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81"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7" r:id="rId26"/>
    <p:sldId id="280" r:id="rId27"/>
    <p:sldId id="282" r:id="rId28"/>
    <p:sldId id="288" r:id="rId29"/>
    <p:sldId id="283" r:id="rId30"/>
    <p:sldId id="285" r:id="rId31"/>
    <p:sldId id="286" r:id="rId32"/>
    <p:sldId id="289" r:id="rId33"/>
    <p:sldId id="299" r:id="rId34"/>
    <p:sldId id="295" r:id="rId35"/>
    <p:sldId id="284" r:id="rId36"/>
    <p:sldId id="296" r:id="rId37"/>
    <p:sldId id="297" r:id="rId38"/>
    <p:sldId id="298" r:id="rId39"/>
    <p:sldId id="294" r:id="rId4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autoAdjust="0"/>
    <p:restoredTop sz="94692" autoAdjust="0"/>
  </p:normalViewPr>
  <p:slideViewPr>
    <p:cSldViewPr snapToGrid="0" showGuides="1">
      <p:cViewPr varScale="1">
        <p:scale>
          <a:sx n="139" d="100"/>
          <a:sy n="139" d="100"/>
        </p:scale>
        <p:origin x="811" y="110"/>
      </p:cViewPr>
      <p:guideLst/>
    </p:cSldViewPr>
  </p:slideViewPr>
  <p:outlineViewPr>
    <p:cViewPr>
      <p:scale>
        <a:sx n="33" d="100"/>
        <a:sy n="33" d="100"/>
      </p:scale>
      <p:origin x="0" y="-12706"/>
    </p:cViewPr>
  </p:outlineViewPr>
  <p:notesTextViewPr>
    <p:cViewPr>
      <p:scale>
        <a:sx n="1" d="1"/>
        <a:sy n="1" d="1"/>
      </p:scale>
      <p:origin x="0" y="0"/>
    </p:cViewPr>
  </p:notesTextViewPr>
  <p:sorterViewPr>
    <p:cViewPr>
      <p:scale>
        <a:sx n="100" d="100"/>
        <a:sy n="100" d="100"/>
      </p:scale>
      <p:origin x="0" y="-138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9FC49-37A3-42B7-9D79-DDD5847A7C99}" type="datetimeFigureOut">
              <a:rPr kumimoji="1" lang="ja-JP" altLang="en-US" smtClean="0"/>
              <a:t>2014/12/21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13910-A808-47B1-8A99-66D3471BA490}" type="slidenum">
              <a:rPr kumimoji="1" lang="ja-JP" altLang="en-US" smtClean="0"/>
              <a:t>‹#›</a:t>
            </a:fld>
            <a:endParaRPr kumimoji="1" lang="ja-JP" altLang="en-US"/>
          </a:p>
        </p:txBody>
      </p:sp>
    </p:spTree>
    <p:extLst>
      <p:ext uri="{BB962C8B-B14F-4D97-AF65-F5344CB8AC3E}">
        <p14:creationId xmlns:p14="http://schemas.microsoft.com/office/powerpoint/2010/main" val="1869826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0D13910-A808-47B1-8A99-66D3471BA490}" type="slidenum">
              <a:rPr kumimoji="1" lang="ja-JP" altLang="en-US" smtClean="0"/>
              <a:t>2</a:t>
            </a:fld>
            <a:endParaRPr kumimoji="1" lang="ja-JP" altLang="en-US"/>
          </a:p>
        </p:txBody>
      </p:sp>
    </p:spTree>
    <p:extLst>
      <p:ext uri="{BB962C8B-B14F-4D97-AF65-F5344CB8AC3E}">
        <p14:creationId xmlns:p14="http://schemas.microsoft.com/office/powerpoint/2010/main" val="2541008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0" y="1704109"/>
            <a:ext cx="9144000" cy="2503257"/>
          </a:xfrm>
        </p:spPr>
        <p:txBody>
          <a:bodyPr anchor="ctr"/>
          <a:lstStyle>
            <a:lvl1pPr algn="ctr">
              <a:defRPr sz="4400"/>
            </a:lvl1pPr>
          </a:lstStyle>
          <a:p>
            <a:r>
              <a:rPr lang="ja-JP" altLang="en-US" dirty="0" smtClean="0"/>
              <a:t>マスター タイトルの書式設定</a:t>
            </a:r>
            <a:endParaRPr lang="en-US" dirty="0"/>
          </a:p>
        </p:txBody>
      </p:sp>
      <p:sp>
        <p:nvSpPr>
          <p:cNvPr id="3" name="Subtitle 2"/>
          <p:cNvSpPr>
            <a:spLocks noGrp="1"/>
          </p:cNvSpPr>
          <p:nvPr>
            <p:ph type="subTitle" idx="1"/>
          </p:nvPr>
        </p:nvSpPr>
        <p:spPr>
          <a:xfrm>
            <a:off x="0" y="4207366"/>
            <a:ext cx="9144000" cy="1431434"/>
          </a:xfrm>
        </p:spPr>
        <p:txBody>
          <a:bodyPr anchor="t"/>
          <a:lstStyle>
            <a:lvl1pPr marL="0" indent="0" algn="ctr">
              <a:buNone/>
              <a:defRPr b="1" cap="all">
                <a:solidFill>
                  <a:schemeClr val="bg2">
                    <a:lumMod val="40000"/>
                    <a:lumOff val="6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3CB1143-B54C-4E75-86DF-E0DFEE5160A7}" type="datetime1">
              <a:rPr kumimoji="1" lang="ja-JP" altLang="en-US" smtClean="0"/>
              <a:t>2014/12/21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C67BE3-301D-4AD6-A4BE-C4371F1AE370}" type="slidenum">
              <a:rPr kumimoji="1" lang="ja-JP" altLang="en-US" smtClean="0"/>
              <a:t>‹#›</a:t>
            </a:fld>
            <a:endParaRPr kumimoji="1" lang="ja-JP" altLang="en-US"/>
          </a:p>
        </p:txBody>
      </p:sp>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5813" y="6302288"/>
            <a:ext cx="2117306" cy="419320"/>
          </a:xfrm>
          <a:prstGeom prst="rect">
            <a:avLst/>
          </a:prstGeom>
          <a:ln w="57150">
            <a:solidFill>
              <a:schemeClr val="tx1"/>
            </a:solidFill>
          </a:ln>
          <a:effectLst>
            <a:glow rad="63500">
              <a:schemeClr val="accent5">
                <a:satMod val="175000"/>
                <a:alpha val="40000"/>
              </a:schemeClr>
            </a:glow>
            <a:softEdge rad="63500"/>
          </a:effectLst>
        </p:spPr>
      </p:pic>
    </p:spTree>
    <p:extLst>
      <p:ext uri="{BB962C8B-B14F-4D97-AF65-F5344CB8AC3E}">
        <p14:creationId xmlns:p14="http://schemas.microsoft.com/office/powerpoint/2010/main" val="112732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8" name="Rectangle 18"/>
          <p:cNvSpPr/>
          <p:nvPr userDrawn="1"/>
        </p:nvSpPr>
        <p:spPr>
          <a:xfrm>
            <a:off x="0" y="0"/>
            <a:ext cx="685800" cy="90846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Rectangle 18"/>
          <p:cNvSpPr/>
          <p:nvPr userDrawn="1"/>
        </p:nvSpPr>
        <p:spPr>
          <a:xfrm>
            <a:off x="0" y="856409"/>
            <a:ext cx="9118832" cy="516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1pPr>
              <a:defRPr u="none">
                <a:effectLst>
                  <a:outerShdw blurRad="38100" dist="38100" dir="2700000" algn="tl">
                    <a:srgbClr val="000000">
                      <a:alpha val="43137"/>
                    </a:srgbClr>
                  </a:outerShdw>
                </a:effectLst>
              </a:defRPr>
            </a:lvl1pPr>
            <a:lvl2pPr>
              <a:defRPr u="none">
                <a:effectLst>
                  <a:outerShdw blurRad="38100" dist="38100" dir="2700000" algn="tl">
                    <a:srgbClr val="000000">
                      <a:alpha val="43137"/>
                    </a:srgbClr>
                  </a:outerShdw>
                </a:effectLst>
              </a:defRPr>
            </a:lvl2pPr>
            <a:lvl3pPr>
              <a:defRPr u="none">
                <a:effectLst>
                  <a:outerShdw blurRad="38100" dist="38100" dir="2700000" algn="tl">
                    <a:srgbClr val="000000">
                      <a:alpha val="43137"/>
                    </a:srgbClr>
                  </a:outerShdw>
                </a:effectLst>
              </a:defRPr>
            </a:lvl3pPr>
            <a:lvl4pPr>
              <a:defRPr u="none">
                <a:effectLst>
                  <a:outerShdw blurRad="38100" dist="38100" dir="2700000" algn="tl">
                    <a:srgbClr val="000000">
                      <a:alpha val="43137"/>
                    </a:srgbClr>
                  </a:outerShdw>
                </a:effectLst>
              </a:defRPr>
            </a:lvl4pPr>
            <a:lvl5pPr>
              <a:defRPr u="none">
                <a:effectLst>
                  <a:outerShdw blurRad="38100" dist="38100" dir="2700000" algn="tl">
                    <a:srgbClr val="000000">
                      <a:alpha val="43137"/>
                    </a:srgbClr>
                  </a:outerShdw>
                </a:effectLs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375B5507-C498-4D8C-BD67-856B734B9EEB}" type="datetime1">
              <a:rPr kumimoji="1" lang="ja-JP" altLang="en-US" smtClean="0"/>
              <a:t>2014/12/21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28493" y="75694"/>
            <a:ext cx="628813" cy="703914"/>
          </a:xfrm>
        </p:spPr>
        <p:txBody>
          <a:bodyPr/>
          <a:lstStyle/>
          <a:p>
            <a:fld id="{A9C67BE3-301D-4AD6-A4BE-C4371F1AE370}" type="slidenum">
              <a:rPr kumimoji="1" lang="ja-JP" altLang="en-US" smtClean="0"/>
              <a:t>‹#›</a:t>
            </a:fld>
            <a:endParaRPr kumimoji="1" lang="ja-JP" altLang="en-US"/>
          </a:p>
        </p:txBody>
      </p:sp>
      <p:pic>
        <p:nvPicPr>
          <p:cNvPr id="4" name="図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2411" y="77659"/>
            <a:ext cx="896587" cy="7010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361591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 name="Rectangle 18"/>
          <p:cNvSpPr/>
          <p:nvPr userDrawn="1"/>
        </p:nvSpPr>
        <p:spPr>
          <a:xfrm>
            <a:off x="0" y="0"/>
            <a:ext cx="685800" cy="90846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Rectangle 18"/>
          <p:cNvSpPr/>
          <p:nvPr userDrawn="1"/>
        </p:nvSpPr>
        <p:spPr>
          <a:xfrm>
            <a:off x="0" y="856409"/>
            <a:ext cx="9118832" cy="516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1AE0BBC4-3B3B-4665-B4E4-033BD2040017}" type="datetime1">
              <a:rPr kumimoji="1" lang="ja-JP" altLang="en-US" smtClean="0"/>
              <a:t>2014/12/21</a:t>
            </a:fld>
            <a:endParaRPr kumimoji="1" lang="ja-JP" altLang="en-US"/>
          </a:p>
        </p:txBody>
      </p:sp>
      <p:sp>
        <p:nvSpPr>
          <p:cNvPr id="5" name="Footer Placeholder 3"/>
          <p:cNvSpPr>
            <a:spLocks noGrp="1"/>
          </p:cNvSpPr>
          <p:nvPr>
            <p:ph type="ftr" sz="quarter" idx="11"/>
          </p:nvPr>
        </p:nvSpPr>
        <p:spPr/>
        <p:txBody>
          <a:bodyPr/>
          <a:lstStyle/>
          <a:p>
            <a:endParaRPr kumimoji="1" lang="ja-JP" altLang="en-US"/>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2411" y="77659"/>
            <a:ext cx="896587" cy="7010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Slide Number Placeholder 5"/>
          <p:cNvSpPr>
            <a:spLocks noGrp="1"/>
          </p:cNvSpPr>
          <p:nvPr>
            <p:ph type="sldNum" sz="quarter" idx="12"/>
          </p:nvPr>
        </p:nvSpPr>
        <p:spPr>
          <a:xfrm>
            <a:off x="28493" y="75694"/>
            <a:ext cx="628813" cy="703914"/>
          </a:xfrm>
        </p:spPr>
        <p:txBody>
          <a:bodyPr/>
          <a:lstStyle/>
          <a:p>
            <a:fld id="{A9C67BE3-301D-4AD6-A4BE-C4371F1AE370}" type="slidenum">
              <a:rPr kumimoji="1" lang="ja-JP" altLang="en-US" smtClean="0"/>
              <a:t>‹#›</a:t>
            </a:fld>
            <a:endParaRPr kumimoji="1" lang="ja-JP" altLang="en-US"/>
          </a:p>
        </p:txBody>
      </p:sp>
    </p:spTree>
    <p:extLst>
      <p:ext uri="{BB962C8B-B14F-4D97-AF65-F5344CB8AC3E}">
        <p14:creationId xmlns:p14="http://schemas.microsoft.com/office/powerpoint/2010/main" val="38165607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CFB64E1-58D5-4799-A0CF-B3FED03E3126}" type="datetime1">
              <a:rPr kumimoji="1" lang="ja-JP" altLang="en-US" smtClean="0"/>
              <a:t>2014/12/21</a:t>
            </a:fld>
            <a:endParaRPr kumimoji="1" lang="ja-JP" altLang="en-US"/>
          </a:p>
        </p:txBody>
      </p:sp>
      <p:sp>
        <p:nvSpPr>
          <p:cNvPr id="5" name="Footer Placeholder 2"/>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p:txBody>
          <a:bodyPr/>
          <a:lstStyle/>
          <a:p>
            <a:fld id="{A9C67BE3-301D-4AD6-A4BE-C4371F1AE370}" type="slidenum">
              <a:rPr kumimoji="1" lang="ja-JP" altLang="en-US" smtClean="0"/>
              <a:t>‹#›</a:t>
            </a:fld>
            <a:endParaRPr kumimoji="1" lang="ja-JP" altLang="en-US"/>
          </a:p>
        </p:txBody>
      </p:sp>
    </p:spTree>
    <p:extLst>
      <p:ext uri="{BB962C8B-B14F-4D97-AF65-F5344CB8AC3E}">
        <p14:creationId xmlns:p14="http://schemas.microsoft.com/office/powerpoint/2010/main" val="12109173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6">
            <a:duotone>
              <a:srgbClr val="052F61">
                <a:shade val="45000"/>
                <a:satMod val="135000"/>
              </a:srgbClr>
              <a:prstClr val="white"/>
            </a:duotone>
            <a:extLst>
              <a:ext uri="{28A0092B-C50C-407E-A947-70E740481C1C}">
                <a14:useLocalDpi xmlns:a14="http://schemas.microsoft.com/office/drawing/2010/main" val="0"/>
              </a:ext>
            </a:extLst>
          </a:blip>
          <a:stretch>
            <a:fillRect/>
          </a:stretch>
        </p:blipFill>
        <p:spPr>
          <a:xfrm>
            <a:off x="0" y="2290"/>
            <a:ext cx="9144000" cy="6853419"/>
          </a:xfrm>
          <a:prstGeom prst="rect">
            <a:avLst/>
          </a:prstGeom>
        </p:spPr>
      </p:pic>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dirty="0"/>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1901" y="197432"/>
            <a:ext cx="7503678" cy="728843"/>
          </a:xfrm>
          <a:prstGeom prst="rect">
            <a:avLst/>
          </a:prstGeom>
          <a:effectLst/>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52253" y="1269153"/>
            <a:ext cx="6711654"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3967720" y="6614578"/>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3C195F0-ECC3-42B3-91BC-736B82874F74}" type="datetime1">
              <a:rPr kumimoji="1" lang="ja-JP" altLang="en-US" smtClean="0"/>
              <a:t>2014/12/21</a:t>
            </a:fld>
            <a:endParaRPr kumimoji="1" lang="ja-JP" altLang="en-US" dirty="0"/>
          </a:p>
        </p:txBody>
      </p:sp>
      <p:sp>
        <p:nvSpPr>
          <p:cNvPr id="5" name="Footer Placeholder 4"/>
          <p:cNvSpPr>
            <a:spLocks noGrp="1"/>
          </p:cNvSpPr>
          <p:nvPr>
            <p:ph type="ftr" sz="quarter" idx="3"/>
          </p:nvPr>
        </p:nvSpPr>
        <p:spPr>
          <a:xfrm>
            <a:off x="5938" y="6616907"/>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8490383" y="62044"/>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A9C67BE3-301D-4AD6-A4BE-C4371F1AE370}" type="slidenum">
              <a:rPr kumimoji="1" lang="ja-JP" altLang="en-US" smtClean="0"/>
              <a:t>‹#›</a:t>
            </a:fld>
            <a:endParaRPr kumimoji="1" lang="ja-JP" altLang="en-US" dirty="0"/>
          </a:p>
        </p:txBody>
      </p:sp>
    </p:spTree>
    <p:extLst>
      <p:ext uri="{BB962C8B-B14F-4D97-AF65-F5344CB8AC3E}">
        <p14:creationId xmlns:p14="http://schemas.microsoft.com/office/powerpoint/2010/main" val="380549113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iming>
    <p:tnLst>
      <p:par>
        <p:cTn id="1" dur="indefinite" restart="never" nodeType="tmRoot"/>
      </p:par>
    </p:tnLst>
  </p:timing>
  <p:hf hdr="0" ftr="0" dt="0"/>
  <p:txStyles>
    <p:titleStyle>
      <a:lvl1pPr algn="l" defTabSz="457207" rtl="0" eaLnBrk="1" latinLnBrk="0" hangingPunct="1">
        <a:spcBef>
          <a:spcPct val="0"/>
        </a:spcBef>
        <a:buNone/>
        <a:defRPr kumimoji="1" sz="3600" b="1" i="0" kern="1200">
          <a:solidFill>
            <a:schemeClr val="tx2"/>
          </a:solidFill>
          <a:effectLst>
            <a:outerShdw blurRad="38100" dist="38100" dir="2700000" algn="tl">
              <a:srgbClr val="000000">
                <a:alpha val="43137"/>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4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4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4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7" rtl="0" eaLnBrk="1" latinLnBrk="0" hangingPunct="1">
        <a:defRPr kumimoji="1" sz="1800" kern="1200">
          <a:solidFill>
            <a:schemeClr val="tx1"/>
          </a:solidFill>
          <a:latin typeface="+mn-lt"/>
          <a:ea typeface="+mn-ea"/>
          <a:cs typeface="+mn-cs"/>
        </a:defRPr>
      </a:lvl1pPr>
      <a:lvl2pPr marL="457207" algn="l" defTabSz="457207" rtl="0" eaLnBrk="1" latinLnBrk="0" hangingPunct="1">
        <a:defRPr kumimoji="1" sz="1800" kern="1200">
          <a:solidFill>
            <a:schemeClr val="tx1"/>
          </a:solidFill>
          <a:latin typeface="+mn-lt"/>
          <a:ea typeface="+mn-ea"/>
          <a:cs typeface="+mn-cs"/>
        </a:defRPr>
      </a:lvl2pPr>
      <a:lvl3pPr marL="914415" algn="l" defTabSz="457207" rtl="0" eaLnBrk="1" latinLnBrk="0" hangingPunct="1">
        <a:defRPr kumimoji="1" sz="1800" kern="1200">
          <a:solidFill>
            <a:schemeClr val="tx1"/>
          </a:solidFill>
          <a:latin typeface="+mn-lt"/>
          <a:ea typeface="+mn-ea"/>
          <a:cs typeface="+mn-cs"/>
        </a:defRPr>
      </a:lvl3pPr>
      <a:lvl4pPr marL="1371622" algn="l" defTabSz="457207" rtl="0" eaLnBrk="1" latinLnBrk="0" hangingPunct="1">
        <a:defRPr kumimoji="1" sz="1800" kern="1200">
          <a:solidFill>
            <a:schemeClr val="tx1"/>
          </a:solidFill>
          <a:latin typeface="+mn-lt"/>
          <a:ea typeface="+mn-ea"/>
          <a:cs typeface="+mn-cs"/>
        </a:defRPr>
      </a:lvl4pPr>
      <a:lvl5pPr marL="1828831" algn="l" defTabSz="457207" rtl="0" eaLnBrk="1" latinLnBrk="0" hangingPunct="1">
        <a:defRPr kumimoji="1" sz="1800" kern="1200">
          <a:solidFill>
            <a:schemeClr val="tx1"/>
          </a:solidFill>
          <a:latin typeface="+mn-lt"/>
          <a:ea typeface="+mn-ea"/>
          <a:cs typeface="+mn-cs"/>
        </a:defRPr>
      </a:lvl5pPr>
      <a:lvl6pPr marL="2286038" algn="l" defTabSz="457207" rtl="0" eaLnBrk="1" latinLnBrk="0" hangingPunct="1">
        <a:defRPr kumimoji="1" sz="1800" kern="1200">
          <a:solidFill>
            <a:schemeClr val="tx1"/>
          </a:solidFill>
          <a:latin typeface="+mn-lt"/>
          <a:ea typeface="+mn-ea"/>
          <a:cs typeface="+mn-cs"/>
        </a:defRPr>
      </a:lvl6pPr>
      <a:lvl7pPr marL="2743246" algn="l" defTabSz="457207" rtl="0" eaLnBrk="1" latinLnBrk="0" hangingPunct="1">
        <a:defRPr kumimoji="1" sz="1800" kern="1200">
          <a:solidFill>
            <a:schemeClr val="tx1"/>
          </a:solidFill>
          <a:latin typeface="+mn-lt"/>
          <a:ea typeface="+mn-ea"/>
          <a:cs typeface="+mn-cs"/>
        </a:defRPr>
      </a:lvl7pPr>
      <a:lvl8pPr marL="3200453" algn="l" defTabSz="457207" rtl="0" eaLnBrk="1" latinLnBrk="0" hangingPunct="1">
        <a:defRPr kumimoji="1" sz="1800" kern="1200">
          <a:solidFill>
            <a:schemeClr val="tx1"/>
          </a:solidFill>
          <a:latin typeface="+mn-lt"/>
          <a:ea typeface="+mn-ea"/>
          <a:cs typeface="+mn-cs"/>
        </a:defRPr>
      </a:lvl8pPr>
      <a:lvl9pPr marL="3657661" algn="l" defTabSz="45720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hyperlink" Target="http://www-sk.icrr.u-tokyo.ac.jp/" TargetMode="Externa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CERN</a:t>
            </a:r>
            <a:r>
              <a:rPr lang="ja-JP" altLang="en-US" dirty="0"/>
              <a:t>素粒子実験最前線</a:t>
            </a:r>
            <a:r>
              <a:rPr lang="en-US" altLang="ja-JP" dirty="0"/>
              <a:t/>
            </a:r>
            <a:br>
              <a:rPr lang="en-US" altLang="ja-JP" dirty="0"/>
            </a:br>
            <a:r>
              <a:rPr lang="ja-JP" altLang="en-US" dirty="0"/>
              <a:t>素粒子はどうやって検出するか</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t>長崎総合科学大学</a:t>
            </a:r>
            <a:endParaRPr lang="en-US" altLang="ja-JP" dirty="0"/>
          </a:p>
          <a:p>
            <a:r>
              <a:rPr lang="ja-JP" altLang="en-US" dirty="0"/>
              <a:t>工学部・工学科・電気電子工学コース</a:t>
            </a:r>
            <a:endParaRPr lang="en-US" altLang="ja-JP" dirty="0"/>
          </a:p>
          <a:p>
            <a:r>
              <a:rPr lang="ja-JP" altLang="en-US" dirty="0"/>
              <a:t>大山 </a:t>
            </a:r>
            <a:r>
              <a:rPr lang="ja-JP" altLang="en-US" dirty="0" smtClean="0"/>
              <a:t>健</a:t>
            </a:r>
            <a:endParaRPr lang="en-US" altLang="ja-JP" dirty="0"/>
          </a:p>
          <a:p>
            <a:r>
              <a:rPr lang="en-US" altLang="ja-JP" dirty="0"/>
              <a:t>2014</a:t>
            </a:r>
            <a:r>
              <a:rPr lang="ja-JP" altLang="en-US" dirty="0"/>
              <a:t>年</a:t>
            </a:r>
            <a:r>
              <a:rPr lang="en-US" altLang="ja-JP" dirty="0"/>
              <a:t>12</a:t>
            </a:r>
            <a:r>
              <a:rPr lang="ja-JP" altLang="en-US" dirty="0" smtClean="0"/>
              <a:t>月</a:t>
            </a:r>
            <a:r>
              <a:rPr lang="en-US" altLang="ja-JP" dirty="0" smtClean="0"/>
              <a:t>21</a:t>
            </a:r>
            <a:r>
              <a:rPr lang="ja-JP" altLang="en-US" dirty="0" smtClean="0"/>
              <a:t>日</a:t>
            </a:r>
          </a:p>
          <a:p>
            <a:endParaRPr kumimoji="1" lang="ja-JP" altLang="en-US" dirty="0"/>
          </a:p>
        </p:txBody>
      </p:sp>
    </p:spTree>
    <p:extLst>
      <p:ext uri="{BB962C8B-B14F-4D97-AF65-F5344CB8AC3E}">
        <p14:creationId xmlns:p14="http://schemas.microsoft.com/office/powerpoint/2010/main" val="44228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角丸四角形 233"/>
          <p:cNvSpPr/>
          <p:nvPr/>
        </p:nvSpPr>
        <p:spPr>
          <a:xfrm>
            <a:off x="116501" y="1932990"/>
            <a:ext cx="4706906" cy="4206218"/>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粒子は目に見える？</a:t>
            </a:r>
            <a:r>
              <a:rPr lang="en-US" altLang="ja-JP" dirty="0"/>
              <a:t>(</a:t>
            </a:r>
            <a:r>
              <a:rPr lang="ja-JP" altLang="en-US" dirty="0"/>
              <a:t>続き</a:t>
            </a:r>
            <a:r>
              <a:rPr lang="en-US" altLang="ja-JP" dirty="0"/>
              <a:t>)</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10</a:t>
            </a:fld>
            <a:endParaRPr kumimoji="1" lang="ja-JP" altLang="en-US"/>
          </a:p>
        </p:txBody>
      </p:sp>
      <p:sp>
        <p:nvSpPr>
          <p:cNvPr id="5" name="正方形/長方形 4"/>
          <p:cNvSpPr/>
          <p:nvPr/>
        </p:nvSpPr>
        <p:spPr>
          <a:xfrm>
            <a:off x="244494" y="1106467"/>
            <a:ext cx="8479507"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光（ガンマ線）などは、物質内と相互作用して、電子などになる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また、電子は物質と相互作用して、光を放出する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805205" y="3246543"/>
            <a:ext cx="780983" cy="461665"/>
          </a:xfrm>
          <a:prstGeom prst="rect">
            <a:avLst/>
          </a:prstGeom>
          <a:noFill/>
        </p:spPr>
        <p:txBody>
          <a:bodyPr wrap="none" rtlCol="0">
            <a:spAutoFit/>
          </a:bodyPr>
          <a:lstStyle/>
          <a:p>
            <a:pPr algn="ctr"/>
            <a:r>
              <a:rPr lang="ja-JP" altLang="en-US" sz="1200" dirty="0" smtClean="0">
                <a:solidFill>
                  <a:prstClr val="black"/>
                </a:solidFill>
                <a:latin typeface="メイリオ" panose="020B0604030504040204" pitchFamily="50" charset="-128"/>
                <a:cs typeface="メイリオ" panose="020B0604030504040204" pitchFamily="50" charset="-128"/>
              </a:rPr>
              <a:t>原子核</a:t>
            </a:r>
            <a:endParaRPr lang="en-US" altLang="ja-JP" sz="1200" dirty="0" smtClean="0">
              <a:solidFill>
                <a:prstClr val="black"/>
              </a:solidFill>
              <a:latin typeface="メイリオ" panose="020B0604030504040204" pitchFamily="50" charset="-128"/>
              <a:cs typeface="メイリオ" panose="020B0604030504040204" pitchFamily="50" charset="-128"/>
            </a:endParaRPr>
          </a:p>
          <a:p>
            <a:pPr algn="ctr"/>
            <a:r>
              <a:rPr lang="en-US" altLang="ja-JP" sz="1200" dirty="0" smtClean="0">
                <a:solidFill>
                  <a:prstClr val="black"/>
                </a:solidFill>
                <a:latin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cs typeface="メイリオ" panose="020B0604030504040204" pitchFamily="50" charset="-128"/>
              </a:rPr>
              <a:t>正電荷</a:t>
            </a:r>
            <a:r>
              <a:rPr lang="en-US" altLang="ja-JP" sz="1200" dirty="0" smtClean="0">
                <a:solidFill>
                  <a:prstClr val="black"/>
                </a:solidFill>
                <a:latin typeface="メイリオ" panose="020B0604030504040204" pitchFamily="50" charset="-128"/>
                <a:cs typeface="メイリオ" panose="020B0604030504040204" pitchFamily="50" charset="-128"/>
              </a:rPr>
              <a:t>)</a:t>
            </a:r>
            <a:endParaRPr lang="ja-JP" altLang="en-US" sz="1200" dirty="0">
              <a:solidFill>
                <a:prstClr val="black"/>
              </a:solidFill>
              <a:latin typeface="メイリオ" panose="020B0604030504040204" pitchFamily="50" charset="-128"/>
              <a:cs typeface="メイリオ" panose="020B0604030504040204" pitchFamily="50" charset="-128"/>
            </a:endParaRPr>
          </a:p>
        </p:txBody>
      </p:sp>
      <p:grpSp>
        <p:nvGrpSpPr>
          <p:cNvPr id="69" name="グループ化 68"/>
          <p:cNvGrpSpPr/>
          <p:nvPr/>
        </p:nvGrpSpPr>
        <p:grpSpPr>
          <a:xfrm>
            <a:off x="1395162" y="2235970"/>
            <a:ext cx="1080000" cy="1080000"/>
            <a:chOff x="1369755" y="4630429"/>
            <a:chExt cx="1080000" cy="1080000"/>
          </a:xfrm>
        </p:grpSpPr>
        <p:sp>
          <p:nvSpPr>
            <p:cNvPr id="70" name="円/楕円 69"/>
            <p:cNvSpPr/>
            <p:nvPr/>
          </p:nvSpPr>
          <p:spPr>
            <a:xfrm>
              <a:off x="1369755" y="4630429"/>
              <a:ext cx="1080000" cy="1080000"/>
            </a:xfrm>
            <a:prstGeom prst="ellipse">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71" name="グループ化 70"/>
            <p:cNvGrpSpPr>
              <a:grpSpLocks noChangeAspect="1"/>
            </p:cNvGrpSpPr>
            <p:nvPr/>
          </p:nvGrpSpPr>
          <p:grpSpPr>
            <a:xfrm>
              <a:off x="1753474" y="5012777"/>
              <a:ext cx="306321" cy="323341"/>
              <a:chOff x="3674009" y="5306553"/>
              <a:chExt cx="514605" cy="543198"/>
            </a:xfrm>
          </p:grpSpPr>
          <p:sp>
            <p:nvSpPr>
              <p:cNvPr id="73" name="円/楕円 72"/>
              <p:cNvSpPr/>
              <p:nvPr/>
            </p:nvSpPr>
            <p:spPr>
              <a:xfrm>
                <a:off x="4008614" y="54012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4" name="円/楕円 73"/>
              <p:cNvSpPr/>
              <p:nvPr/>
            </p:nvSpPr>
            <p:spPr>
              <a:xfrm>
                <a:off x="3874455" y="5569368"/>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5" name="円/楕円 74"/>
              <p:cNvSpPr/>
              <p:nvPr/>
            </p:nvSpPr>
            <p:spPr>
              <a:xfrm>
                <a:off x="3988509" y="5474414"/>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6" name="円/楕円 75"/>
              <p:cNvSpPr/>
              <p:nvPr/>
            </p:nvSpPr>
            <p:spPr>
              <a:xfrm>
                <a:off x="3830526" y="5368652"/>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7" name="円/楕円 76"/>
              <p:cNvSpPr/>
              <p:nvPr/>
            </p:nvSpPr>
            <p:spPr>
              <a:xfrm>
                <a:off x="3747772" y="548894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8" name="円/楕円 77"/>
              <p:cNvSpPr/>
              <p:nvPr/>
            </p:nvSpPr>
            <p:spPr>
              <a:xfrm>
                <a:off x="3674009" y="5508440"/>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9" name="円/楕円 78"/>
              <p:cNvSpPr/>
              <p:nvPr/>
            </p:nvSpPr>
            <p:spPr>
              <a:xfrm>
                <a:off x="3811708" y="5616158"/>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0" name="円/楕円 79"/>
              <p:cNvSpPr/>
              <p:nvPr/>
            </p:nvSpPr>
            <p:spPr>
              <a:xfrm>
                <a:off x="4003243" y="5619156"/>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1" name="円/楕円 80"/>
              <p:cNvSpPr/>
              <p:nvPr/>
            </p:nvSpPr>
            <p:spPr>
              <a:xfrm>
                <a:off x="3882028" y="530655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2" name="円/楕円 81"/>
              <p:cNvSpPr/>
              <p:nvPr/>
            </p:nvSpPr>
            <p:spPr>
              <a:xfrm>
                <a:off x="3870572" y="54537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3" name="円/楕円 82"/>
              <p:cNvSpPr/>
              <p:nvPr/>
            </p:nvSpPr>
            <p:spPr>
              <a:xfrm>
                <a:off x="3697818" y="5393546"/>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4" name="円/楕円 83"/>
              <p:cNvSpPr/>
              <p:nvPr/>
            </p:nvSpPr>
            <p:spPr>
              <a:xfrm>
                <a:off x="3843015" y="5669751"/>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5" name="円/楕円 84"/>
              <p:cNvSpPr/>
              <p:nvPr/>
            </p:nvSpPr>
            <p:spPr>
              <a:xfrm>
                <a:off x="3934664" y="5568561"/>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cxnSp>
          <p:nvCxnSpPr>
            <p:cNvPr id="72" name="直線矢印コネクタ 71"/>
            <p:cNvCxnSpPr/>
            <p:nvPr/>
          </p:nvCxnSpPr>
          <p:spPr>
            <a:xfrm flipV="1">
              <a:off x="1540214" y="5304217"/>
              <a:ext cx="266833" cy="383742"/>
            </a:xfrm>
            <a:prstGeom prst="straightConnector1">
              <a:avLst/>
            </a:prstGeom>
            <a:noFill/>
            <a:ln w="6350" cap="flat" cmpd="sng" algn="ctr">
              <a:solidFill>
                <a:sysClr val="windowText" lastClr="000000"/>
              </a:solidFill>
              <a:prstDash val="solid"/>
              <a:miter lim="800000"/>
              <a:tailEnd type="triangle"/>
            </a:ln>
            <a:effectLst/>
          </p:spPr>
        </p:cxnSp>
      </p:grpSp>
      <p:sp>
        <p:nvSpPr>
          <p:cNvPr id="86" name="テキスト ボックス 85"/>
          <p:cNvSpPr txBox="1"/>
          <p:nvPr/>
        </p:nvSpPr>
        <p:spPr>
          <a:xfrm>
            <a:off x="317605" y="2707138"/>
            <a:ext cx="800219"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ガンマ線</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87" name="円/楕円 86"/>
          <p:cNvSpPr/>
          <p:nvPr/>
        </p:nvSpPr>
        <p:spPr>
          <a:xfrm>
            <a:off x="2934570" y="216397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8" name="円/楕円 87"/>
          <p:cNvSpPr/>
          <p:nvPr/>
        </p:nvSpPr>
        <p:spPr>
          <a:xfrm>
            <a:off x="2934570" y="2682238"/>
            <a:ext cx="72000" cy="72000"/>
          </a:xfrm>
          <a:prstGeom prst="ellipse">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89" name="グループ化 88"/>
          <p:cNvGrpSpPr/>
          <p:nvPr/>
        </p:nvGrpSpPr>
        <p:grpSpPr>
          <a:xfrm>
            <a:off x="500810" y="2424609"/>
            <a:ext cx="469501" cy="235086"/>
            <a:chOff x="3844817" y="2718138"/>
            <a:chExt cx="1729773" cy="720000"/>
          </a:xfrm>
        </p:grpSpPr>
        <p:sp>
          <p:nvSpPr>
            <p:cNvPr id="90" name="フリーフォーム 89"/>
            <p:cNvSpPr/>
            <p:nvPr/>
          </p:nvSpPr>
          <p:spPr>
            <a:xfrm>
              <a:off x="3844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1" name="フリーフォーム 90"/>
            <p:cNvSpPr/>
            <p:nvPr/>
          </p:nvSpPr>
          <p:spPr>
            <a:xfrm>
              <a:off x="4276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2" name="フリーフォーム 91"/>
            <p:cNvSpPr/>
            <p:nvPr/>
          </p:nvSpPr>
          <p:spPr>
            <a:xfrm>
              <a:off x="4708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3" name="フリーフォーム 92"/>
            <p:cNvSpPr/>
            <p:nvPr/>
          </p:nvSpPr>
          <p:spPr>
            <a:xfrm>
              <a:off x="5142590"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cxnSp>
        <p:nvCxnSpPr>
          <p:cNvPr id="94" name="直線矢印コネクタ 93"/>
          <p:cNvCxnSpPr/>
          <p:nvPr/>
        </p:nvCxnSpPr>
        <p:spPr>
          <a:xfrm>
            <a:off x="1063024" y="2542152"/>
            <a:ext cx="911835" cy="0"/>
          </a:xfrm>
          <a:prstGeom prst="straightConnector1">
            <a:avLst/>
          </a:prstGeom>
          <a:noFill/>
          <a:ln w="12700" cap="flat" cmpd="sng" algn="ctr">
            <a:solidFill>
              <a:sysClr val="windowText" lastClr="000000"/>
            </a:solidFill>
            <a:prstDash val="solid"/>
            <a:miter lim="800000"/>
            <a:tailEnd type="triangle"/>
          </a:ln>
          <a:effectLst/>
        </p:spPr>
      </p:cxnSp>
      <p:cxnSp>
        <p:nvCxnSpPr>
          <p:cNvPr id="95" name="直線矢印コネクタ 94"/>
          <p:cNvCxnSpPr>
            <a:endCxn id="87" idx="2"/>
          </p:cNvCxnSpPr>
          <p:nvPr/>
        </p:nvCxnSpPr>
        <p:spPr>
          <a:xfrm flipV="1">
            <a:off x="2009851" y="2199970"/>
            <a:ext cx="924719" cy="340384"/>
          </a:xfrm>
          <a:prstGeom prst="straightConnector1">
            <a:avLst/>
          </a:prstGeom>
          <a:noFill/>
          <a:ln w="12700" cap="flat" cmpd="sng" algn="ctr">
            <a:solidFill>
              <a:sysClr val="windowText" lastClr="000000"/>
            </a:solidFill>
            <a:prstDash val="solid"/>
            <a:miter lim="800000"/>
            <a:tailEnd type="triangle"/>
          </a:ln>
          <a:effectLst/>
        </p:spPr>
      </p:cxnSp>
      <p:cxnSp>
        <p:nvCxnSpPr>
          <p:cNvPr id="96" name="直線矢印コネクタ 95"/>
          <p:cNvCxnSpPr>
            <a:endCxn id="88" idx="1"/>
          </p:cNvCxnSpPr>
          <p:nvPr/>
        </p:nvCxnSpPr>
        <p:spPr>
          <a:xfrm>
            <a:off x="2003032" y="2540354"/>
            <a:ext cx="942082" cy="152428"/>
          </a:xfrm>
          <a:prstGeom prst="straightConnector1">
            <a:avLst/>
          </a:prstGeom>
          <a:noFill/>
          <a:ln w="12700" cap="flat" cmpd="sng" algn="ctr">
            <a:solidFill>
              <a:sysClr val="windowText" lastClr="000000"/>
            </a:solidFill>
            <a:prstDash val="solid"/>
            <a:miter lim="800000"/>
            <a:tailEnd type="triangle"/>
          </a:ln>
          <a:effectLst/>
        </p:spPr>
      </p:cxnSp>
      <p:sp>
        <p:nvSpPr>
          <p:cNvPr id="97" name="テキスト ボックス 96"/>
          <p:cNvSpPr txBox="1"/>
          <p:nvPr/>
        </p:nvSpPr>
        <p:spPr>
          <a:xfrm>
            <a:off x="3006570" y="2077799"/>
            <a:ext cx="492443"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電子</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98" name="テキスト ボックス 97"/>
          <p:cNvSpPr txBox="1"/>
          <p:nvPr/>
        </p:nvSpPr>
        <p:spPr>
          <a:xfrm>
            <a:off x="2982705" y="2623929"/>
            <a:ext cx="780983" cy="461665"/>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陽電子</a:t>
            </a:r>
            <a:endParaRPr lang="en-US" altLang="ja-JP" sz="1200" dirty="0" smtClean="0">
              <a:solidFill>
                <a:prstClr val="black"/>
              </a:solidFill>
              <a:latin typeface="メイリオ" panose="020B0604030504040204" pitchFamily="50" charset="-128"/>
              <a:cs typeface="メイリオ" panose="020B0604030504040204" pitchFamily="50" charset="-128"/>
            </a:endParaRPr>
          </a:p>
          <a:p>
            <a:r>
              <a:rPr lang="en-US" altLang="ja-JP" sz="1200" dirty="0" smtClean="0">
                <a:solidFill>
                  <a:prstClr val="black"/>
                </a:solidFill>
                <a:latin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cs typeface="メイリオ" panose="020B0604030504040204" pitchFamily="50" charset="-128"/>
              </a:rPr>
              <a:t>反電子</a:t>
            </a:r>
            <a:r>
              <a:rPr lang="en-US" altLang="ja-JP" sz="1200" dirty="0" smtClean="0">
                <a:solidFill>
                  <a:prstClr val="black"/>
                </a:solidFill>
                <a:latin typeface="メイリオ" panose="020B0604030504040204" pitchFamily="50" charset="-128"/>
                <a:cs typeface="メイリオ" panose="020B0604030504040204" pitchFamily="50" charset="-128"/>
              </a:rPr>
              <a:t>)</a:t>
            </a:r>
          </a:p>
        </p:txBody>
      </p:sp>
      <p:grpSp>
        <p:nvGrpSpPr>
          <p:cNvPr id="99" name="グループ化 98"/>
          <p:cNvGrpSpPr/>
          <p:nvPr/>
        </p:nvGrpSpPr>
        <p:grpSpPr>
          <a:xfrm>
            <a:off x="1395162" y="4476920"/>
            <a:ext cx="1080000" cy="1080000"/>
            <a:chOff x="1369755" y="4630429"/>
            <a:chExt cx="1080000" cy="1080000"/>
          </a:xfrm>
        </p:grpSpPr>
        <p:sp>
          <p:nvSpPr>
            <p:cNvPr id="100" name="円/楕円 99"/>
            <p:cNvSpPr/>
            <p:nvPr/>
          </p:nvSpPr>
          <p:spPr>
            <a:xfrm>
              <a:off x="1369755" y="4630429"/>
              <a:ext cx="1080000" cy="1080000"/>
            </a:xfrm>
            <a:prstGeom prst="ellipse">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01" name="グループ化 100"/>
            <p:cNvGrpSpPr>
              <a:grpSpLocks noChangeAspect="1"/>
            </p:cNvGrpSpPr>
            <p:nvPr/>
          </p:nvGrpSpPr>
          <p:grpSpPr>
            <a:xfrm>
              <a:off x="1753474" y="5012777"/>
              <a:ext cx="306321" cy="323341"/>
              <a:chOff x="3674009" y="5306553"/>
              <a:chExt cx="514605" cy="543198"/>
            </a:xfrm>
          </p:grpSpPr>
          <p:sp>
            <p:nvSpPr>
              <p:cNvPr id="102" name="円/楕円 101"/>
              <p:cNvSpPr/>
              <p:nvPr/>
            </p:nvSpPr>
            <p:spPr>
              <a:xfrm>
                <a:off x="4008614" y="54012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3" name="円/楕円 102"/>
              <p:cNvSpPr/>
              <p:nvPr/>
            </p:nvSpPr>
            <p:spPr>
              <a:xfrm>
                <a:off x="3874455" y="5569368"/>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4" name="円/楕円 103"/>
              <p:cNvSpPr/>
              <p:nvPr/>
            </p:nvSpPr>
            <p:spPr>
              <a:xfrm>
                <a:off x="3988509" y="5474414"/>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5" name="円/楕円 104"/>
              <p:cNvSpPr/>
              <p:nvPr/>
            </p:nvSpPr>
            <p:spPr>
              <a:xfrm>
                <a:off x="3830526" y="5368652"/>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6" name="円/楕円 105"/>
              <p:cNvSpPr/>
              <p:nvPr/>
            </p:nvSpPr>
            <p:spPr>
              <a:xfrm>
                <a:off x="3747772" y="548894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7" name="円/楕円 106"/>
              <p:cNvSpPr/>
              <p:nvPr/>
            </p:nvSpPr>
            <p:spPr>
              <a:xfrm>
                <a:off x="3674009" y="5508440"/>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8" name="円/楕円 107"/>
              <p:cNvSpPr/>
              <p:nvPr/>
            </p:nvSpPr>
            <p:spPr>
              <a:xfrm>
                <a:off x="3811708" y="5616158"/>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9" name="円/楕円 108"/>
              <p:cNvSpPr/>
              <p:nvPr/>
            </p:nvSpPr>
            <p:spPr>
              <a:xfrm>
                <a:off x="4003243" y="5619156"/>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0" name="円/楕円 109"/>
              <p:cNvSpPr/>
              <p:nvPr/>
            </p:nvSpPr>
            <p:spPr>
              <a:xfrm>
                <a:off x="3882028" y="530655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1" name="円/楕円 110"/>
              <p:cNvSpPr/>
              <p:nvPr/>
            </p:nvSpPr>
            <p:spPr>
              <a:xfrm>
                <a:off x="3870572" y="54537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2" name="円/楕円 111"/>
              <p:cNvSpPr/>
              <p:nvPr/>
            </p:nvSpPr>
            <p:spPr>
              <a:xfrm>
                <a:off x="3697818" y="5393546"/>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3" name="円/楕円 112"/>
              <p:cNvSpPr/>
              <p:nvPr/>
            </p:nvSpPr>
            <p:spPr>
              <a:xfrm>
                <a:off x="3843015" y="5669751"/>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4" name="円/楕円 113"/>
              <p:cNvSpPr/>
              <p:nvPr/>
            </p:nvSpPr>
            <p:spPr>
              <a:xfrm>
                <a:off x="3934664" y="5568561"/>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sp>
        <p:nvSpPr>
          <p:cNvPr id="115" name="テキスト ボックス 114"/>
          <p:cNvSpPr txBox="1"/>
          <p:nvPr/>
        </p:nvSpPr>
        <p:spPr>
          <a:xfrm>
            <a:off x="466760" y="4948088"/>
            <a:ext cx="492443"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電子</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116" name="円/楕円 115"/>
          <p:cNvSpPr/>
          <p:nvPr/>
        </p:nvSpPr>
        <p:spPr>
          <a:xfrm>
            <a:off x="2934570" y="440492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17" name="直線矢印コネクタ 116"/>
          <p:cNvCxnSpPr/>
          <p:nvPr/>
        </p:nvCxnSpPr>
        <p:spPr>
          <a:xfrm>
            <a:off x="852575" y="4781304"/>
            <a:ext cx="1122284" cy="1798"/>
          </a:xfrm>
          <a:prstGeom prst="straightConnector1">
            <a:avLst/>
          </a:prstGeom>
          <a:noFill/>
          <a:ln w="12700" cap="flat" cmpd="sng" algn="ctr">
            <a:solidFill>
              <a:sysClr val="windowText" lastClr="000000"/>
            </a:solidFill>
            <a:prstDash val="solid"/>
            <a:miter lim="800000"/>
            <a:tailEnd type="triangle"/>
          </a:ln>
          <a:effectLst/>
        </p:spPr>
      </p:cxnSp>
      <p:cxnSp>
        <p:nvCxnSpPr>
          <p:cNvPr id="118" name="直線矢印コネクタ 117"/>
          <p:cNvCxnSpPr>
            <a:endCxn id="116" idx="2"/>
          </p:cNvCxnSpPr>
          <p:nvPr/>
        </p:nvCxnSpPr>
        <p:spPr>
          <a:xfrm flipV="1">
            <a:off x="2009851" y="4440920"/>
            <a:ext cx="924719" cy="340384"/>
          </a:xfrm>
          <a:prstGeom prst="straightConnector1">
            <a:avLst/>
          </a:prstGeom>
          <a:noFill/>
          <a:ln w="12700" cap="flat" cmpd="sng" algn="ctr">
            <a:solidFill>
              <a:sysClr val="windowText" lastClr="000000"/>
            </a:solidFill>
            <a:prstDash val="solid"/>
            <a:miter lim="800000"/>
            <a:tailEnd type="triangle"/>
          </a:ln>
          <a:effectLst/>
        </p:spPr>
      </p:cxnSp>
      <p:cxnSp>
        <p:nvCxnSpPr>
          <p:cNvPr id="119" name="直線矢印コネクタ 118"/>
          <p:cNvCxnSpPr/>
          <p:nvPr/>
        </p:nvCxnSpPr>
        <p:spPr>
          <a:xfrm flipV="1">
            <a:off x="2003032" y="4772276"/>
            <a:ext cx="931538" cy="9028"/>
          </a:xfrm>
          <a:prstGeom prst="straightConnector1">
            <a:avLst/>
          </a:prstGeom>
          <a:noFill/>
          <a:ln w="12700" cap="flat" cmpd="sng" algn="ctr">
            <a:solidFill>
              <a:sysClr val="windowText" lastClr="000000"/>
            </a:solidFill>
            <a:prstDash val="solid"/>
            <a:miter lim="800000"/>
            <a:tailEnd type="triangle"/>
          </a:ln>
          <a:effectLst/>
        </p:spPr>
      </p:cxnSp>
      <p:sp>
        <p:nvSpPr>
          <p:cNvPr id="120" name="テキスト ボックス 119"/>
          <p:cNvSpPr txBox="1"/>
          <p:nvPr/>
        </p:nvSpPr>
        <p:spPr>
          <a:xfrm>
            <a:off x="3006570" y="4318749"/>
            <a:ext cx="492443"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電子</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121" name="円/楕円 120"/>
          <p:cNvSpPr/>
          <p:nvPr/>
        </p:nvSpPr>
        <p:spPr>
          <a:xfrm>
            <a:off x="696046" y="474530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22" name="グループ化 121"/>
          <p:cNvGrpSpPr/>
          <p:nvPr/>
        </p:nvGrpSpPr>
        <p:grpSpPr>
          <a:xfrm>
            <a:off x="3003109" y="4654733"/>
            <a:ext cx="469501" cy="235086"/>
            <a:chOff x="3844817" y="2718138"/>
            <a:chExt cx="1729773" cy="720000"/>
          </a:xfrm>
        </p:grpSpPr>
        <p:sp>
          <p:nvSpPr>
            <p:cNvPr id="123" name="フリーフォーム 122"/>
            <p:cNvSpPr/>
            <p:nvPr/>
          </p:nvSpPr>
          <p:spPr>
            <a:xfrm>
              <a:off x="3844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4" name="フリーフォーム 123"/>
            <p:cNvSpPr/>
            <p:nvPr/>
          </p:nvSpPr>
          <p:spPr>
            <a:xfrm>
              <a:off x="4276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5" name="フリーフォーム 124"/>
            <p:cNvSpPr/>
            <p:nvPr/>
          </p:nvSpPr>
          <p:spPr>
            <a:xfrm>
              <a:off x="4708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6" name="フリーフォーム 125"/>
            <p:cNvSpPr/>
            <p:nvPr/>
          </p:nvSpPr>
          <p:spPr>
            <a:xfrm>
              <a:off x="5142590"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27" name="テキスト ボックス 126"/>
          <p:cNvSpPr txBox="1"/>
          <p:nvPr/>
        </p:nvSpPr>
        <p:spPr>
          <a:xfrm>
            <a:off x="2876911" y="4917204"/>
            <a:ext cx="800219"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ガンマ線</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128" name="コンテンツ プレースホルダー 2"/>
          <p:cNvSpPr txBox="1">
            <a:spLocks/>
          </p:cNvSpPr>
          <p:nvPr/>
        </p:nvSpPr>
        <p:spPr>
          <a:xfrm>
            <a:off x="317605" y="3703866"/>
            <a:ext cx="4330748" cy="33005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143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 </a:t>
            </a: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原子核にガンマ線が近づくと電子と陽電子をつくる</a:t>
            </a:r>
            <a:endParaRPr kumimoji="1" lang="en-US" altLang="ja-JP"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コンテンツ プレースホルダー 2"/>
          <p:cNvSpPr txBox="1">
            <a:spLocks/>
          </p:cNvSpPr>
          <p:nvPr/>
        </p:nvSpPr>
        <p:spPr>
          <a:xfrm>
            <a:off x="317604" y="5732276"/>
            <a:ext cx="4541779" cy="34108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143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(b) </a:t>
            </a: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原子核に電子や陽電子が近づくとガンマ線を放射する</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6" name="グループ化 235"/>
          <p:cNvGrpSpPr/>
          <p:nvPr/>
        </p:nvGrpSpPr>
        <p:grpSpPr>
          <a:xfrm>
            <a:off x="4918783" y="1932990"/>
            <a:ext cx="4144536" cy="4098427"/>
            <a:chOff x="4918783" y="1932990"/>
            <a:chExt cx="4144536" cy="4098427"/>
          </a:xfrm>
        </p:grpSpPr>
        <p:sp>
          <p:nvSpPr>
            <p:cNvPr id="235" name="角丸四角形 234"/>
            <p:cNvSpPr/>
            <p:nvPr/>
          </p:nvSpPr>
          <p:spPr>
            <a:xfrm>
              <a:off x="4963303" y="1932990"/>
              <a:ext cx="4100016" cy="2159504"/>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正方形/長方形 180"/>
            <p:cNvSpPr/>
            <p:nvPr/>
          </p:nvSpPr>
          <p:spPr>
            <a:xfrm>
              <a:off x="6220642" y="2073078"/>
              <a:ext cx="2566180" cy="1905867"/>
            </a:xfrm>
            <a:prstGeom prst="rect">
              <a:avLst/>
            </a:pr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82" name="グループ化 181"/>
            <p:cNvGrpSpPr/>
            <p:nvPr/>
          </p:nvGrpSpPr>
          <p:grpSpPr>
            <a:xfrm>
              <a:off x="5102734" y="2852862"/>
              <a:ext cx="469501" cy="235086"/>
              <a:chOff x="3844817" y="2718138"/>
              <a:chExt cx="1729773" cy="720000"/>
            </a:xfrm>
          </p:grpSpPr>
          <p:sp>
            <p:nvSpPr>
              <p:cNvPr id="183" name="フリーフォーム 182"/>
              <p:cNvSpPr/>
              <p:nvPr/>
            </p:nvSpPr>
            <p:spPr>
              <a:xfrm>
                <a:off x="3844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4" name="フリーフォーム 183"/>
              <p:cNvSpPr/>
              <p:nvPr/>
            </p:nvSpPr>
            <p:spPr>
              <a:xfrm>
                <a:off x="4276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5" name="フリーフォーム 184"/>
              <p:cNvSpPr/>
              <p:nvPr/>
            </p:nvSpPr>
            <p:spPr>
              <a:xfrm>
                <a:off x="4708817"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6" name="フリーフォーム 185"/>
              <p:cNvSpPr/>
              <p:nvPr/>
            </p:nvSpPr>
            <p:spPr>
              <a:xfrm>
                <a:off x="5142590" y="2718138"/>
                <a:ext cx="432000" cy="720000"/>
              </a:xfrm>
              <a:custGeom>
                <a:avLst/>
                <a:gdLst>
                  <a:gd name="connsiteX0" fmla="*/ 0 w 1833034"/>
                  <a:gd name="connsiteY0" fmla="*/ 202788 h 475303"/>
                  <a:gd name="connsiteX1" fmla="*/ 194734 w 1833034"/>
                  <a:gd name="connsiteY1" fmla="*/ 8055 h 475303"/>
                  <a:gd name="connsiteX2" fmla="*/ 499534 w 1833034"/>
                  <a:gd name="connsiteY2" fmla="*/ 444088 h 475303"/>
                  <a:gd name="connsiteX3" fmla="*/ 778934 w 1833034"/>
                  <a:gd name="connsiteY3" fmla="*/ 33455 h 475303"/>
                  <a:gd name="connsiteX4" fmla="*/ 1028700 w 1833034"/>
                  <a:gd name="connsiteY4" fmla="*/ 439855 h 475303"/>
                  <a:gd name="connsiteX5" fmla="*/ 1223434 w 1833034"/>
                  <a:gd name="connsiteY5" fmla="*/ 33455 h 475303"/>
                  <a:gd name="connsiteX6" fmla="*/ 1468967 w 1833034"/>
                  <a:gd name="connsiteY6" fmla="*/ 473722 h 475303"/>
                  <a:gd name="connsiteX7" fmla="*/ 1634067 w 1833034"/>
                  <a:gd name="connsiteY7" fmla="*/ 185855 h 475303"/>
                  <a:gd name="connsiteX8" fmla="*/ 1833034 w 1833034"/>
                  <a:gd name="connsiteY8" fmla="*/ 325555 h 475303"/>
                  <a:gd name="connsiteX0" fmla="*/ 0 w 1866900"/>
                  <a:gd name="connsiteY0" fmla="*/ 347778 h 467893"/>
                  <a:gd name="connsiteX1" fmla="*/ 228600 w 1866900"/>
                  <a:gd name="connsiteY1" fmla="*/ 645 h 467893"/>
                  <a:gd name="connsiteX2" fmla="*/ 533400 w 1866900"/>
                  <a:gd name="connsiteY2" fmla="*/ 436678 h 467893"/>
                  <a:gd name="connsiteX3" fmla="*/ 812800 w 1866900"/>
                  <a:gd name="connsiteY3" fmla="*/ 26045 h 467893"/>
                  <a:gd name="connsiteX4" fmla="*/ 1062566 w 1866900"/>
                  <a:gd name="connsiteY4" fmla="*/ 432445 h 467893"/>
                  <a:gd name="connsiteX5" fmla="*/ 1257300 w 1866900"/>
                  <a:gd name="connsiteY5" fmla="*/ 26045 h 467893"/>
                  <a:gd name="connsiteX6" fmla="*/ 1502833 w 1866900"/>
                  <a:gd name="connsiteY6" fmla="*/ 466312 h 467893"/>
                  <a:gd name="connsiteX7" fmla="*/ 1667933 w 1866900"/>
                  <a:gd name="connsiteY7" fmla="*/ 178445 h 467893"/>
                  <a:gd name="connsiteX8" fmla="*/ 1866900 w 1866900"/>
                  <a:gd name="connsiteY8" fmla="*/ 318145 h 467893"/>
                  <a:gd name="connsiteX0" fmla="*/ 0 w 1866900"/>
                  <a:gd name="connsiteY0" fmla="*/ 347847 h 467962"/>
                  <a:gd name="connsiteX1" fmla="*/ 228600 w 1866900"/>
                  <a:gd name="connsiteY1" fmla="*/ 714 h 467962"/>
                  <a:gd name="connsiteX2" fmla="*/ 533400 w 1866900"/>
                  <a:gd name="connsiteY2" fmla="*/ 436747 h 467962"/>
                  <a:gd name="connsiteX3" fmla="*/ 812800 w 1866900"/>
                  <a:gd name="connsiteY3" fmla="*/ 26114 h 467962"/>
                  <a:gd name="connsiteX4" fmla="*/ 1062566 w 1866900"/>
                  <a:gd name="connsiteY4" fmla="*/ 432514 h 467962"/>
                  <a:gd name="connsiteX5" fmla="*/ 1257300 w 1866900"/>
                  <a:gd name="connsiteY5" fmla="*/ 26114 h 467962"/>
                  <a:gd name="connsiteX6" fmla="*/ 1502833 w 1866900"/>
                  <a:gd name="connsiteY6" fmla="*/ 466381 h 467962"/>
                  <a:gd name="connsiteX7" fmla="*/ 1667933 w 1866900"/>
                  <a:gd name="connsiteY7" fmla="*/ 178514 h 467962"/>
                  <a:gd name="connsiteX8" fmla="*/ 1866900 w 1866900"/>
                  <a:gd name="connsiteY8" fmla="*/ 318214 h 467962"/>
                  <a:gd name="connsiteX0" fmla="*/ 0 w 1790700"/>
                  <a:gd name="connsiteY0" fmla="*/ 356169 h 467818"/>
                  <a:gd name="connsiteX1" fmla="*/ 152400 w 1790700"/>
                  <a:gd name="connsiteY1" fmla="*/ 570 h 467818"/>
                  <a:gd name="connsiteX2" fmla="*/ 457200 w 1790700"/>
                  <a:gd name="connsiteY2" fmla="*/ 436603 h 467818"/>
                  <a:gd name="connsiteX3" fmla="*/ 736600 w 1790700"/>
                  <a:gd name="connsiteY3" fmla="*/ 25970 h 467818"/>
                  <a:gd name="connsiteX4" fmla="*/ 986366 w 1790700"/>
                  <a:gd name="connsiteY4" fmla="*/ 432370 h 467818"/>
                  <a:gd name="connsiteX5" fmla="*/ 1181100 w 1790700"/>
                  <a:gd name="connsiteY5" fmla="*/ 25970 h 467818"/>
                  <a:gd name="connsiteX6" fmla="*/ 1426633 w 1790700"/>
                  <a:gd name="connsiteY6" fmla="*/ 466237 h 467818"/>
                  <a:gd name="connsiteX7" fmla="*/ 1591733 w 1790700"/>
                  <a:gd name="connsiteY7" fmla="*/ 178370 h 467818"/>
                  <a:gd name="connsiteX8" fmla="*/ 1790700 w 1790700"/>
                  <a:gd name="connsiteY8" fmla="*/ 318070 h 467818"/>
                  <a:gd name="connsiteX0" fmla="*/ 0 w 1790700"/>
                  <a:gd name="connsiteY0" fmla="*/ 385739 h 497388"/>
                  <a:gd name="connsiteX1" fmla="*/ 152400 w 1790700"/>
                  <a:gd name="connsiteY1" fmla="*/ 506 h 497388"/>
                  <a:gd name="connsiteX2" fmla="*/ 457200 w 1790700"/>
                  <a:gd name="connsiteY2" fmla="*/ 466173 h 497388"/>
                  <a:gd name="connsiteX3" fmla="*/ 736600 w 1790700"/>
                  <a:gd name="connsiteY3" fmla="*/ 55540 h 497388"/>
                  <a:gd name="connsiteX4" fmla="*/ 986366 w 1790700"/>
                  <a:gd name="connsiteY4" fmla="*/ 461940 h 497388"/>
                  <a:gd name="connsiteX5" fmla="*/ 1181100 w 1790700"/>
                  <a:gd name="connsiteY5" fmla="*/ 55540 h 497388"/>
                  <a:gd name="connsiteX6" fmla="*/ 1426633 w 1790700"/>
                  <a:gd name="connsiteY6" fmla="*/ 495807 h 497388"/>
                  <a:gd name="connsiteX7" fmla="*/ 1591733 w 1790700"/>
                  <a:gd name="connsiteY7" fmla="*/ 207940 h 497388"/>
                  <a:gd name="connsiteX8" fmla="*/ 1790700 w 1790700"/>
                  <a:gd name="connsiteY8" fmla="*/ 347640 h 497388"/>
                  <a:gd name="connsiteX0" fmla="*/ 0 w 1790700"/>
                  <a:gd name="connsiteY0" fmla="*/ 385306 h 496955"/>
                  <a:gd name="connsiteX1" fmla="*/ 152400 w 1790700"/>
                  <a:gd name="connsiteY1" fmla="*/ 73 h 496955"/>
                  <a:gd name="connsiteX2" fmla="*/ 457200 w 1790700"/>
                  <a:gd name="connsiteY2" fmla="*/ 465740 h 496955"/>
                  <a:gd name="connsiteX3" fmla="*/ 736600 w 1790700"/>
                  <a:gd name="connsiteY3" fmla="*/ 55107 h 496955"/>
                  <a:gd name="connsiteX4" fmla="*/ 986366 w 1790700"/>
                  <a:gd name="connsiteY4" fmla="*/ 461507 h 496955"/>
                  <a:gd name="connsiteX5" fmla="*/ 1181100 w 1790700"/>
                  <a:gd name="connsiteY5" fmla="*/ 55107 h 496955"/>
                  <a:gd name="connsiteX6" fmla="*/ 1426633 w 1790700"/>
                  <a:gd name="connsiteY6" fmla="*/ 495374 h 496955"/>
                  <a:gd name="connsiteX7" fmla="*/ 1591733 w 1790700"/>
                  <a:gd name="connsiteY7" fmla="*/ 207507 h 496955"/>
                  <a:gd name="connsiteX8" fmla="*/ 1790700 w 1790700"/>
                  <a:gd name="connsiteY8" fmla="*/ 347207 h 496955"/>
                  <a:gd name="connsiteX0" fmla="*/ 0 w 1790700"/>
                  <a:gd name="connsiteY0" fmla="*/ 390255 h 669762"/>
                  <a:gd name="connsiteX1" fmla="*/ 152400 w 1790700"/>
                  <a:gd name="connsiteY1" fmla="*/ 5022 h 669762"/>
                  <a:gd name="connsiteX2" fmla="*/ 440267 w 1790700"/>
                  <a:gd name="connsiteY2" fmla="*/ 669656 h 669762"/>
                  <a:gd name="connsiteX3" fmla="*/ 736600 w 1790700"/>
                  <a:gd name="connsiteY3" fmla="*/ 60056 h 669762"/>
                  <a:gd name="connsiteX4" fmla="*/ 986366 w 1790700"/>
                  <a:gd name="connsiteY4" fmla="*/ 466456 h 669762"/>
                  <a:gd name="connsiteX5" fmla="*/ 1181100 w 1790700"/>
                  <a:gd name="connsiteY5" fmla="*/ 60056 h 669762"/>
                  <a:gd name="connsiteX6" fmla="*/ 1426633 w 1790700"/>
                  <a:gd name="connsiteY6" fmla="*/ 500323 h 669762"/>
                  <a:gd name="connsiteX7" fmla="*/ 1591733 w 1790700"/>
                  <a:gd name="connsiteY7" fmla="*/ 212456 h 669762"/>
                  <a:gd name="connsiteX8" fmla="*/ 1790700 w 1790700"/>
                  <a:gd name="connsiteY8" fmla="*/ 352156 h 669762"/>
                  <a:gd name="connsiteX0" fmla="*/ 0 w 1790700"/>
                  <a:gd name="connsiteY0" fmla="*/ 390255 h 669658"/>
                  <a:gd name="connsiteX1" fmla="*/ 152400 w 1790700"/>
                  <a:gd name="connsiteY1" fmla="*/ 5022 h 669658"/>
                  <a:gd name="connsiteX2" fmla="*/ 440267 w 1790700"/>
                  <a:gd name="connsiteY2" fmla="*/ 669656 h 669658"/>
                  <a:gd name="connsiteX3" fmla="*/ 618066 w 1790700"/>
                  <a:gd name="connsiteY3" fmla="*/ 13490 h 669658"/>
                  <a:gd name="connsiteX4" fmla="*/ 986366 w 1790700"/>
                  <a:gd name="connsiteY4" fmla="*/ 466456 h 669658"/>
                  <a:gd name="connsiteX5" fmla="*/ 1181100 w 1790700"/>
                  <a:gd name="connsiteY5" fmla="*/ 60056 h 669658"/>
                  <a:gd name="connsiteX6" fmla="*/ 1426633 w 1790700"/>
                  <a:gd name="connsiteY6" fmla="*/ 500323 h 669658"/>
                  <a:gd name="connsiteX7" fmla="*/ 1591733 w 1790700"/>
                  <a:gd name="connsiteY7" fmla="*/ 212456 h 669658"/>
                  <a:gd name="connsiteX8" fmla="*/ 1790700 w 1790700"/>
                  <a:gd name="connsiteY8" fmla="*/ 352156 h 669658"/>
                  <a:gd name="connsiteX0" fmla="*/ 0 w 1790700"/>
                  <a:gd name="connsiteY0" fmla="*/ 390255 h 695129"/>
                  <a:gd name="connsiteX1" fmla="*/ 152400 w 1790700"/>
                  <a:gd name="connsiteY1" fmla="*/ 5022 h 695129"/>
                  <a:gd name="connsiteX2" fmla="*/ 440267 w 1790700"/>
                  <a:gd name="connsiteY2" fmla="*/ 669656 h 695129"/>
                  <a:gd name="connsiteX3" fmla="*/ 618066 w 1790700"/>
                  <a:gd name="connsiteY3" fmla="*/ 13490 h 695129"/>
                  <a:gd name="connsiteX4" fmla="*/ 715432 w 1790700"/>
                  <a:gd name="connsiteY4" fmla="*/ 695056 h 695129"/>
                  <a:gd name="connsiteX5" fmla="*/ 1181100 w 1790700"/>
                  <a:gd name="connsiteY5" fmla="*/ 60056 h 695129"/>
                  <a:gd name="connsiteX6" fmla="*/ 1426633 w 1790700"/>
                  <a:gd name="connsiteY6" fmla="*/ 500323 h 695129"/>
                  <a:gd name="connsiteX7" fmla="*/ 1591733 w 1790700"/>
                  <a:gd name="connsiteY7" fmla="*/ 212456 h 695129"/>
                  <a:gd name="connsiteX8" fmla="*/ 1790700 w 1790700"/>
                  <a:gd name="connsiteY8" fmla="*/ 352156 h 695129"/>
                  <a:gd name="connsiteX0" fmla="*/ 0 w 1790700"/>
                  <a:gd name="connsiteY0" fmla="*/ 399435 h 704249"/>
                  <a:gd name="connsiteX1" fmla="*/ 152400 w 1790700"/>
                  <a:gd name="connsiteY1" fmla="*/ 14202 h 704249"/>
                  <a:gd name="connsiteX2" fmla="*/ 440267 w 1790700"/>
                  <a:gd name="connsiteY2" fmla="*/ 678836 h 704249"/>
                  <a:gd name="connsiteX3" fmla="*/ 618066 w 1790700"/>
                  <a:gd name="connsiteY3" fmla="*/ 22670 h 704249"/>
                  <a:gd name="connsiteX4" fmla="*/ 715432 w 1790700"/>
                  <a:gd name="connsiteY4" fmla="*/ 704236 h 704249"/>
                  <a:gd name="connsiteX5" fmla="*/ 859366 w 1790700"/>
                  <a:gd name="connsiteY5" fmla="*/ 1502 h 704249"/>
                  <a:gd name="connsiteX6" fmla="*/ 1426633 w 1790700"/>
                  <a:gd name="connsiteY6" fmla="*/ 509503 h 704249"/>
                  <a:gd name="connsiteX7" fmla="*/ 1591733 w 1790700"/>
                  <a:gd name="connsiteY7" fmla="*/ 221636 h 704249"/>
                  <a:gd name="connsiteX8" fmla="*/ 1790700 w 1790700"/>
                  <a:gd name="connsiteY8" fmla="*/ 361336 h 704249"/>
                  <a:gd name="connsiteX0" fmla="*/ 0 w 1790700"/>
                  <a:gd name="connsiteY0" fmla="*/ 397933 h 704806"/>
                  <a:gd name="connsiteX1" fmla="*/ 152400 w 1790700"/>
                  <a:gd name="connsiteY1" fmla="*/ 12700 h 704806"/>
                  <a:gd name="connsiteX2" fmla="*/ 440267 w 1790700"/>
                  <a:gd name="connsiteY2" fmla="*/ 677334 h 704806"/>
                  <a:gd name="connsiteX3" fmla="*/ 618066 w 1790700"/>
                  <a:gd name="connsiteY3" fmla="*/ 21168 h 704806"/>
                  <a:gd name="connsiteX4" fmla="*/ 715432 w 1790700"/>
                  <a:gd name="connsiteY4" fmla="*/ 702734 h 704806"/>
                  <a:gd name="connsiteX5" fmla="*/ 859366 w 1790700"/>
                  <a:gd name="connsiteY5" fmla="*/ 0 h 704806"/>
                  <a:gd name="connsiteX6" fmla="*/ 1071033 w 1790700"/>
                  <a:gd name="connsiteY6" fmla="*/ 702735 h 704806"/>
                  <a:gd name="connsiteX7" fmla="*/ 1591733 w 1790700"/>
                  <a:gd name="connsiteY7" fmla="*/ 220134 h 704806"/>
                  <a:gd name="connsiteX8" fmla="*/ 1790700 w 1790700"/>
                  <a:gd name="connsiteY8" fmla="*/ 359834 h 704806"/>
                  <a:gd name="connsiteX0" fmla="*/ 0 w 1790700"/>
                  <a:gd name="connsiteY0" fmla="*/ 397933 h 702747"/>
                  <a:gd name="connsiteX1" fmla="*/ 152400 w 1790700"/>
                  <a:gd name="connsiteY1" fmla="*/ 12700 h 702747"/>
                  <a:gd name="connsiteX2" fmla="*/ 440267 w 1790700"/>
                  <a:gd name="connsiteY2" fmla="*/ 677334 h 702747"/>
                  <a:gd name="connsiteX3" fmla="*/ 618066 w 1790700"/>
                  <a:gd name="connsiteY3" fmla="*/ 21168 h 702747"/>
                  <a:gd name="connsiteX4" fmla="*/ 715432 w 1790700"/>
                  <a:gd name="connsiteY4" fmla="*/ 702734 h 702747"/>
                  <a:gd name="connsiteX5" fmla="*/ 859366 w 1790700"/>
                  <a:gd name="connsiteY5" fmla="*/ 0 h 702747"/>
                  <a:gd name="connsiteX6" fmla="*/ 1071033 w 1790700"/>
                  <a:gd name="connsiteY6" fmla="*/ 702735 h 702747"/>
                  <a:gd name="connsiteX7" fmla="*/ 1143000 w 1790700"/>
                  <a:gd name="connsiteY7" fmla="*/ 12700 h 702747"/>
                  <a:gd name="connsiteX8" fmla="*/ 1790700 w 1790700"/>
                  <a:gd name="connsiteY8" fmla="*/ 359834 h 702747"/>
                  <a:gd name="connsiteX0" fmla="*/ 0 w 1244600"/>
                  <a:gd name="connsiteY0" fmla="*/ 397933 h 702747"/>
                  <a:gd name="connsiteX1" fmla="*/ 152400 w 1244600"/>
                  <a:gd name="connsiteY1" fmla="*/ 12700 h 702747"/>
                  <a:gd name="connsiteX2" fmla="*/ 440267 w 1244600"/>
                  <a:gd name="connsiteY2" fmla="*/ 677334 h 702747"/>
                  <a:gd name="connsiteX3" fmla="*/ 618066 w 1244600"/>
                  <a:gd name="connsiteY3" fmla="*/ 21168 h 702747"/>
                  <a:gd name="connsiteX4" fmla="*/ 715432 w 1244600"/>
                  <a:gd name="connsiteY4" fmla="*/ 702734 h 702747"/>
                  <a:gd name="connsiteX5" fmla="*/ 859366 w 1244600"/>
                  <a:gd name="connsiteY5" fmla="*/ 0 h 702747"/>
                  <a:gd name="connsiteX6" fmla="*/ 1071033 w 1244600"/>
                  <a:gd name="connsiteY6" fmla="*/ 702735 h 702747"/>
                  <a:gd name="connsiteX7" fmla="*/ 1143000 w 1244600"/>
                  <a:gd name="connsiteY7" fmla="*/ 12700 h 702747"/>
                  <a:gd name="connsiteX8" fmla="*/ 1244600 w 1244600"/>
                  <a:gd name="connsiteY8" fmla="*/ 402168 h 702747"/>
                  <a:gd name="connsiteX0" fmla="*/ 0 w 1092200"/>
                  <a:gd name="connsiteY0" fmla="*/ 12700 h 702747"/>
                  <a:gd name="connsiteX1" fmla="*/ 287867 w 1092200"/>
                  <a:gd name="connsiteY1" fmla="*/ 677334 h 702747"/>
                  <a:gd name="connsiteX2" fmla="*/ 465666 w 1092200"/>
                  <a:gd name="connsiteY2" fmla="*/ 21168 h 702747"/>
                  <a:gd name="connsiteX3" fmla="*/ 563032 w 1092200"/>
                  <a:gd name="connsiteY3" fmla="*/ 702734 h 702747"/>
                  <a:gd name="connsiteX4" fmla="*/ 706966 w 1092200"/>
                  <a:gd name="connsiteY4" fmla="*/ 0 h 702747"/>
                  <a:gd name="connsiteX5" fmla="*/ 918633 w 1092200"/>
                  <a:gd name="connsiteY5" fmla="*/ 702735 h 702747"/>
                  <a:gd name="connsiteX6" fmla="*/ 990600 w 1092200"/>
                  <a:gd name="connsiteY6" fmla="*/ 12700 h 702747"/>
                  <a:gd name="connsiteX7" fmla="*/ 1092200 w 1092200"/>
                  <a:gd name="connsiteY7" fmla="*/ 402168 h 702747"/>
                  <a:gd name="connsiteX0" fmla="*/ 0 w 1092200"/>
                  <a:gd name="connsiteY0" fmla="*/ 87809 h 777849"/>
                  <a:gd name="connsiteX1" fmla="*/ 287867 w 1092200"/>
                  <a:gd name="connsiteY1" fmla="*/ 752443 h 777849"/>
                  <a:gd name="connsiteX2" fmla="*/ 465666 w 1092200"/>
                  <a:gd name="connsiteY2" fmla="*/ 96277 h 777849"/>
                  <a:gd name="connsiteX3" fmla="*/ 706966 w 1092200"/>
                  <a:gd name="connsiteY3" fmla="*/ 75109 h 777849"/>
                  <a:gd name="connsiteX4" fmla="*/ 918633 w 1092200"/>
                  <a:gd name="connsiteY4" fmla="*/ 777844 h 777849"/>
                  <a:gd name="connsiteX5" fmla="*/ 990600 w 1092200"/>
                  <a:gd name="connsiteY5" fmla="*/ 87809 h 777849"/>
                  <a:gd name="connsiteX6" fmla="*/ 1092200 w 1092200"/>
                  <a:gd name="connsiteY6" fmla="*/ 477277 h 777849"/>
                  <a:gd name="connsiteX0" fmla="*/ 0 w 1092200"/>
                  <a:gd name="connsiteY0" fmla="*/ 4792 h 694832"/>
                  <a:gd name="connsiteX1" fmla="*/ 287867 w 1092200"/>
                  <a:gd name="connsiteY1" fmla="*/ 669426 h 694832"/>
                  <a:gd name="connsiteX2" fmla="*/ 465666 w 1092200"/>
                  <a:gd name="connsiteY2" fmla="*/ 13260 h 694832"/>
                  <a:gd name="connsiteX3" fmla="*/ 918633 w 1092200"/>
                  <a:gd name="connsiteY3" fmla="*/ 694827 h 694832"/>
                  <a:gd name="connsiteX4" fmla="*/ 990600 w 1092200"/>
                  <a:gd name="connsiteY4" fmla="*/ 4792 h 694832"/>
                  <a:gd name="connsiteX5" fmla="*/ 1092200 w 1092200"/>
                  <a:gd name="connsiteY5" fmla="*/ 394260 h 694832"/>
                  <a:gd name="connsiteX0" fmla="*/ 0 w 1092200"/>
                  <a:gd name="connsiteY0" fmla="*/ 61603 h 726239"/>
                  <a:gd name="connsiteX1" fmla="*/ 287867 w 1092200"/>
                  <a:gd name="connsiteY1" fmla="*/ 726237 h 726239"/>
                  <a:gd name="connsiteX2" fmla="*/ 465666 w 1092200"/>
                  <a:gd name="connsiteY2" fmla="*/ 70071 h 726239"/>
                  <a:gd name="connsiteX3" fmla="*/ 990600 w 1092200"/>
                  <a:gd name="connsiteY3" fmla="*/ 61603 h 726239"/>
                  <a:gd name="connsiteX4" fmla="*/ 1092200 w 1092200"/>
                  <a:gd name="connsiteY4" fmla="*/ 451071 h 726239"/>
                  <a:gd name="connsiteX0" fmla="*/ 0 w 1092200"/>
                  <a:gd name="connsiteY0" fmla="*/ 0 h 664636"/>
                  <a:gd name="connsiteX1" fmla="*/ 287867 w 1092200"/>
                  <a:gd name="connsiteY1" fmla="*/ 664634 h 664636"/>
                  <a:gd name="connsiteX2" fmla="*/ 465666 w 1092200"/>
                  <a:gd name="connsiteY2" fmla="*/ 8468 h 664636"/>
                  <a:gd name="connsiteX3" fmla="*/ 1092200 w 1092200"/>
                  <a:gd name="connsiteY3" fmla="*/ 389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664636"/>
                  <a:gd name="connsiteX1" fmla="*/ 287867 w 465666"/>
                  <a:gd name="connsiteY1" fmla="*/ 664634 h 664636"/>
                  <a:gd name="connsiteX2" fmla="*/ 465666 w 465666"/>
                  <a:gd name="connsiteY2" fmla="*/ 8468 h 664636"/>
                  <a:gd name="connsiteX0" fmla="*/ 0 w 465666"/>
                  <a:gd name="connsiteY0" fmla="*/ 0 h 546103"/>
                  <a:gd name="connsiteX1" fmla="*/ 228600 w 465666"/>
                  <a:gd name="connsiteY1" fmla="*/ 546101 h 546103"/>
                  <a:gd name="connsiteX2" fmla="*/ 465666 w 465666"/>
                  <a:gd name="connsiteY2" fmla="*/ 8468 h 546103"/>
                  <a:gd name="connsiteX0" fmla="*/ 0 w 400989"/>
                  <a:gd name="connsiteY0" fmla="*/ 0 h 873148"/>
                  <a:gd name="connsiteX1" fmla="*/ 163923 w 400989"/>
                  <a:gd name="connsiteY1" fmla="*/ 869486 h 873148"/>
                  <a:gd name="connsiteX2" fmla="*/ 400989 w 400989"/>
                  <a:gd name="connsiteY2" fmla="*/ 331853 h 873148"/>
                  <a:gd name="connsiteX0" fmla="*/ 0 w 434443"/>
                  <a:gd name="connsiteY0" fmla="*/ 0 h 869486"/>
                  <a:gd name="connsiteX1" fmla="*/ 163923 w 434443"/>
                  <a:gd name="connsiteY1" fmla="*/ 869486 h 869486"/>
                  <a:gd name="connsiteX2" fmla="*/ 434443 w 434443"/>
                  <a:gd name="connsiteY2" fmla="*/ 4008 h 869486"/>
                  <a:gd name="connsiteX0" fmla="*/ 0 w 434443"/>
                  <a:gd name="connsiteY0" fmla="*/ 0 h 722290"/>
                  <a:gd name="connsiteX1" fmla="*/ 221909 w 434443"/>
                  <a:gd name="connsiteY1" fmla="*/ 722290 h 722290"/>
                  <a:gd name="connsiteX2" fmla="*/ 434443 w 434443"/>
                  <a:gd name="connsiteY2" fmla="*/ 4008 h 722290"/>
                </a:gdLst>
                <a:ahLst/>
                <a:cxnLst>
                  <a:cxn ang="0">
                    <a:pos x="connsiteX0" y="connsiteY0"/>
                  </a:cxn>
                  <a:cxn ang="0">
                    <a:pos x="connsiteX1" y="connsiteY1"/>
                  </a:cxn>
                  <a:cxn ang="0">
                    <a:pos x="connsiteX2" y="connsiteY2"/>
                  </a:cxn>
                </a:cxnLst>
                <a:rect l="l" t="t" r="r" b="b"/>
                <a:pathLst>
                  <a:path w="434443" h="722290">
                    <a:moveTo>
                      <a:pt x="0" y="0"/>
                    </a:moveTo>
                    <a:cubicBezTo>
                      <a:pt x="111478" y="1"/>
                      <a:pt x="149502" y="721622"/>
                      <a:pt x="221909" y="722290"/>
                    </a:cubicBezTo>
                    <a:cubicBezTo>
                      <a:pt x="294316" y="722958"/>
                      <a:pt x="287687" y="7535"/>
                      <a:pt x="434443" y="4008"/>
                    </a:cubicBez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cxnSp>
          <p:nvCxnSpPr>
            <p:cNvPr id="187" name="直線矢印コネクタ 186"/>
            <p:cNvCxnSpPr/>
            <p:nvPr/>
          </p:nvCxnSpPr>
          <p:spPr>
            <a:xfrm flipV="1">
              <a:off x="5638051" y="2968687"/>
              <a:ext cx="489878" cy="1718"/>
            </a:xfrm>
            <a:prstGeom prst="straightConnector1">
              <a:avLst/>
            </a:prstGeom>
            <a:noFill/>
            <a:ln w="12700" cap="flat" cmpd="sng" algn="ctr">
              <a:solidFill>
                <a:sysClr val="windowText" lastClr="000000"/>
              </a:solidFill>
              <a:prstDash val="solid"/>
              <a:miter lim="800000"/>
              <a:tailEnd type="triangle"/>
            </a:ln>
            <a:effectLst/>
          </p:spPr>
        </p:cxnSp>
        <p:cxnSp>
          <p:nvCxnSpPr>
            <p:cNvPr id="188" name="直線矢印コネクタ 187"/>
            <p:cNvCxnSpPr/>
            <p:nvPr/>
          </p:nvCxnSpPr>
          <p:spPr>
            <a:xfrm flipV="1">
              <a:off x="6254099" y="2615034"/>
              <a:ext cx="924719" cy="34038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89" name="直線矢印コネクタ 188"/>
            <p:cNvCxnSpPr/>
            <p:nvPr/>
          </p:nvCxnSpPr>
          <p:spPr>
            <a:xfrm>
              <a:off x="6254099" y="2965024"/>
              <a:ext cx="396734" cy="189171"/>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90" name="直線矢印コネクタ 189"/>
            <p:cNvCxnSpPr/>
            <p:nvPr/>
          </p:nvCxnSpPr>
          <p:spPr>
            <a:xfrm flipV="1">
              <a:off x="6650833" y="2965024"/>
              <a:ext cx="430586" cy="189171"/>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191" name="直線矢印コネクタ 190"/>
            <p:cNvCxnSpPr/>
            <p:nvPr/>
          </p:nvCxnSpPr>
          <p:spPr>
            <a:xfrm>
              <a:off x="6650833" y="3154195"/>
              <a:ext cx="430586" cy="102649"/>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92" name="直線矢印コネクタ 191"/>
            <p:cNvCxnSpPr/>
            <p:nvPr/>
          </p:nvCxnSpPr>
          <p:spPr>
            <a:xfrm>
              <a:off x="7073146" y="2962666"/>
              <a:ext cx="449083" cy="96943"/>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93" name="直線矢印コネクタ 192"/>
            <p:cNvCxnSpPr/>
            <p:nvPr/>
          </p:nvCxnSpPr>
          <p:spPr>
            <a:xfrm flipV="1">
              <a:off x="7069508" y="2811953"/>
              <a:ext cx="360008" cy="149492"/>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94" name="直線矢印コネクタ 193"/>
            <p:cNvCxnSpPr/>
            <p:nvPr/>
          </p:nvCxnSpPr>
          <p:spPr>
            <a:xfrm flipV="1">
              <a:off x="7069508" y="3212009"/>
              <a:ext cx="605121" cy="44835"/>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95" name="直線矢印コネクタ 194"/>
            <p:cNvCxnSpPr/>
            <p:nvPr/>
          </p:nvCxnSpPr>
          <p:spPr>
            <a:xfrm>
              <a:off x="7106819" y="3256844"/>
              <a:ext cx="396913" cy="226491"/>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196" name="直線矢印コネクタ 195"/>
            <p:cNvCxnSpPr/>
            <p:nvPr/>
          </p:nvCxnSpPr>
          <p:spPr>
            <a:xfrm>
              <a:off x="7172693" y="2617914"/>
              <a:ext cx="411082" cy="99453"/>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197" name="直線矢印コネクタ 196"/>
            <p:cNvCxnSpPr/>
            <p:nvPr/>
          </p:nvCxnSpPr>
          <p:spPr>
            <a:xfrm flipV="1">
              <a:off x="7172693" y="2495953"/>
              <a:ext cx="447771" cy="117860"/>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98" name="直線矢印コネクタ 197"/>
            <p:cNvCxnSpPr/>
            <p:nvPr/>
          </p:nvCxnSpPr>
          <p:spPr>
            <a:xfrm flipV="1">
              <a:off x="7429516" y="2783031"/>
              <a:ext cx="343348" cy="25816"/>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199" name="直線矢印コネクタ 198"/>
            <p:cNvCxnSpPr/>
            <p:nvPr/>
          </p:nvCxnSpPr>
          <p:spPr>
            <a:xfrm>
              <a:off x="7443873" y="2808847"/>
              <a:ext cx="278191" cy="72251"/>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00" name="直線矢印コネクタ 199"/>
            <p:cNvCxnSpPr/>
            <p:nvPr/>
          </p:nvCxnSpPr>
          <p:spPr>
            <a:xfrm flipV="1">
              <a:off x="7522229" y="2978065"/>
              <a:ext cx="199835" cy="80003"/>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01" name="直線矢印コネクタ 200"/>
            <p:cNvCxnSpPr/>
            <p:nvPr/>
          </p:nvCxnSpPr>
          <p:spPr>
            <a:xfrm>
              <a:off x="7522229" y="3058067"/>
              <a:ext cx="440810" cy="153942"/>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02" name="直線矢印コネクタ 201"/>
            <p:cNvCxnSpPr/>
            <p:nvPr/>
          </p:nvCxnSpPr>
          <p:spPr>
            <a:xfrm>
              <a:off x="7674629" y="3205519"/>
              <a:ext cx="504407" cy="164570"/>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03" name="直線矢印コネクタ 202"/>
            <p:cNvCxnSpPr/>
            <p:nvPr/>
          </p:nvCxnSpPr>
          <p:spPr>
            <a:xfrm flipV="1">
              <a:off x="7674629" y="3095439"/>
              <a:ext cx="332851" cy="110080"/>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04" name="直線矢印コネクタ 203"/>
            <p:cNvCxnSpPr/>
            <p:nvPr/>
          </p:nvCxnSpPr>
          <p:spPr>
            <a:xfrm flipV="1">
              <a:off x="7503732" y="3448317"/>
              <a:ext cx="269132" cy="37533"/>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05" name="直線矢印コネクタ 204"/>
            <p:cNvCxnSpPr/>
            <p:nvPr/>
          </p:nvCxnSpPr>
          <p:spPr>
            <a:xfrm>
              <a:off x="7503732" y="3487677"/>
              <a:ext cx="269132" cy="88638"/>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06" name="直線矢印コネクタ 205"/>
            <p:cNvCxnSpPr/>
            <p:nvPr/>
          </p:nvCxnSpPr>
          <p:spPr>
            <a:xfrm>
              <a:off x="7601190" y="2497707"/>
              <a:ext cx="288406" cy="9586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07" name="直線矢印コネクタ 206"/>
            <p:cNvCxnSpPr/>
            <p:nvPr/>
          </p:nvCxnSpPr>
          <p:spPr>
            <a:xfrm flipV="1">
              <a:off x="7620464" y="2406217"/>
              <a:ext cx="233658" cy="96403"/>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08" name="直線矢印コネクタ 207"/>
            <p:cNvCxnSpPr/>
            <p:nvPr/>
          </p:nvCxnSpPr>
          <p:spPr>
            <a:xfrm>
              <a:off x="8165971" y="3356692"/>
              <a:ext cx="288406" cy="9586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09" name="直線矢印コネクタ 208"/>
            <p:cNvCxnSpPr/>
            <p:nvPr/>
          </p:nvCxnSpPr>
          <p:spPr>
            <a:xfrm flipV="1">
              <a:off x="8185245" y="3265202"/>
              <a:ext cx="233658" cy="96403"/>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10" name="直線矢印コネクタ 209"/>
            <p:cNvCxnSpPr/>
            <p:nvPr/>
          </p:nvCxnSpPr>
          <p:spPr>
            <a:xfrm>
              <a:off x="7887343" y="2590175"/>
              <a:ext cx="288406" cy="95864"/>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11" name="直線矢印コネクタ 210"/>
            <p:cNvCxnSpPr/>
            <p:nvPr/>
          </p:nvCxnSpPr>
          <p:spPr>
            <a:xfrm flipV="1">
              <a:off x="7906617" y="2498685"/>
              <a:ext cx="233658" cy="96403"/>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sp>
          <p:nvSpPr>
            <p:cNvPr id="212" name="正方形/長方形 211"/>
            <p:cNvSpPr/>
            <p:nvPr/>
          </p:nvSpPr>
          <p:spPr>
            <a:xfrm>
              <a:off x="6193000" y="2102919"/>
              <a:ext cx="646331" cy="369332"/>
            </a:xfrm>
            <a:prstGeom prst="rect">
              <a:avLst/>
            </a:prstGeom>
          </p:spPr>
          <p:txBody>
            <a:bodyPr wrap="none">
              <a:spAutoFit/>
            </a:bodyPr>
            <a:lstStyle/>
            <a:p>
              <a:r>
                <a:rPr lang="ja-JP" altLang="en-US" dirty="0">
                  <a:solidFill>
                    <a:prstClr val="black"/>
                  </a:solidFill>
                  <a:latin typeface="メイリオ" panose="020B0604030504040204" pitchFamily="50" charset="-128"/>
                  <a:cs typeface="メイリオ" panose="020B0604030504040204" pitchFamily="50" charset="-128"/>
                </a:rPr>
                <a:t>物質</a:t>
              </a:r>
              <a:endParaRPr lang="ja-JP" altLang="en-US" dirty="0">
                <a:solidFill>
                  <a:prstClr val="black"/>
                </a:solidFill>
                <a:latin typeface="Calibri" panose="020F0502020204030204"/>
                <a:ea typeface="ＭＳ Ｐゴシック" panose="020B0600070205080204" pitchFamily="50" charset="-128"/>
              </a:endParaRPr>
            </a:p>
          </p:txBody>
        </p:sp>
        <p:cxnSp>
          <p:nvCxnSpPr>
            <p:cNvPr id="213" name="直線矢印コネクタ 212"/>
            <p:cNvCxnSpPr/>
            <p:nvPr/>
          </p:nvCxnSpPr>
          <p:spPr>
            <a:xfrm flipV="1">
              <a:off x="8140275" y="2458219"/>
              <a:ext cx="269132" cy="37533"/>
            </a:xfrm>
            <a:prstGeom prst="straightConnector1">
              <a:avLst/>
            </a:prstGeom>
            <a:noFill/>
            <a:ln w="12700" cap="flat" cmpd="sng" algn="ctr">
              <a:solidFill>
                <a:srgbClr val="C00000"/>
              </a:solidFill>
              <a:prstDash val="solid"/>
              <a:miter lim="800000"/>
              <a:headEnd type="none" w="med" len="med"/>
              <a:tailEnd type="none" w="med" len="med"/>
            </a:ln>
            <a:effectLst/>
          </p:spPr>
        </p:cxnSp>
        <p:cxnSp>
          <p:nvCxnSpPr>
            <p:cNvPr id="214" name="直線矢印コネクタ 213"/>
            <p:cNvCxnSpPr/>
            <p:nvPr/>
          </p:nvCxnSpPr>
          <p:spPr>
            <a:xfrm>
              <a:off x="8140275" y="2497579"/>
              <a:ext cx="269132" cy="88638"/>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15" name="直線矢印コネクタ 214"/>
            <p:cNvCxnSpPr/>
            <p:nvPr/>
          </p:nvCxnSpPr>
          <p:spPr>
            <a:xfrm>
              <a:off x="8423448" y="3266219"/>
              <a:ext cx="258987" cy="75322"/>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16" name="直線矢印コネクタ 215"/>
            <p:cNvCxnSpPr/>
            <p:nvPr/>
          </p:nvCxnSpPr>
          <p:spPr>
            <a:xfrm flipV="1">
              <a:off x="8433178" y="3253534"/>
              <a:ext cx="137040" cy="7540"/>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17" name="直線矢印コネクタ 216"/>
            <p:cNvCxnSpPr/>
            <p:nvPr/>
          </p:nvCxnSpPr>
          <p:spPr>
            <a:xfrm>
              <a:off x="8376127" y="2459317"/>
              <a:ext cx="162931" cy="4992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18" name="直線矢印コネクタ 217"/>
            <p:cNvCxnSpPr/>
            <p:nvPr/>
          </p:nvCxnSpPr>
          <p:spPr>
            <a:xfrm flipV="1">
              <a:off x="8385857" y="2446632"/>
              <a:ext cx="137040" cy="7540"/>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19" name="直線矢印コネクタ 218"/>
            <p:cNvCxnSpPr/>
            <p:nvPr/>
          </p:nvCxnSpPr>
          <p:spPr>
            <a:xfrm>
              <a:off x="7992862" y="3095581"/>
              <a:ext cx="182887" cy="103448"/>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0" name="直線矢印コネクタ 219"/>
            <p:cNvCxnSpPr/>
            <p:nvPr/>
          </p:nvCxnSpPr>
          <p:spPr>
            <a:xfrm flipV="1">
              <a:off x="8002592" y="3082896"/>
              <a:ext cx="137040" cy="7540"/>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1" name="直線矢印コネクタ 220"/>
            <p:cNvCxnSpPr/>
            <p:nvPr/>
          </p:nvCxnSpPr>
          <p:spPr>
            <a:xfrm>
              <a:off x="7859418" y="2410552"/>
              <a:ext cx="162931" cy="4992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2" name="直線矢印コネクタ 221"/>
            <p:cNvCxnSpPr/>
            <p:nvPr/>
          </p:nvCxnSpPr>
          <p:spPr>
            <a:xfrm flipV="1">
              <a:off x="7869148" y="2387678"/>
              <a:ext cx="133444" cy="17729"/>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3" name="直線矢印コネクタ 222"/>
            <p:cNvCxnSpPr/>
            <p:nvPr/>
          </p:nvCxnSpPr>
          <p:spPr>
            <a:xfrm>
              <a:off x="7583775" y="2714799"/>
              <a:ext cx="162931" cy="4992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4" name="直線矢印コネクタ 223"/>
            <p:cNvCxnSpPr/>
            <p:nvPr/>
          </p:nvCxnSpPr>
          <p:spPr>
            <a:xfrm flipV="1">
              <a:off x="7593505" y="2691925"/>
              <a:ext cx="133444" cy="17729"/>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5" name="直線矢印コネクタ 224"/>
            <p:cNvCxnSpPr/>
            <p:nvPr/>
          </p:nvCxnSpPr>
          <p:spPr>
            <a:xfrm>
              <a:off x="7706912" y="2877590"/>
              <a:ext cx="162931" cy="4992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6" name="直線矢印コネクタ 225"/>
            <p:cNvCxnSpPr/>
            <p:nvPr/>
          </p:nvCxnSpPr>
          <p:spPr>
            <a:xfrm flipV="1">
              <a:off x="7716642" y="2854716"/>
              <a:ext cx="133444" cy="17729"/>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7" name="直線矢印コネクタ 226"/>
            <p:cNvCxnSpPr/>
            <p:nvPr/>
          </p:nvCxnSpPr>
          <p:spPr>
            <a:xfrm>
              <a:off x="8153282" y="2681201"/>
              <a:ext cx="162931" cy="4992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8" name="直線矢印コネクタ 227"/>
            <p:cNvCxnSpPr/>
            <p:nvPr/>
          </p:nvCxnSpPr>
          <p:spPr>
            <a:xfrm flipV="1">
              <a:off x="8163012" y="2658327"/>
              <a:ext cx="133444" cy="17729"/>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29" name="直線矢印コネクタ 228"/>
            <p:cNvCxnSpPr/>
            <p:nvPr/>
          </p:nvCxnSpPr>
          <p:spPr>
            <a:xfrm>
              <a:off x="7758181" y="3445257"/>
              <a:ext cx="162931" cy="49924"/>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cxnSp>
          <p:nvCxnSpPr>
            <p:cNvPr id="230" name="直線矢印コネクタ 229"/>
            <p:cNvCxnSpPr/>
            <p:nvPr/>
          </p:nvCxnSpPr>
          <p:spPr>
            <a:xfrm flipV="1">
              <a:off x="7767911" y="3422383"/>
              <a:ext cx="133444" cy="17729"/>
            </a:xfrm>
            <a:prstGeom prst="straightConnector1">
              <a:avLst/>
            </a:prstGeom>
            <a:noFill/>
            <a:ln w="12700" cap="flat" cmpd="sng" algn="ctr">
              <a:solidFill>
                <a:srgbClr val="70AD47">
                  <a:lumMod val="75000"/>
                </a:srgbClr>
              </a:solidFill>
              <a:prstDash val="solid"/>
              <a:miter lim="800000"/>
              <a:headEnd type="none" w="med" len="med"/>
              <a:tailEnd type="none" w="med" len="med"/>
            </a:ln>
            <a:effectLst/>
          </p:spPr>
        </p:cxnSp>
        <p:sp>
          <p:nvSpPr>
            <p:cNvPr id="231" name="テキスト ボックス 230"/>
            <p:cNvSpPr txBox="1"/>
            <p:nvPr/>
          </p:nvSpPr>
          <p:spPr>
            <a:xfrm>
              <a:off x="4944114" y="3096032"/>
              <a:ext cx="800219"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ガンマ線</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232" name="テキスト ボックス 231"/>
            <p:cNvSpPr txBox="1"/>
            <p:nvPr/>
          </p:nvSpPr>
          <p:spPr>
            <a:xfrm>
              <a:off x="4918783" y="4246313"/>
              <a:ext cx="4092310" cy="1785104"/>
            </a:xfrm>
            <a:prstGeom prst="rect">
              <a:avLst/>
            </a:prstGeom>
            <a:noFill/>
          </p:spPr>
          <p:txBody>
            <a:bodyPr wrap="square" rtlCol="0">
              <a:spAutoFit/>
            </a:bodyPr>
            <a:lstStyle/>
            <a:p>
              <a:pPr>
                <a:spcBef>
                  <a:spcPts val="600"/>
                </a:spcBef>
              </a:pPr>
              <a:r>
                <a:rPr lang="ja-JP" altLang="en-US"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物質内では </a:t>
              </a:r>
              <a:r>
                <a:rPr lang="en-US" altLang="ja-JP"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(b) </a:t>
              </a:r>
              <a:r>
                <a:rPr lang="ja-JP" altLang="en-US"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が立て続けにおきて多量の電子が出来る</a:t>
              </a:r>
              <a:endParaRPr lang="en-US" altLang="ja-JP"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                      （電磁シャワー</a:t>
              </a:r>
              <a:r>
                <a:rPr lang="en-US" altLang="ja-JP" sz="20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出来</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た</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電子の個数</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r>
              <a:b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br>
              <a:r>
                <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粒子のエネルギー</a:t>
              </a:r>
              <a:endPar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p:txBody>
        </p:sp>
      </p:grpSp>
    </p:spTree>
    <p:extLst>
      <p:ext uri="{BB962C8B-B14F-4D97-AF65-F5344CB8AC3E}">
        <p14:creationId xmlns:p14="http://schemas.microsoft.com/office/powerpoint/2010/main" val="12150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実際の実験設備の例</a:t>
            </a:r>
            <a:r>
              <a:rPr lang="en-US" altLang="ja-JP" dirty="0"/>
              <a:t>1</a:t>
            </a:r>
            <a:r>
              <a:rPr lang="ja-JP" altLang="en-US" dirty="0"/>
              <a:t> </a:t>
            </a:r>
            <a:r>
              <a:rPr lang="en-US" altLang="ja-JP" dirty="0"/>
              <a:t>(ALICE)</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11</a:t>
            </a:fld>
            <a:endParaRPr kumimoji="1" lang="ja-JP" altLang="en-US"/>
          </a:p>
        </p:txBody>
      </p:sp>
      <p:grpSp>
        <p:nvGrpSpPr>
          <p:cNvPr id="5" name="Group 26"/>
          <p:cNvGrpSpPr>
            <a:grpSpLocks noChangeAspect="1"/>
          </p:cNvGrpSpPr>
          <p:nvPr/>
        </p:nvGrpSpPr>
        <p:grpSpPr bwMode="auto">
          <a:xfrm>
            <a:off x="1032367" y="983551"/>
            <a:ext cx="7936059" cy="5802050"/>
            <a:chOff x="0" y="0"/>
            <a:chExt cx="5760" cy="4320"/>
          </a:xfrm>
        </p:grpSpPr>
        <p:pic>
          <p:nvPicPr>
            <p:cNvPr id="6" name="Picture 4" descr="ALIce_SETUP_final_cf"/>
            <p:cNvPicPr>
              <a:picLocks noChangeAspect="1" noChangeArrowheads="1"/>
            </p:cNvPicPr>
            <p:nvPr/>
          </p:nvPicPr>
          <p:blipFill>
            <a:blip r:embed="rId2" cstate="print">
              <a:extLst>
                <a:ext uri="{28A0092B-C50C-407E-A947-70E740481C1C}">
                  <a14:useLocalDpi xmlns:a14="http://schemas.microsoft.com/office/drawing/2010/main" val="0"/>
                </a:ext>
              </a:extLst>
            </a:blip>
            <a:srcRect r="4427"/>
            <a:stretch>
              <a:fillRect/>
            </a:stretch>
          </p:blipFill>
          <p:spPr bwMode="auto">
            <a:xfrm>
              <a:off x="0" y="224"/>
              <a:ext cx="5760" cy="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9"/>
            <p:cNvSpPr>
              <a:spLocks noChangeArrowheads="1"/>
            </p:cNvSpPr>
            <p:nvPr/>
          </p:nvSpPr>
          <p:spPr bwMode="auto">
            <a:xfrm>
              <a:off x="3878" y="916"/>
              <a:ext cx="1882" cy="1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eaLnBrk="0" hangingPunct="0">
                <a:lnSpc>
                  <a:spcPct val="90000"/>
                </a:lnSpc>
                <a:spcBef>
                  <a:spcPct val="30000"/>
                </a:spcBef>
                <a:buClr>
                  <a:schemeClr val="hlink"/>
                </a:buClr>
                <a:buFont typeface="Wingdings" pitchFamily="2" charset="2"/>
                <a:buNone/>
              </a:pPr>
              <a:endParaRPr lang="sv-SE" sz="1600" b="0">
                <a:solidFill>
                  <a:srgbClr val="0000FF"/>
                </a:solidFill>
                <a:latin typeface="Arial" pitchFamily="34" charset="0"/>
              </a:endParaRPr>
            </a:p>
          </p:txBody>
        </p:sp>
        <p:grpSp>
          <p:nvGrpSpPr>
            <p:cNvPr id="8" name="Group 14"/>
            <p:cNvGrpSpPr>
              <a:grpSpLocks/>
            </p:cNvGrpSpPr>
            <p:nvPr/>
          </p:nvGrpSpPr>
          <p:grpSpPr bwMode="auto">
            <a:xfrm>
              <a:off x="3734" y="0"/>
              <a:ext cx="2026" cy="1495"/>
              <a:chOff x="2977" y="246"/>
              <a:chExt cx="2026" cy="1495"/>
            </a:xfrm>
          </p:grpSpPr>
          <p:pic>
            <p:nvPicPr>
              <p:cNvPr id="10" name="Picture 15" descr="ALIce_SETUP_final_cf"/>
              <p:cNvPicPr>
                <a:picLocks noChangeAspect="1" noChangeArrowheads="1"/>
              </p:cNvPicPr>
              <p:nvPr/>
            </p:nvPicPr>
            <p:blipFill>
              <a:blip r:embed="rId3" cstate="print">
                <a:extLst>
                  <a:ext uri="{28A0092B-C50C-407E-A947-70E740481C1C}">
                    <a14:useLocalDpi xmlns:a14="http://schemas.microsoft.com/office/drawing/2010/main" val="0"/>
                  </a:ext>
                </a:extLst>
              </a:blip>
              <a:srcRect l="69832" t="6055" r="8464" b="71506"/>
              <a:stretch>
                <a:fillRect/>
              </a:stretch>
            </p:blipFill>
            <p:spPr bwMode="auto">
              <a:xfrm>
                <a:off x="3062" y="377"/>
                <a:ext cx="1941"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ALIce_SETUP_final_cf"/>
              <p:cNvPicPr>
                <a:picLocks noChangeAspect="1" noChangeArrowheads="1"/>
              </p:cNvPicPr>
              <p:nvPr/>
            </p:nvPicPr>
            <p:blipFill>
              <a:blip r:embed="rId4" cstate="print">
                <a:extLst>
                  <a:ext uri="{28A0092B-C50C-407E-A947-70E740481C1C}">
                    <a14:useLocalDpi xmlns:a14="http://schemas.microsoft.com/office/drawing/2010/main" val="0"/>
                  </a:ext>
                </a:extLst>
              </a:blip>
              <a:srcRect l="94846" t="18721" b="70404"/>
              <a:stretch>
                <a:fillRect/>
              </a:stretch>
            </p:blipFill>
            <p:spPr bwMode="auto">
              <a:xfrm>
                <a:off x="4662" y="1033"/>
                <a:ext cx="337"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ALIce_SETUP_final_cf"/>
              <p:cNvPicPr>
                <a:picLocks noChangeAspect="1" noChangeArrowheads="1"/>
              </p:cNvPicPr>
              <p:nvPr/>
            </p:nvPicPr>
            <p:blipFill>
              <a:blip r:embed="rId5" cstate="print">
                <a:extLst>
                  <a:ext uri="{28A0092B-C50C-407E-A947-70E740481C1C}">
                    <a14:useLocalDpi xmlns:a14="http://schemas.microsoft.com/office/drawing/2010/main" val="0"/>
                  </a:ext>
                </a:extLst>
              </a:blip>
              <a:srcRect l="68111" r="13776" b="97302"/>
              <a:stretch>
                <a:fillRect/>
              </a:stretch>
            </p:blipFill>
            <p:spPr bwMode="auto">
              <a:xfrm>
                <a:off x="2977" y="246"/>
                <a:ext cx="1486"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23" descr="ALIce_SETUP_final_cf"/>
            <p:cNvPicPr>
              <a:picLocks noChangeAspect="1" noChangeArrowheads="1"/>
            </p:cNvPicPr>
            <p:nvPr/>
          </p:nvPicPr>
          <p:blipFill>
            <a:blip r:embed="rId6" cstate="print">
              <a:extLst>
                <a:ext uri="{28A0092B-C50C-407E-A947-70E740481C1C}">
                  <a14:useLocalDpi xmlns:a14="http://schemas.microsoft.com/office/drawing/2010/main" val="0"/>
                </a:ext>
              </a:extLst>
            </a:blip>
            <a:srcRect l="57576" t="26001" r="33315" b="68188"/>
            <a:stretch>
              <a:fillRect/>
            </a:stretch>
          </p:blipFill>
          <p:spPr bwMode="auto">
            <a:xfrm>
              <a:off x="3483" y="1296"/>
              <a:ext cx="5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角丸四角形 12"/>
          <p:cNvSpPr/>
          <p:nvPr/>
        </p:nvSpPr>
        <p:spPr>
          <a:xfrm>
            <a:off x="28493" y="983551"/>
            <a:ext cx="2135233" cy="1198418"/>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effectLst>
                  <a:outerShdw blurRad="38100" dist="38100" dir="2700000" algn="tl">
                    <a:srgbClr val="000000">
                      <a:alpha val="43137"/>
                    </a:srgbClr>
                  </a:outerShdw>
                </a:effectLst>
              </a:rPr>
              <a:t>建設費</a:t>
            </a:r>
            <a:r>
              <a:rPr lang="en-US" altLang="ja-JP" sz="1600" b="1" dirty="0" smtClean="0">
                <a:effectLst>
                  <a:outerShdw blurRad="38100" dist="38100" dir="2700000" algn="tl">
                    <a:srgbClr val="000000">
                      <a:alpha val="43137"/>
                    </a:srgbClr>
                  </a:outerShdw>
                </a:effectLst>
              </a:rPr>
              <a:t>: ~150</a:t>
            </a:r>
            <a:r>
              <a:rPr lang="ja-JP" altLang="en-US" sz="1600" b="1" dirty="0" smtClean="0">
                <a:effectLst>
                  <a:outerShdw blurRad="38100" dist="38100" dir="2700000" algn="tl">
                    <a:srgbClr val="000000">
                      <a:alpha val="43137"/>
                    </a:srgbClr>
                  </a:outerShdw>
                </a:effectLst>
              </a:rPr>
              <a:t>億円</a:t>
            </a:r>
            <a:endParaRPr lang="en-US" altLang="ja-JP" sz="1600" b="1" dirty="0" smtClean="0">
              <a:effectLst>
                <a:outerShdw blurRad="38100" dist="38100" dir="2700000" algn="tl">
                  <a:srgbClr val="000000">
                    <a:alpha val="43137"/>
                  </a:srgbClr>
                </a:outerShdw>
              </a:effectLst>
            </a:endParaRPr>
          </a:p>
          <a:p>
            <a:pPr algn="ctr"/>
            <a:r>
              <a:rPr lang="en-GB" altLang="ja-JP" sz="1600" b="1" dirty="0">
                <a:effectLst>
                  <a:outerShdw blurRad="38100" dist="38100" dir="2700000" algn="tl">
                    <a:srgbClr val="000000">
                      <a:alpha val="43137"/>
                    </a:srgbClr>
                  </a:outerShdw>
                </a:effectLst>
              </a:rPr>
              <a:t>16m x 16 m x 26m</a:t>
            </a:r>
          </a:p>
          <a:p>
            <a:pPr algn="ctr"/>
            <a:r>
              <a:rPr lang="ja-JP" altLang="en-US" sz="1600" b="1" dirty="0">
                <a:effectLst>
                  <a:outerShdw blurRad="38100" dist="38100" dir="2700000" algn="tl">
                    <a:srgbClr val="000000">
                      <a:alpha val="43137"/>
                    </a:srgbClr>
                  </a:outerShdw>
                </a:effectLst>
              </a:rPr>
              <a:t>重量</a:t>
            </a:r>
            <a:r>
              <a:rPr lang="en-GB" altLang="ja-JP" sz="1600" b="1" dirty="0">
                <a:effectLst>
                  <a:outerShdw blurRad="38100" dist="38100" dir="2700000" algn="tl">
                    <a:srgbClr val="000000">
                      <a:alpha val="43137"/>
                    </a:srgbClr>
                  </a:outerShdw>
                </a:effectLst>
              </a:rPr>
              <a:t>10000 </a:t>
            </a:r>
            <a:r>
              <a:rPr lang="ja-JP" altLang="en-US" sz="1600" b="1" dirty="0">
                <a:effectLst>
                  <a:outerShdw blurRad="38100" dist="38100" dir="2700000" algn="tl">
                    <a:srgbClr val="000000">
                      <a:alpha val="43137"/>
                    </a:srgbClr>
                  </a:outerShdw>
                </a:effectLst>
              </a:rPr>
              <a:t>トン</a:t>
            </a:r>
            <a:endParaRPr lang="en-GB" altLang="ja-JP" sz="1600" b="1" dirty="0">
              <a:effectLst>
                <a:outerShdw blurRad="38100" dist="38100" dir="2700000" algn="tl">
                  <a:srgbClr val="000000">
                    <a:alpha val="43137"/>
                  </a:srgbClr>
                </a:outerShdw>
              </a:effectLst>
            </a:endParaRPr>
          </a:p>
          <a:p>
            <a:pPr algn="ctr"/>
            <a:r>
              <a:rPr lang="ja-JP" altLang="en-US" sz="1600" b="1" dirty="0">
                <a:effectLst>
                  <a:outerShdw blurRad="38100" dist="38100" dir="2700000" algn="tl">
                    <a:srgbClr val="000000">
                      <a:alpha val="43137"/>
                    </a:srgbClr>
                  </a:outerShdw>
                </a:effectLst>
              </a:rPr>
              <a:t>地下</a:t>
            </a:r>
            <a:r>
              <a:rPr lang="en-GB" altLang="ja-JP" sz="1600" b="1" dirty="0">
                <a:effectLst>
                  <a:outerShdw blurRad="38100" dist="38100" dir="2700000" algn="tl">
                    <a:srgbClr val="000000">
                      <a:alpha val="43137"/>
                    </a:srgbClr>
                  </a:outerShdw>
                </a:effectLst>
              </a:rPr>
              <a:t>56m</a:t>
            </a:r>
            <a:r>
              <a:rPr lang="ja-JP" altLang="en-US" sz="1600" b="1" dirty="0">
                <a:effectLst>
                  <a:outerShdw blurRad="38100" dist="38100" dir="2700000" algn="tl">
                    <a:srgbClr val="000000">
                      <a:alpha val="43137"/>
                    </a:srgbClr>
                  </a:outerShdw>
                </a:effectLst>
              </a:rPr>
              <a:t>に</a:t>
            </a:r>
            <a:r>
              <a:rPr lang="ja-JP" altLang="en-US" sz="1600" b="1" dirty="0" smtClean="0">
                <a:effectLst>
                  <a:outerShdw blurRad="38100" dist="38100" dir="2700000" algn="tl">
                    <a:srgbClr val="000000">
                      <a:alpha val="43137"/>
                    </a:srgbClr>
                  </a:outerShdw>
                </a:effectLst>
              </a:rPr>
              <a:t>設置</a:t>
            </a:r>
            <a:endParaRPr lang="en-GB" altLang="ja-JP"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0190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36</a:t>
            </a:r>
            <a:r>
              <a:rPr lang="ja-JP" altLang="en-US" dirty="0" smtClean="0"/>
              <a:t>カ国</a:t>
            </a:r>
            <a:r>
              <a:rPr lang="en-US" altLang="ja-JP" dirty="0" smtClean="0"/>
              <a:t>2000</a:t>
            </a:r>
            <a:r>
              <a:rPr lang="ja-JP" altLang="en-US" dirty="0" smtClean="0"/>
              <a:t>人の国際</a:t>
            </a:r>
            <a:r>
              <a:rPr lang="ja-JP" altLang="en-US" dirty="0"/>
              <a:t>共同研究</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12</a:t>
            </a:fld>
            <a:endParaRPr kumimoji="1" lang="ja-JP" altLang="en-US"/>
          </a:p>
        </p:txBody>
      </p:sp>
      <p:pic>
        <p:nvPicPr>
          <p:cNvPr id="5" name="Picture 2" descr="alice_collab"/>
          <p:cNvPicPr>
            <a:picLocks noChangeAspect="1" noChangeArrowheads="1"/>
          </p:cNvPicPr>
          <p:nvPr/>
        </p:nvPicPr>
        <p:blipFill rotWithShape="1">
          <a:blip r:embed="rId2">
            <a:extLst>
              <a:ext uri="{28A0092B-C50C-407E-A947-70E740481C1C}">
                <a14:useLocalDpi xmlns:a14="http://schemas.microsoft.com/office/drawing/2010/main" val="0"/>
              </a:ext>
            </a:extLst>
          </a:blip>
          <a:srcRect b="2994"/>
          <a:stretch/>
        </p:blipFill>
        <p:spPr bwMode="auto">
          <a:xfrm>
            <a:off x="0" y="954000"/>
            <a:ext cx="9144000" cy="590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5882"/>
            <a:ext cx="9144000" cy="5020235"/>
          </a:xfrm>
          <a:prstGeom prst="rect">
            <a:avLst/>
          </a:prstGeom>
        </p:spPr>
      </p:pic>
      <p:sp>
        <p:nvSpPr>
          <p:cNvPr id="7" name="角丸四角形 6"/>
          <p:cNvSpPr/>
          <p:nvPr/>
        </p:nvSpPr>
        <p:spPr>
          <a:xfrm>
            <a:off x="87319" y="4385721"/>
            <a:ext cx="2300879" cy="166545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effectLst>
                  <a:outerShdw blurRad="38100" dist="38100" dir="2700000" algn="tl">
                    <a:srgbClr val="000000">
                      <a:alpha val="43137"/>
                    </a:srgbClr>
                  </a:outerShdw>
                </a:effectLst>
              </a:rPr>
              <a:t>日本からの参加機関</a:t>
            </a:r>
            <a:endParaRPr lang="en-US" altLang="ja-JP" sz="1600" b="1" dirty="0" smtClean="0">
              <a:effectLst>
                <a:outerShdw blurRad="38100" dist="38100" dir="2700000" algn="tl">
                  <a:srgbClr val="000000">
                    <a:alpha val="43137"/>
                  </a:srgbClr>
                </a:outerShdw>
              </a:effectLst>
            </a:endParaRPr>
          </a:p>
          <a:p>
            <a:pPr algn="ctr"/>
            <a:r>
              <a:rPr lang="ja-JP" altLang="en-US" sz="1600" dirty="0" smtClean="0">
                <a:effectLst>
                  <a:outerShdw blurRad="38100" dist="38100" dir="2700000" algn="tl">
                    <a:srgbClr val="000000">
                      <a:alpha val="43137"/>
                    </a:srgbClr>
                  </a:outerShdw>
                </a:effectLst>
              </a:rPr>
              <a:t>東京大学</a:t>
            </a:r>
            <a:endParaRPr lang="en-US" altLang="ja-JP" sz="1600" dirty="0" smtClean="0">
              <a:effectLst>
                <a:outerShdw blurRad="38100" dist="38100" dir="2700000" algn="tl">
                  <a:srgbClr val="000000">
                    <a:alpha val="43137"/>
                  </a:srgbClr>
                </a:outerShdw>
              </a:effectLst>
            </a:endParaRPr>
          </a:p>
          <a:p>
            <a:pPr algn="ctr"/>
            <a:r>
              <a:rPr lang="ja-JP" altLang="en-US" sz="1600" dirty="0" smtClean="0">
                <a:effectLst>
                  <a:outerShdw blurRad="38100" dist="38100" dir="2700000" algn="tl">
                    <a:srgbClr val="000000">
                      <a:alpha val="43137"/>
                    </a:srgbClr>
                  </a:outerShdw>
                </a:effectLst>
              </a:rPr>
              <a:t>広島大学</a:t>
            </a:r>
            <a:endParaRPr lang="en-US" altLang="ja-JP" sz="1600" dirty="0" smtClean="0">
              <a:effectLst>
                <a:outerShdw blurRad="38100" dist="38100" dir="2700000" algn="tl">
                  <a:srgbClr val="000000">
                    <a:alpha val="43137"/>
                  </a:srgbClr>
                </a:outerShdw>
              </a:effectLst>
            </a:endParaRPr>
          </a:p>
          <a:p>
            <a:pPr algn="ctr"/>
            <a:r>
              <a:rPr lang="ja-JP" altLang="en-US" sz="1600" dirty="0" smtClean="0">
                <a:effectLst>
                  <a:outerShdw blurRad="38100" dist="38100" dir="2700000" algn="tl">
                    <a:srgbClr val="000000">
                      <a:alpha val="43137"/>
                    </a:srgbClr>
                  </a:outerShdw>
                </a:effectLst>
              </a:rPr>
              <a:t>筑波大学</a:t>
            </a:r>
            <a:endParaRPr lang="en-US" altLang="ja-JP" sz="1600" dirty="0" smtClean="0">
              <a:effectLst>
                <a:outerShdw blurRad="38100" dist="38100" dir="2700000" algn="tl">
                  <a:srgbClr val="000000">
                    <a:alpha val="43137"/>
                  </a:srgbClr>
                </a:outerShdw>
              </a:effectLst>
            </a:endParaRPr>
          </a:p>
          <a:p>
            <a:pPr algn="ctr"/>
            <a:r>
              <a:rPr lang="ja-JP" altLang="en-US" sz="1600" dirty="0">
                <a:effectLst>
                  <a:outerShdw blurRad="38100" dist="38100" dir="2700000" algn="tl">
                    <a:srgbClr val="000000">
                      <a:alpha val="43137"/>
                    </a:srgbClr>
                  </a:outerShdw>
                </a:effectLst>
              </a:rPr>
              <a:t>理化</a:t>
            </a:r>
            <a:r>
              <a:rPr lang="ja-JP" altLang="en-US" sz="1600" dirty="0" smtClean="0">
                <a:effectLst>
                  <a:outerShdw blurRad="38100" dist="38100" dir="2700000" algn="tl">
                    <a:srgbClr val="000000">
                      <a:alpha val="43137"/>
                    </a:srgbClr>
                  </a:outerShdw>
                </a:effectLst>
              </a:rPr>
              <a:t>学研究所</a:t>
            </a:r>
            <a:endParaRPr lang="en-US" altLang="ja-JP" sz="1600" dirty="0" smtClean="0">
              <a:effectLst>
                <a:outerShdw blurRad="38100" dist="38100" dir="2700000" algn="tl">
                  <a:srgbClr val="000000">
                    <a:alpha val="43137"/>
                  </a:srgbClr>
                </a:outerShdw>
              </a:effectLst>
            </a:endParaRPr>
          </a:p>
          <a:p>
            <a:pPr algn="ctr"/>
            <a:r>
              <a:rPr lang="ja-JP" altLang="en-US" sz="1600" dirty="0" smtClean="0">
                <a:effectLst>
                  <a:outerShdw blurRad="38100" dist="38100" dir="2700000" algn="tl">
                    <a:srgbClr val="000000">
                      <a:alpha val="43137"/>
                    </a:srgbClr>
                  </a:outerShdw>
                </a:effectLst>
              </a:rPr>
              <a:t>長崎総合科学大学</a:t>
            </a:r>
            <a:endParaRPr lang="en-US" altLang="ja-JP"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026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ALICE</a:t>
            </a:r>
            <a:r>
              <a:rPr lang="ja-JP" altLang="en-US" dirty="0"/>
              <a:t>実験を前から見たところ</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13</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9364"/>
            <a:ext cx="9144000" cy="4898571"/>
          </a:xfrm>
          <a:prstGeom prst="rect">
            <a:avLst/>
          </a:prstGeom>
        </p:spPr>
      </p:pic>
      <p:sp>
        <p:nvSpPr>
          <p:cNvPr id="15" name="テキスト ボックス 14"/>
          <p:cNvSpPr txBox="1"/>
          <p:nvPr/>
        </p:nvSpPr>
        <p:spPr>
          <a:xfrm>
            <a:off x="858543" y="6160096"/>
            <a:ext cx="1338828" cy="369332"/>
          </a:xfrm>
          <a:prstGeom prst="rect">
            <a:avLst/>
          </a:prstGeom>
          <a:noFill/>
        </p:spPr>
        <p:txBody>
          <a:bodyPr wrap="none" rtlCol="0">
            <a:spAutoFit/>
          </a:bodyPr>
          <a:lstStyle/>
          <a:p>
            <a:r>
              <a:rPr lang="ja-JP" altLang="en-US" dirty="0" smtClean="0">
                <a:solidFill>
                  <a:schemeClr val="tx2">
                    <a:lumMod val="75000"/>
                  </a:schemeClr>
                </a:solidFill>
                <a:latin typeface="メイリオ" panose="020B0604030504040204" pitchFamily="50" charset="-128"/>
                <a:cs typeface="メイリオ" panose="020B0604030504040204" pitchFamily="50" charset="-128"/>
              </a:rPr>
              <a:t>電磁石ドア</a:t>
            </a:r>
            <a:endParaRPr lang="ja-JP" altLang="en-US" dirty="0">
              <a:solidFill>
                <a:schemeClr val="tx2">
                  <a:lumMod val="75000"/>
                </a:schemeClr>
              </a:solidFill>
              <a:latin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5359123" y="6121100"/>
            <a:ext cx="1107996" cy="369332"/>
          </a:xfrm>
          <a:prstGeom prst="rect">
            <a:avLst/>
          </a:prstGeom>
          <a:noFill/>
        </p:spPr>
        <p:txBody>
          <a:bodyPr wrap="none" rtlCol="0">
            <a:spAutoFit/>
          </a:bodyPr>
          <a:lstStyle/>
          <a:p>
            <a:r>
              <a:rPr lang="ja-JP" altLang="en-US" dirty="0" smtClean="0">
                <a:solidFill>
                  <a:schemeClr val="tx2">
                    <a:lumMod val="75000"/>
                  </a:schemeClr>
                </a:solidFill>
                <a:latin typeface="メイリオ" panose="020B0604030504040204" pitchFamily="50" charset="-128"/>
                <a:cs typeface="メイリオ" panose="020B0604030504040204" pitchFamily="50" charset="-128"/>
              </a:rPr>
              <a:t>検出器群</a:t>
            </a:r>
            <a:endParaRPr lang="ja-JP" altLang="en-US" dirty="0">
              <a:solidFill>
                <a:schemeClr val="tx2">
                  <a:lumMod val="75000"/>
                </a:schemeClr>
              </a:solidFill>
              <a:latin typeface="メイリオ" panose="020B0604030504040204" pitchFamily="50" charset="-128"/>
              <a:cs typeface="メイリオ" panose="020B0604030504040204" pitchFamily="50" charset="-128"/>
            </a:endParaRPr>
          </a:p>
        </p:txBody>
      </p:sp>
      <p:sp>
        <p:nvSpPr>
          <p:cNvPr id="17" name="右矢印 16"/>
          <p:cNvSpPr/>
          <p:nvPr/>
        </p:nvSpPr>
        <p:spPr>
          <a:xfrm rot="16200000">
            <a:off x="4831530" y="4950758"/>
            <a:ext cx="2163182" cy="177501"/>
          </a:xfrm>
          <a:prstGeom prst="rightArrow">
            <a:avLst/>
          </a:prstGeom>
          <a:solidFill>
            <a:srgbClr val="70AD47">
              <a:lumMod val="5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右矢印 17"/>
          <p:cNvSpPr/>
          <p:nvPr/>
        </p:nvSpPr>
        <p:spPr>
          <a:xfrm rot="19853272">
            <a:off x="3482480" y="5999791"/>
            <a:ext cx="1120588" cy="177501"/>
          </a:xfrm>
          <a:prstGeom prst="rightArrow">
            <a:avLst/>
          </a:prstGeom>
          <a:solidFill>
            <a:srgbClr val="70AD47">
              <a:lumMod val="5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テキスト ボックス 18"/>
          <p:cNvSpPr txBox="1"/>
          <p:nvPr/>
        </p:nvSpPr>
        <p:spPr>
          <a:xfrm>
            <a:off x="2000253" y="6395451"/>
            <a:ext cx="2031325" cy="369332"/>
          </a:xfrm>
          <a:prstGeom prst="rect">
            <a:avLst/>
          </a:prstGeom>
          <a:noFill/>
        </p:spPr>
        <p:txBody>
          <a:bodyPr wrap="none" rtlCol="0">
            <a:spAutoFit/>
          </a:bodyPr>
          <a:lstStyle/>
          <a:p>
            <a:r>
              <a:rPr lang="ja-JP" altLang="en-US" dirty="0" smtClean="0">
                <a:solidFill>
                  <a:schemeClr val="tx2">
                    <a:lumMod val="75000"/>
                  </a:schemeClr>
                </a:solidFill>
                <a:latin typeface="メイリオ" panose="020B0604030504040204" pitchFamily="50" charset="-128"/>
                <a:cs typeface="メイリオ" panose="020B0604030504040204" pitchFamily="50" charset="-128"/>
              </a:rPr>
              <a:t>電源ケーブルなど</a:t>
            </a:r>
            <a:endParaRPr lang="en-US" altLang="ja-JP" dirty="0" smtClean="0">
              <a:solidFill>
                <a:schemeClr val="tx2">
                  <a:lumMod val="75000"/>
                </a:schemeClr>
              </a:solidFill>
              <a:latin typeface="メイリオ" panose="020B0604030504040204" pitchFamily="50" charset="-128"/>
              <a:cs typeface="メイリオ" panose="020B0604030504040204" pitchFamily="50" charset="-128"/>
            </a:endParaRPr>
          </a:p>
        </p:txBody>
      </p:sp>
      <p:sp>
        <p:nvSpPr>
          <p:cNvPr id="20" name="右矢印 19"/>
          <p:cNvSpPr/>
          <p:nvPr/>
        </p:nvSpPr>
        <p:spPr>
          <a:xfrm rot="16200000">
            <a:off x="1534823" y="5186629"/>
            <a:ext cx="2205699" cy="177501"/>
          </a:xfrm>
          <a:prstGeom prst="rightArrow">
            <a:avLst/>
          </a:prstGeom>
          <a:solidFill>
            <a:srgbClr val="70AD47">
              <a:lumMod val="5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右矢印 20"/>
          <p:cNvSpPr/>
          <p:nvPr/>
        </p:nvSpPr>
        <p:spPr>
          <a:xfrm rot="16200000">
            <a:off x="3887767" y="5457906"/>
            <a:ext cx="1663144" cy="177501"/>
          </a:xfrm>
          <a:prstGeom prst="rightArrow">
            <a:avLst/>
          </a:prstGeom>
          <a:solidFill>
            <a:srgbClr val="70AD47">
              <a:lumMod val="5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2" name="右矢印 21"/>
          <p:cNvSpPr/>
          <p:nvPr/>
        </p:nvSpPr>
        <p:spPr>
          <a:xfrm rot="16200000">
            <a:off x="1034705" y="5511051"/>
            <a:ext cx="1120588" cy="177501"/>
          </a:xfrm>
          <a:prstGeom prst="rightArrow">
            <a:avLst/>
          </a:prstGeom>
          <a:solidFill>
            <a:srgbClr val="70AD47">
              <a:lumMod val="5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テキスト ボックス 22"/>
          <p:cNvSpPr txBox="1"/>
          <p:nvPr/>
        </p:nvSpPr>
        <p:spPr>
          <a:xfrm>
            <a:off x="4196606" y="6377765"/>
            <a:ext cx="2486578" cy="369332"/>
          </a:xfrm>
          <a:prstGeom prst="rect">
            <a:avLst/>
          </a:prstGeom>
          <a:noFill/>
        </p:spPr>
        <p:txBody>
          <a:bodyPr wrap="none" rtlCol="0">
            <a:spAutoFit/>
          </a:bodyPr>
          <a:lstStyle/>
          <a:p>
            <a:r>
              <a:rPr lang="en-US" altLang="ja-JP" dirty="0" smtClean="0">
                <a:solidFill>
                  <a:schemeClr val="tx2">
                    <a:lumMod val="75000"/>
                  </a:schemeClr>
                </a:solidFill>
                <a:latin typeface="メイリオ" panose="020B0604030504040204" pitchFamily="50" charset="-128"/>
                <a:cs typeface="メイリオ" panose="020B0604030504040204" pitchFamily="50" charset="-128"/>
              </a:rPr>
              <a:t>LHC</a:t>
            </a:r>
            <a:r>
              <a:rPr lang="ja-JP" altLang="en-US" dirty="0" smtClean="0">
                <a:solidFill>
                  <a:schemeClr val="tx2">
                    <a:lumMod val="75000"/>
                  </a:schemeClr>
                </a:solidFill>
                <a:latin typeface="メイリオ" panose="020B0604030504040204" pitchFamily="50" charset="-128"/>
                <a:cs typeface="メイリオ" panose="020B0604030504040204" pitchFamily="50" charset="-128"/>
              </a:rPr>
              <a:t>真空ビームパイプ</a:t>
            </a:r>
            <a:endParaRPr lang="en-US" altLang="ja-JP" dirty="0" smtClean="0">
              <a:solidFill>
                <a:schemeClr val="tx2">
                  <a:lumMod val="75000"/>
                </a:schemeClr>
              </a:solidFill>
              <a:latin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67849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実際の実験設備の</a:t>
            </a:r>
            <a:r>
              <a:rPr lang="ja-JP" altLang="en-US" dirty="0" smtClean="0"/>
              <a:t>例</a:t>
            </a:r>
            <a:r>
              <a:rPr lang="en-US" altLang="ja-JP" dirty="0" smtClean="0"/>
              <a:t>2</a:t>
            </a:r>
            <a:r>
              <a:rPr lang="ja-JP" altLang="en-US" dirty="0" smtClean="0"/>
              <a:t> </a:t>
            </a:r>
            <a:r>
              <a:rPr lang="en-US" altLang="ja-JP" dirty="0"/>
              <a:t>(ATLAS)</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14</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67" y="1592837"/>
            <a:ext cx="8191947" cy="5265163"/>
          </a:xfrm>
          <a:prstGeom prst="rect">
            <a:avLst/>
          </a:prstGeom>
        </p:spPr>
      </p:pic>
      <p:sp>
        <p:nvSpPr>
          <p:cNvPr id="6" name="角丸四角形 5"/>
          <p:cNvSpPr/>
          <p:nvPr/>
        </p:nvSpPr>
        <p:spPr>
          <a:xfrm>
            <a:off x="244494" y="844061"/>
            <a:ext cx="3458584" cy="1000875"/>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総重量</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7000</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トン</a:t>
            </a:r>
            <a:endPar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参加国・人数</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38</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カ国</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3000</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人</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日本からは </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17</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機関 </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長崎総合科学大学も</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建設費</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~540</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億円世界</a:t>
            </a:r>
            <a:endPar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p:txBody>
      </p:sp>
      <p:sp>
        <p:nvSpPr>
          <p:cNvPr id="7" name="角丸四角形 6"/>
          <p:cNvSpPr/>
          <p:nvPr/>
        </p:nvSpPr>
        <p:spPr>
          <a:xfrm>
            <a:off x="4012603" y="844061"/>
            <a:ext cx="4832139" cy="1000875"/>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日本企業も多く建設に携わった</a:t>
            </a:r>
            <a:endPar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例</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超伝導ソレノイド</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東芝</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光検出器</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浜松フォトにクス</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カロリメータ容器</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川崎重工</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電子回路</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東芝・ソニー・ジーエヌディー</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光ファイバー</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フジクラ・クラレ</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ja-JP"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などなど</a:t>
            </a:r>
            <a:endParaRPr kumimoji="0" lang="en-US" altLang="ja-JP"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025304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建造中の</a:t>
            </a:r>
            <a:r>
              <a:rPr lang="en-US" altLang="ja-JP" dirty="0"/>
              <a:t>ATLAS</a:t>
            </a:r>
            <a:r>
              <a:rPr lang="ja-JP" altLang="en-US" dirty="0"/>
              <a:t>実験</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15</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57" y="926275"/>
            <a:ext cx="8733099" cy="5845498"/>
          </a:xfrm>
          <a:prstGeom prst="rect">
            <a:avLst/>
          </a:prstGeom>
        </p:spPr>
      </p:pic>
    </p:spTree>
    <p:extLst>
      <p:ext uri="{BB962C8B-B14F-4D97-AF65-F5344CB8AC3E}">
        <p14:creationId xmlns:p14="http://schemas.microsoft.com/office/powerpoint/2010/main" val="2286863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別の角度から</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16</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86" y="926275"/>
            <a:ext cx="8911382" cy="5931725"/>
          </a:xfrm>
          <a:prstGeom prst="rect">
            <a:avLst/>
          </a:prstGeom>
        </p:spPr>
      </p:pic>
    </p:spTree>
    <p:extLst>
      <p:ext uri="{BB962C8B-B14F-4D97-AF65-F5344CB8AC3E}">
        <p14:creationId xmlns:p14="http://schemas.microsoft.com/office/powerpoint/2010/main" val="1244946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粒子検出器の例</a:t>
            </a:r>
            <a:r>
              <a:rPr lang="en-US" altLang="ja-JP" dirty="0"/>
              <a:t>:</a:t>
            </a:r>
            <a:r>
              <a:rPr lang="ja-JP" altLang="en-US" dirty="0"/>
              <a:t> </a:t>
            </a:r>
            <a:r>
              <a:rPr lang="en-US" altLang="ja-JP" dirty="0"/>
              <a:t>ALICE </a:t>
            </a:r>
            <a:r>
              <a:rPr lang="ja-JP" altLang="en-US" dirty="0"/>
              <a:t>の </a:t>
            </a:r>
            <a:r>
              <a:rPr lang="en-US" altLang="ja-JP" dirty="0"/>
              <a:t>TPC</a:t>
            </a:r>
            <a:endParaRPr kumimoji="1" lang="ja-JP" altLang="en-US" dirty="0"/>
          </a:p>
        </p:txBody>
      </p:sp>
      <p:sp>
        <p:nvSpPr>
          <p:cNvPr id="3" name="コンテンツ プレースホルダー 2"/>
          <p:cNvSpPr>
            <a:spLocks noGrp="1"/>
          </p:cNvSpPr>
          <p:nvPr>
            <p:ph idx="1"/>
          </p:nvPr>
        </p:nvSpPr>
        <p:spPr>
          <a:xfrm>
            <a:off x="152253" y="1269153"/>
            <a:ext cx="8617174" cy="4195481"/>
          </a:xfrm>
        </p:spPr>
        <p:txBody>
          <a:bodyPr/>
          <a:lstStyle/>
          <a:p>
            <a:r>
              <a:rPr lang="en-US" altLang="ja-JP" b="1" dirty="0"/>
              <a:t>TPC: Time Projection Chamber (</a:t>
            </a:r>
            <a:r>
              <a:rPr lang="ja-JP" altLang="en-US" b="1" dirty="0"/>
              <a:t>時間投影箱？</a:t>
            </a:r>
            <a:r>
              <a:rPr lang="en-US" altLang="ja-JP" b="1" dirty="0"/>
              <a:t>)</a:t>
            </a:r>
            <a:endParaRPr lang="ja-JP" altLang="en-US" b="1" dirty="0"/>
          </a:p>
          <a:p>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17</a:t>
            </a:fld>
            <a:endParaRPr kumimoji="1" lang="ja-JP" altLang="en-US"/>
          </a:p>
        </p:txBody>
      </p:sp>
      <p:pic>
        <p:nvPicPr>
          <p:cNvPr id="5" name="Picture 28"/>
          <p:cNvPicPr>
            <a:picLocks noChangeAspect="1" noChangeArrowheads="1"/>
          </p:cNvPicPr>
          <p:nvPr/>
        </p:nvPicPr>
        <p:blipFill rotWithShape="1">
          <a:blip r:embed="rId2">
            <a:extLst>
              <a:ext uri="{28A0092B-C50C-407E-A947-70E740481C1C}">
                <a14:useLocalDpi xmlns:a14="http://schemas.microsoft.com/office/drawing/2010/main" val="0"/>
              </a:ext>
            </a:extLst>
          </a:blip>
          <a:srcRect r="4838"/>
          <a:stretch/>
        </p:blipFill>
        <p:spPr bwMode="auto">
          <a:xfrm>
            <a:off x="806432" y="1856342"/>
            <a:ext cx="7587919" cy="4857380"/>
          </a:xfrm>
          <a:prstGeom prst="rect">
            <a:avLst/>
          </a:prstGeom>
          <a:solidFill>
            <a:srgbClr val="FFFF00"/>
          </a:solidFill>
        </p:spPr>
      </p:pic>
    </p:spTree>
    <p:extLst>
      <p:ext uri="{BB962C8B-B14F-4D97-AF65-F5344CB8AC3E}">
        <p14:creationId xmlns:p14="http://schemas.microsoft.com/office/powerpoint/2010/main" val="23128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72402" y="1126001"/>
            <a:ext cx="8994479" cy="4188182"/>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t>TPC</a:t>
            </a:r>
            <a:r>
              <a:rPr lang="ja-JP" altLang="en-US" dirty="0"/>
              <a:t>の</a:t>
            </a:r>
            <a:r>
              <a:rPr lang="ja-JP" altLang="en-US" dirty="0" smtClean="0"/>
              <a:t>作り方</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18</a:t>
            </a:fld>
            <a:endParaRPr kumimoji="1" lang="ja-JP" altLang="en-US"/>
          </a:p>
        </p:txBody>
      </p:sp>
      <p:sp>
        <p:nvSpPr>
          <p:cNvPr id="5" name="円柱 182"/>
          <p:cNvSpPr/>
          <p:nvPr/>
        </p:nvSpPr>
        <p:spPr>
          <a:xfrm rot="16200000">
            <a:off x="7263607" y="2712531"/>
            <a:ext cx="184294" cy="978442"/>
          </a:xfrm>
          <a:custGeom>
            <a:avLst/>
            <a:gdLst>
              <a:gd name="connsiteX0" fmla="*/ 0 w 181768"/>
              <a:gd name="connsiteY0" fmla="*/ 22721 h 1105077"/>
              <a:gd name="connsiteX1" fmla="*/ 90884 w 181768"/>
              <a:gd name="connsiteY1" fmla="*/ 45442 h 1105077"/>
              <a:gd name="connsiteX2" fmla="*/ 181768 w 181768"/>
              <a:gd name="connsiteY2" fmla="*/ 22721 h 1105077"/>
              <a:gd name="connsiteX3" fmla="*/ 181768 w 181768"/>
              <a:gd name="connsiteY3" fmla="*/ 1082356 h 1105077"/>
              <a:gd name="connsiteX4" fmla="*/ 90884 w 181768"/>
              <a:gd name="connsiteY4" fmla="*/ 1105077 h 1105077"/>
              <a:gd name="connsiteX5" fmla="*/ 0 w 181768"/>
              <a:gd name="connsiteY5" fmla="*/ 1082356 h 1105077"/>
              <a:gd name="connsiteX6" fmla="*/ 0 w 181768"/>
              <a:gd name="connsiteY6" fmla="*/ 22721 h 1105077"/>
              <a:gd name="connsiteX0" fmla="*/ 0 w 181768"/>
              <a:gd name="connsiteY0" fmla="*/ 22721 h 1105077"/>
              <a:gd name="connsiteX1" fmla="*/ 90884 w 181768"/>
              <a:gd name="connsiteY1" fmla="*/ 0 h 1105077"/>
              <a:gd name="connsiteX2" fmla="*/ 181768 w 181768"/>
              <a:gd name="connsiteY2" fmla="*/ 22721 h 1105077"/>
              <a:gd name="connsiteX3" fmla="*/ 90884 w 181768"/>
              <a:gd name="connsiteY3" fmla="*/ 45442 h 1105077"/>
              <a:gd name="connsiteX4" fmla="*/ 0 w 181768"/>
              <a:gd name="connsiteY4" fmla="*/ 22721 h 1105077"/>
              <a:gd name="connsiteX0" fmla="*/ 181768 w 181768"/>
              <a:gd name="connsiteY0" fmla="*/ 22721 h 1105077"/>
              <a:gd name="connsiteX1" fmla="*/ 90884 w 181768"/>
              <a:gd name="connsiteY1" fmla="*/ 45442 h 1105077"/>
              <a:gd name="connsiteX2" fmla="*/ 0 w 181768"/>
              <a:gd name="connsiteY2" fmla="*/ 22721 h 1105077"/>
              <a:gd name="connsiteX3" fmla="*/ 90884 w 181768"/>
              <a:gd name="connsiteY3" fmla="*/ 0 h 1105077"/>
              <a:gd name="connsiteX4" fmla="*/ 181768 w 181768"/>
              <a:gd name="connsiteY4" fmla="*/ 22721 h 1105077"/>
              <a:gd name="connsiteX5" fmla="*/ 181768 w 181768"/>
              <a:gd name="connsiteY5" fmla="*/ 1082356 h 1105077"/>
              <a:gd name="connsiteX6" fmla="*/ 90884 w 181768"/>
              <a:gd name="connsiteY6" fmla="*/ 1105077 h 1105077"/>
              <a:gd name="connsiteX7" fmla="*/ 0 w 181768"/>
              <a:gd name="connsiteY7" fmla="*/ 1082356 h 1105077"/>
              <a:gd name="connsiteX8" fmla="*/ 0 w 181768"/>
              <a:gd name="connsiteY8" fmla="*/ 22721 h 1105077"/>
              <a:gd name="connsiteX0" fmla="*/ 2526 w 184294"/>
              <a:gd name="connsiteY0" fmla="*/ 79339 h 1161695"/>
              <a:gd name="connsiteX1" fmla="*/ 93410 w 184294"/>
              <a:gd name="connsiteY1" fmla="*/ 102060 h 1161695"/>
              <a:gd name="connsiteX2" fmla="*/ 184294 w 184294"/>
              <a:gd name="connsiteY2" fmla="*/ 79339 h 1161695"/>
              <a:gd name="connsiteX3" fmla="*/ 184294 w 184294"/>
              <a:gd name="connsiteY3" fmla="*/ 1138974 h 1161695"/>
              <a:gd name="connsiteX4" fmla="*/ 93410 w 184294"/>
              <a:gd name="connsiteY4" fmla="*/ 1161695 h 1161695"/>
              <a:gd name="connsiteX5" fmla="*/ 2526 w 184294"/>
              <a:gd name="connsiteY5" fmla="*/ 1138974 h 1161695"/>
              <a:gd name="connsiteX6" fmla="*/ 2526 w 184294"/>
              <a:gd name="connsiteY6" fmla="*/ 79339 h 1161695"/>
              <a:gd name="connsiteX0" fmla="*/ 2526 w 184294"/>
              <a:gd name="connsiteY0" fmla="*/ 79339 h 1161695"/>
              <a:gd name="connsiteX1" fmla="*/ 93410 w 184294"/>
              <a:gd name="connsiteY1" fmla="*/ 56618 h 1161695"/>
              <a:gd name="connsiteX2" fmla="*/ 184294 w 184294"/>
              <a:gd name="connsiteY2" fmla="*/ 79339 h 1161695"/>
              <a:gd name="connsiteX3" fmla="*/ 93410 w 184294"/>
              <a:gd name="connsiteY3" fmla="*/ 102060 h 1161695"/>
              <a:gd name="connsiteX4" fmla="*/ 2526 w 184294"/>
              <a:gd name="connsiteY4" fmla="*/ 79339 h 1161695"/>
              <a:gd name="connsiteX0" fmla="*/ 184294 w 184294"/>
              <a:gd name="connsiteY0" fmla="*/ 79339 h 1161695"/>
              <a:gd name="connsiteX1" fmla="*/ 93410 w 184294"/>
              <a:gd name="connsiteY1" fmla="*/ 102060 h 1161695"/>
              <a:gd name="connsiteX2" fmla="*/ 2526 w 184294"/>
              <a:gd name="connsiteY2" fmla="*/ 79339 h 1161695"/>
              <a:gd name="connsiteX3" fmla="*/ 184294 w 184294"/>
              <a:gd name="connsiteY3" fmla="*/ 79339 h 1161695"/>
              <a:gd name="connsiteX4" fmla="*/ 184294 w 184294"/>
              <a:gd name="connsiteY4" fmla="*/ 1138974 h 1161695"/>
              <a:gd name="connsiteX5" fmla="*/ 93410 w 184294"/>
              <a:gd name="connsiteY5" fmla="*/ 1161695 h 1161695"/>
              <a:gd name="connsiteX6" fmla="*/ 2526 w 184294"/>
              <a:gd name="connsiteY6" fmla="*/ 1138974 h 1161695"/>
              <a:gd name="connsiteX7" fmla="*/ 2526 w 184294"/>
              <a:gd name="connsiteY7" fmla="*/ 79339 h 116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94" h="1161695" stroke="0" extrusionOk="0">
                <a:moveTo>
                  <a:pt x="2526" y="79339"/>
                </a:moveTo>
                <a:cubicBezTo>
                  <a:pt x="2526" y="91887"/>
                  <a:pt x="43216" y="102060"/>
                  <a:pt x="93410" y="102060"/>
                </a:cubicBezTo>
                <a:cubicBezTo>
                  <a:pt x="143604" y="102060"/>
                  <a:pt x="184294" y="91887"/>
                  <a:pt x="184294" y="79339"/>
                </a:cubicBezTo>
                <a:lnTo>
                  <a:pt x="184294" y="1138974"/>
                </a:lnTo>
                <a:cubicBezTo>
                  <a:pt x="184294" y="1151522"/>
                  <a:pt x="143604" y="1161695"/>
                  <a:pt x="93410" y="1161695"/>
                </a:cubicBezTo>
                <a:cubicBezTo>
                  <a:pt x="43216" y="1161695"/>
                  <a:pt x="2526" y="1151522"/>
                  <a:pt x="2526" y="1138974"/>
                </a:cubicBezTo>
                <a:lnTo>
                  <a:pt x="2526" y="79339"/>
                </a:lnTo>
                <a:close/>
              </a:path>
              <a:path w="184294" h="1161695" fill="lighten" stroke="0" extrusionOk="0">
                <a:moveTo>
                  <a:pt x="2526" y="79339"/>
                </a:moveTo>
                <a:cubicBezTo>
                  <a:pt x="2526" y="66791"/>
                  <a:pt x="43216" y="56618"/>
                  <a:pt x="93410" y="56618"/>
                </a:cubicBezTo>
                <a:cubicBezTo>
                  <a:pt x="143604" y="56618"/>
                  <a:pt x="184294" y="66791"/>
                  <a:pt x="184294" y="79339"/>
                </a:cubicBezTo>
                <a:cubicBezTo>
                  <a:pt x="184294" y="91887"/>
                  <a:pt x="143604" y="102060"/>
                  <a:pt x="93410" y="102060"/>
                </a:cubicBezTo>
                <a:cubicBezTo>
                  <a:pt x="43216" y="102060"/>
                  <a:pt x="2526" y="91887"/>
                  <a:pt x="2526" y="79339"/>
                </a:cubicBezTo>
                <a:close/>
              </a:path>
              <a:path w="184294" h="1161695" fill="none" extrusionOk="0">
                <a:moveTo>
                  <a:pt x="184294" y="79339"/>
                </a:moveTo>
                <a:cubicBezTo>
                  <a:pt x="184294" y="91887"/>
                  <a:pt x="143604" y="102060"/>
                  <a:pt x="93410" y="102060"/>
                </a:cubicBezTo>
                <a:cubicBezTo>
                  <a:pt x="43216" y="102060"/>
                  <a:pt x="-12621" y="83126"/>
                  <a:pt x="2526" y="79339"/>
                </a:cubicBezTo>
                <a:cubicBezTo>
                  <a:pt x="17673" y="75552"/>
                  <a:pt x="153999" y="-97267"/>
                  <a:pt x="184294" y="79339"/>
                </a:cubicBezTo>
                <a:lnTo>
                  <a:pt x="184294" y="1138974"/>
                </a:lnTo>
                <a:cubicBezTo>
                  <a:pt x="184294" y="1151522"/>
                  <a:pt x="143604" y="1161695"/>
                  <a:pt x="93410" y="1161695"/>
                </a:cubicBezTo>
                <a:cubicBezTo>
                  <a:pt x="43216" y="1161695"/>
                  <a:pt x="2526" y="1151522"/>
                  <a:pt x="2526" y="1138974"/>
                </a:cubicBezTo>
                <a:lnTo>
                  <a:pt x="2526" y="79339"/>
                </a:lnTo>
              </a:path>
            </a:pathLst>
          </a:cu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 name="円/楕円 5"/>
          <p:cNvSpPr/>
          <p:nvPr/>
        </p:nvSpPr>
        <p:spPr>
          <a:xfrm>
            <a:off x="2137856" y="1452232"/>
            <a:ext cx="720000" cy="3600000"/>
          </a:xfrm>
          <a:prstGeom prst="ellipse">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 name="円/楕円 6"/>
          <p:cNvSpPr/>
          <p:nvPr/>
        </p:nvSpPr>
        <p:spPr>
          <a:xfrm>
            <a:off x="6242412" y="1452232"/>
            <a:ext cx="720000" cy="3600000"/>
          </a:xfrm>
          <a:prstGeom prst="ellipse">
            <a:avLst/>
          </a:prstGeom>
          <a:solidFill>
            <a:srgbClr val="70AD47">
              <a:lumMod val="40000"/>
              <a:lumOff val="60000"/>
            </a:srgbClr>
          </a:solidFill>
          <a:ln w="9525"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8" name="直線コネクタ 7"/>
          <p:cNvCxnSpPr>
            <a:stCxn id="6" idx="0"/>
            <a:endCxn id="7" idx="0"/>
          </p:cNvCxnSpPr>
          <p:nvPr/>
        </p:nvCxnSpPr>
        <p:spPr>
          <a:xfrm>
            <a:off x="2497856" y="1452232"/>
            <a:ext cx="4104556" cy="0"/>
          </a:xfrm>
          <a:prstGeom prst="line">
            <a:avLst/>
          </a:prstGeom>
          <a:noFill/>
          <a:ln w="12700" cap="flat" cmpd="sng" algn="ctr">
            <a:solidFill>
              <a:sysClr val="windowText" lastClr="000000"/>
            </a:solidFill>
            <a:prstDash val="solid"/>
            <a:miter lim="800000"/>
          </a:ln>
          <a:effectLst/>
        </p:spPr>
      </p:cxnSp>
      <p:sp>
        <p:nvSpPr>
          <p:cNvPr id="9" name="円/楕円 8"/>
          <p:cNvSpPr/>
          <p:nvPr/>
        </p:nvSpPr>
        <p:spPr>
          <a:xfrm>
            <a:off x="6530412" y="2833142"/>
            <a:ext cx="144000" cy="72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 name="円/楕円 9"/>
          <p:cNvSpPr/>
          <p:nvPr/>
        </p:nvSpPr>
        <p:spPr>
          <a:xfrm>
            <a:off x="2425856" y="2838177"/>
            <a:ext cx="144000" cy="720000"/>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1" name="直線コネクタ 10"/>
          <p:cNvCxnSpPr>
            <a:stCxn id="10" idx="0"/>
            <a:endCxn id="9" idx="0"/>
          </p:cNvCxnSpPr>
          <p:nvPr/>
        </p:nvCxnSpPr>
        <p:spPr>
          <a:xfrm flipV="1">
            <a:off x="2497856" y="2833142"/>
            <a:ext cx="4104556" cy="5035"/>
          </a:xfrm>
          <a:prstGeom prst="line">
            <a:avLst/>
          </a:prstGeom>
          <a:noFill/>
          <a:ln w="6350" cap="flat" cmpd="sng" algn="ctr">
            <a:solidFill>
              <a:sysClr val="windowText" lastClr="000000"/>
            </a:solidFill>
            <a:prstDash val="dash"/>
            <a:miter lim="800000"/>
          </a:ln>
          <a:effectLst/>
        </p:spPr>
      </p:cxnSp>
      <p:cxnSp>
        <p:nvCxnSpPr>
          <p:cNvPr id="12" name="直線コネクタ 11"/>
          <p:cNvCxnSpPr>
            <a:stCxn id="10" idx="4"/>
            <a:endCxn id="9" idx="4"/>
          </p:cNvCxnSpPr>
          <p:nvPr/>
        </p:nvCxnSpPr>
        <p:spPr>
          <a:xfrm flipV="1">
            <a:off x="2497856" y="3553142"/>
            <a:ext cx="4104556" cy="5035"/>
          </a:xfrm>
          <a:prstGeom prst="line">
            <a:avLst/>
          </a:prstGeom>
          <a:noFill/>
          <a:ln w="6350" cap="flat" cmpd="sng" algn="ctr">
            <a:solidFill>
              <a:sysClr val="windowText" lastClr="000000"/>
            </a:solidFill>
            <a:prstDash val="dash"/>
            <a:miter lim="800000"/>
          </a:ln>
          <a:effectLst/>
        </p:spPr>
      </p:cxnSp>
      <p:cxnSp>
        <p:nvCxnSpPr>
          <p:cNvPr id="13" name="直線コネクタ 12"/>
          <p:cNvCxnSpPr>
            <a:stCxn id="6" idx="4"/>
            <a:endCxn id="7" idx="4"/>
          </p:cNvCxnSpPr>
          <p:nvPr/>
        </p:nvCxnSpPr>
        <p:spPr>
          <a:xfrm>
            <a:off x="2497856" y="5052232"/>
            <a:ext cx="4104556" cy="0"/>
          </a:xfrm>
          <a:prstGeom prst="line">
            <a:avLst/>
          </a:prstGeom>
          <a:noFill/>
          <a:ln w="12700" cap="flat" cmpd="sng" algn="ctr">
            <a:solidFill>
              <a:sysClr val="windowText" lastClr="000000"/>
            </a:solidFill>
            <a:prstDash val="solid"/>
            <a:miter lim="800000"/>
          </a:ln>
          <a:effectLst/>
        </p:spPr>
      </p:cxnSp>
      <p:sp>
        <p:nvSpPr>
          <p:cNvPr id="14" name="円/楕円 93"/>
          <p:cNvSpPr/>
          <p:nvPr/>
        </p:nvSpPr>
        <p:spPr>
          <a:xfrm>
            <a:off x="6602412" y="1452232"/>
            <a:ext cx="360000" cy="3600000"/>
          </a:xfrm>
          <a:custGeom>
            <a:avLst/>
            <a:gdLst>
              <a:gd name="connsiteX0" fmla="*/ 0 w 720000"/>
              <a:gd name="connsiteY0" fmla="*/ 1800000 h 3600000"/>
              <a:gd name="connsiteX1" fmla="*/ 360000 w 720000"/>
              <a:gd name="connsiteY1" fmla="*/ 0 h 3600000"/>
              <a:gd name="connsiteX2" fmla="*/ 720000 w 720000"/>
              <a:gd name="connsiteY2" fmla="*/ 1800000 h 3600000"/>
              <a:gd name="connsiteX3" fmla="*/ 360000 w 720000"/>
              <a:gd name="connsiteY3" fmla="*/ 3600000 h 3600000"/>
              <a:gd name="connsiteX4" fmla="*/ 0 w 720000"/>
              <a:gd name="connsiteY4" fmla="*/ 1800000 h 3600000"/>
              <a:gd name="connsiteX0" fmla="*/ 294834 w 654834"/>
              <a:gd name="connsiteY0" fmla="*/ 0 h 3600000"/>
              <a:gd name="connsiteX1" fmla="*/ 654834 w 654834"/>
              <a:gd name="connsiteY1" fmla="*/ 1800000 h 3600000"/>
              <a:gd name="connsiteX2" fmla="*/ 294834 w 654834"/>
              <a:gd name="connsiteY2" fmla="*/ 3600000 h 3600000"/>
              <a:gd name="connsiteX3" fmla="*/ 26274 w 654834"/>
              <a:gd name="connsiteY3" fmla="*/ 1891440 h 3600000"/>
              <a:gd name="connsiteX0" fmla="*/ 0 w 360000"/>
              <a:gd name="connsiteY0" fmla="*/ 0 h 3600000"/>
              <a:gd name="connsiteX1" fmla="*/ 360000 w 360000"/>
              <a:gd name="connsiteY1" fmla="*/ 1800000 h 3600000"/>
              <a:gd name="connsiteX2" fmla="*/ 0 w 360000"/>
              <a:gd name="connsiteY2" fmla="*/ 3600000 h 3600000"/>
            </a:gdLst>
            <a:ahLst/>
            <a:cxnLst>
              <a:cxn ang="0">
                <a:pos x="connsiteX0" y="connsiteY0"/>
              </a:cxn>
              <a:cxn ang="0">
                <a:pos x="connsiteX1" y="connsiteY1"/>
              </a:cxn>
              <a:cxn ang="0">
                <a:pos x="connsiteX2" y="connsiteY2"/>
              </a:cxn>
            </a:cxnLst>
            <a:rect l="l" t="t" r="r" b="b"/>
            <a:pathLst>
              <a:path w="360000" h="3600000">
                <a:moveTo>
                  <a:pt x="0" y="0"/>
                </a:moveTo>
                <a:cubicBezTo>
                  <a:pt x="198823" y="0"/>
                  <a:pt x="360000" y="805887"/>
                  <a:pt x="360000" y="1800000"/>
                </a:cubicBezTo>
                <a:cubicBezTo>
                  <a:pt x="360000" y="2794113"/>
                  <a:pt x="198823" y="3600000"/>
                  <a:pt x="0" y="3600000"/>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5" name="TextBox 36"/>
          <p:cNvSpPr txBox="1"/>
          <p:nvPr/>
        </p:nvSpPr>
        <p:spPr>
          <a:xfrm>
            <a:off x="6842085" y="4009263"/>
            <a:ext cx="1210588"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膜状電極面</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TextBox 36"/>
          <p:cNvSpPr txBox="1"/>
          <p:nvPr/>
        </p:nvSpPr>
        <p:spPr>
          <a:xfrm>
            <a:off x="4439142" y="5026505"/>
            <a:ext cx="2265365"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円筒状の箱</a:t>
            </a:r>
            <a:r>
              <a:rPr lang="en-US" altLang="ja-JP" sz="1600" dirty="0" smtClean="0">
                <a:solidFill>
                  <a:prstClr val="black"/>
                </a:solidFill>
                <a:latin typeface="メイリオ" panose="020B0604030504040204" pitchFamily="50" charset="-128"/>
                <a:cs typeface="メイリオ" panose="020B0604030504040204" pitchFamily="50" charset="-128"/>
              </a:rPr>
              <a:t>(chamber)</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 name="直線コネクタ 16"/>
          <p:cNvCxnSpPr/>
          <p:nvPr/>
        </p:nvCxnSpPr>
        <p:spPr>
          <a:xfrm flipV="1">
            <a:off x="2497856" y="3111632"/>
            <a:ext cx="4624213" cy="6804"/>
          </a:xfrm>
          <a:prstGeom prst="line">
            <a:avLst/>
          </a:prstGeom>
          <a:noFill/>
          <a:ln w="6350" cap="flat" cmpd="sng" algn="ctr">
            <a:solidFill>
              <a:sysClr val="windowText" lastClr="000000"/>
            </a:solidFill>
            <a:prstDash val="dash"/>
            <a:miter lim="800000"/>
          </a:ln>
          <a:effectLst/>
        </p:spPr>
      </p:cxnSp>
      <p:sp>
        <p:nvSpPr>
          <p:cNvPr id="18" name="円/楕円 17"/>
          <p:cNvSpPr/>
          <p:nvPr/>
        </p:nvSpPr>
        <p:spPr>
          <a:xfrm>
            <a:off x="6574134" y="3112570"/>
            <a:ext cx="36000" cy="18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9" name="直線コネクタ 18"/>
          <p:cNvCxnSpPr/>
          <p:nvPr/>
        </p:nvCxnSpPr>
        <p:spPr>
          <a:xfrm flipV="1">
            <a:off x="2497856" y="3292873"/>
            <a:ext cx="4624213" cy="5563"/>
          </a:xfrm>
          <a:prstGeom prst="line">
            <a:avLst/>
          </a:prstGeom>
          <a:noFill/>
          <a:ln w="6350" cap="flat" cmpd="sng" algn="ctr">
            <a:solidFill>
              <a:sysClr val="windowText" lastClr="000000"/>
            </a:solidFill>
            <a:prstDash val="dash"/>
            <a:miter lim="800000"/>
          </a:ln>
          <a:effectLst/>
        </p:spPr>
      </p:cxnSp>
      <p:sp>
        <p:nvSpPr>
          <p:cNvPr id="20" name="円柱 19"/>
          <p:cNvSpPr/>
          <p:nvPr/>
        </p:nvSpPr>
        <p:spPr>
          <a:xfrm rot="16200000">
            <a:off x="1897693" y="2626272"/>
            <a:ext cx="181768" cy="1162562"/>
          </a:xfrm>
          <a:prstGeom prst="can">
            <a:avLst/>
          </a:pr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1" name="TextBox 36"/>
          <p:cNvSpPr txBox="1"/>
          <p:nvPr/>
        </p:nvSpPr>
        <p:spPr>
          <a:xfrm>
            <a:off x="4881841" y="3517770"/>
            <a:ext cx="1005403"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筒状の穴</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TextBox 36"/>
          <p:cNvSpPr txBox="1"/>
          <p:nvPr/>
        </p:nvSpPr>
        <p:spPr>
          <a:xfrm>
            <a:off x="7300001" y="1621271"/>
            <a:ext cx="595035"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空気</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TextBox 36"/>
          <p:cNvSpPr txBox="1"/>
          <p:nvPr/>
        </p:nvSpPr>
        <p:spPr>
          <a:xfrm>
            <a:off x="3161965" y="1874537"/>
            <a:ext cx="1415772"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アルゴン</a:t>
            </a:r>
            <a:r>
              <a:rPr lang="ja-JP" altLang="en-US" sz="1600" dirty="0">
                <a:solidFill>
                  <a:prstClr val="black"/>
                </a:solidFill>
                <a:latin typeface="メイリオ" panose="020B0604030504040204" pitchFamily="50" charset="-128"/>
                <a:cs typeface="メイリオ" panose="020B0604030504040204" pitchFamily="50" charset="-128"/>
              </a:rPr>
              <a:t>ガス</a:t>
            </a:r>
            <a:endParaRPr lang="en-US" altLang="ja-JP" sz="1600" dirty="0" smtClean="0">
              <a:solidFill>
                <a:prstClr val="black"/>
              </a:solidFill>
              <a:latin typeface="メイリオ" panose="020B0604030504040204" pitchFamily="50" charset="-128"/>
              <a:cs typeface="メイリオ" panose="020B0604030504040204" pitchFamily="50" charset="-128"/>
            </a:endParaRPr>
          </a:p>
        </p:txBody>
      </p:sp>
      <p:sp>
        <p:nvSpPr>
          <p:cNvPr id="24" name="TextBox 36"/>
          <p:cNvSpPr txBox="1"/>
          <p:nvPr/>
        </p:nvSpPr>
        <p:spPr>
          <a:xfrm>
            <a:off x="3603288" y="2836986"/>
            <a:ext cx="595035" cy="338554"/>
          </a:xfrm>
          <a:prstGeom prst="rect">
            <a:avLst/>
          </a:prstGeom>
          <a:noFill/>
        </p:spPr>
        <p:txBody>
          <a:bodyPr wrap="none" rtlCol="0">
            <a:spAutoFit/>
          </a:bodyPr>
          <a:lstStyle/>
          <a:p>
            <a:pPr algn="ctr"/>
            <a:r>
              <a:rPr lang="ja-JP" altLang="en-US" sz="1600" dirty="0">
                <a:solidFill>
                  <a:prstClr val="black"/>
                </a:solidFill>
                <a:latin typeface="メイリオ" panose="020B0604030504040204" pitchFamily="50" charset="-128"/>
                <a:cs typeface="メイリオ" panose="020B0604030504040204" pitchFamily="50" charset="-128"/>
              </a:rPr>
              <a:t>空気</a:t>
            </a:r>
            <a:endParaRPr lang="en-US" altLang="ja-JP" sz="1600" dirty="0" smtClean="0">
              <a:solidFill>
                <a:prstClr val="black"/>
              </a:solidFill>
              <a:latin typeface="メイリオ" panose="020B0604030504040204" pitchFamily="50" charset="-128"/>
              <a:cs typeface="メイリオ" panose="020B0604030504040204" pitchFamily="50" charset="-128"/>
            </a:endParaRPr>
          </a:p>
        </p:txBody>
      </p:sp>
      <p:sp>
        <p:nvSpPr>
          <p:cNvPr id="25" name="TextBox 36"/>
          <p:cNvSpPr txBox="1"/>
          <p:nvPr/>
        </p:nvSpPr>
        <p:spPr>
          <a:xfrm>
            <a:off x="331042" y="3880237"/>
            <a:ext cx="1819729" cy="830997"/>
          </a:xfrm>
          <a:prstGeom prst="rect">
            <a:avLst/>
          </a:prstGeom>
          <a:noFill/>
        </p:spPr>
        <p:txBody>
          <a:bodyPr wrap="none" rtlCol="0">
            <a:spAutoFit/>
          </a:bodyPr>
          <a:lstStyle/>
          <a:p>
            <a:pPr algn="ctr"/>
            <a:r>
              <a:rPr lang="en-US" altLang="ja-JP" sz="1600" dirty="0" smtClean="0">
                <a:solidFill>
                  <a:prstClr val="black"/>
                </a:solidFill>
                <a:latin typeface="メイリオ" panose="020B0604030504040204" pitchFamily="50" charset="-128"/>
                <a:cs typeface="メイリオ" panose="020B0604030504040204" pitchFamily="50" charset="-128"/>
              </a:rPr>
              <a:t>LHC</a:t>
            </a:r>
            <a:r>
              <a:rPr lang="ja-JP" altLang="en-US" sz="1600" dirty="0" smtClean="0">
                <a:solidFill>
                  <a:prstClr val="black"/>
                </a:solidFill>
                <a:latin typeface="メイリオ" panose="020B0604030504040204" pitchFamily="50" charset="-128"/>
                <a:cs typeface="メイリオ" panose="020B0604030504040204" pitchFamily="50" charset="-128"/>
              </a:rPr>
              <a:t>ビームパイプ</a:t>
            </a:r>
            <a:endParaRPr lang="en-US" altLang="ja-JP" sz="1600" dirty="0" smtClean="0">
              <a:solidFill>
                <a:prstClr val="black"/>
              </a:solidFill>
              <a:latin typeface="メイリオ" panose="020B0604030504040204" pitchFamily="50" charset="-128"/>
              <a:cs typeface="メイリオ" panose="020B0604030504040204" pitchFamily="50" charset="-128"/>
            </a:endParaRPr>
          </a:p>
          <a:p>
            <a:pPr algn="ctr"/>
            <a:r>
              <a:rPr lang="en-US" altLang="ja-JP" sz="1600" dirty="0">
                <a:solidFill>
                  <a:prstClr val="black"/>
                </a:solidFill>
                <a:latin typeface="メイリオ" panose="020B0604030504040204" pitchFamily="50" charset="-128"/>
                <a:cs typeface="メイリオ" panose="020B0604030504040204" pitchFamily="50" charset="-128"/>
              </a:rPr>
              <a:t>(</a:t>
            </a:r>
            <a:r>
              <a:rPr lang="ja-JP" altLang="en-US" sz="1600" dirty="0" smtClean="0">
                <a:solidFill>
                  <a:prstClr val="black"/>
                </a:solidFill>
                <a:latin typeface="メイリオ" panose="020B0604030504040204" pitchFamily="50" charset="-128"/>
                <a:cs typeface="メイリオ" panose="020B0604030504040204" pitchFamily="50" charset="-128"/>
              </a:rPr>
              <a:t>真空</a:t>
            </a:r>
            <a:r>
              <a:rPr lang="en-US" altLang="ja-JP" sz="1600" dirty="0" smtClean="0">
                <a:solidFill>
                  <a:prstClr val="black"/>
                </a:solidFill>
                <a:latin typeface="メイリオ" panose="020B0604030504040204" pitchFamily="50" charset="-128"/>
                <a:cs typeface="メイリオ" panose="020B0604030504040204" pitchFamily="50" charset="-128"/>
              </a:rPr>
              <a:t>)</a:t>
            </a:r>
          </a:p>
          <a:p>
            <a:pPr algn="ctr"/>
            <a:r>
              <a:rPr lang="ja-JP" altLang="en-US" sz="1600" dirty="0" smtClean="0">
                <a:solidFill>
                  <a:prstClr val="black"/>
                </a:solidFill>
                <a:latin typeface="メイリオ" panose="020B0604030504040204" pitchFamily="50" charset="-128"/>
                <a:cs typeface="メイリオ" panose="020B0604030504040204" pitchFamily="50" charset="-128"/>
              </a:rPr>
              <a:t>が貫通</a:t>
            </a:r>
            <a:endParaRPr lang="en-US" altLang="ja-JP" sz="1600" dirty="0" smtClean="0">
              <a:solidFill>
                <a:prstClr val="black"/>
              </a:solidFill>
              <a:latin typeface="メイリオ" panose="020B0604030504040204" pitchFamily="50" charset="-128"/>
              <a:cs typeface="メイリオ" panose="020B0604030504040204" pitchFamily="50" charset="-128"/>
            </a:endParaRPr>
          </a:p>
        </p:txBody>
      </p:sp>
      <p:cxnSp>
        <p:nvCxnSpPr>
          <p:cNvPr id="26" name="直線矢印コネクタ 25"/>
          <p:cNvCxnSpPr>
            <a:stCxn id="25" idx="0"/>
          </p:cNvCxnSpPr>
          <p:nvPr/>
        </p:nvCxnSpPr>
        <p:spPr>
          <a:xfrm flipV="1">
            <a:off x="1240907" y="3316977"/>
            <a:ext cx="375759" cy="563260"/>
          </a:xfrm>
          <a:prstGeom prst="straightConnector1">
            <a:avLst/>
          </a:prstGeom>
          <a:noFill/>
          <a:ln w="12700" cap="flat" cmpd="sng" algn="ctr">
            <a:solidFill>
              <a:sysClr val="windowText" lastClr="000000"/>
            </a:solidFill>
            <a:prstDash val="solid"/>
            <a:miter lim="800000"/>
            <a:tailEnd type="triangle"/>
          </a:ln>
          <a:effectLst/>
        </p:spPr>
      </p:cxnSp>
      <p:sp>
        <p:nvSpPr>
          <p:cNvPr id="30" name="テキスト ボックス 29"/>
          <p:cNvSpPr txBox="1"/>
          <p:nvPr/>
        </p:nvSpPr>
        <p:spPr>
          <a:xfrm>
            <a:off x="559998" y="5508650"/>
            <a:ext cx="7980271" cy="1015663"/>
          </a:xfrm>
          <a:prstGeom prst="rect">
            <a:avLst/>
          </a:prstGeom>
          <a:noFill/>
        </p:spPr>
        <p:txBody>
          <a:bodyPr wrap="square" rtlCol="0">
            <a:spAutoFit/>
          </a:bodyPr>
          <a:lstStyle/>
          <a:p>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円柱状の箱にガスを入れる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その中にビームパイプを通せるような二重構造にする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片側には微弱シグナル検出装置、</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反対</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側は膜状の電極にしておく</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63679" y="1416028"/>
            <a:ext cx="1107996" cy="923330"/>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微弱電子</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シグナル</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検出面</a:t>
            </a:r>
            <a:endParaRPr lang="ja-JP" altLang="en-US" dirty="0">
              <a:solidFill>
                <a:prstClr val="black"/>
              </a:solidFill>
              <a:latin typeface="メイリオ" panose="020B0604030504040204" pitchFamily="50" charset="-128"/>
              <a:cs typeface="メイリオ" panose="020B0604030504040204" pitchFamily="50" charset="-128"/>
            </a:endParaRPr>
          </a:p>
        </p:txBody>
      </p:sp>
      <p:cxnSp>
        <p:nvCxnSpPr>
          <p:cNvPr id="32" name="直線矢印コネクタ 31"/>
          <p:cNvCxnSpPr>
            <a:stCxn id="31" idx="3"/>
          </p:cNvCxnSpPr>
          <p:nvPr/>
        </p:nvCxnSpPr>
        <p:spPr>
          <a:xfrm flipV="1">
            <a:off x="1471675" y="1877487"/>
            <a:ext cx="905758" cy="206"/>
          </a:xfrm>
          <a:prstGeom prst="straightConnector1">
            <a:avLst/>
          </a:prstGeom>
          <a:noFill/>
          <a:ln w="127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2509383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角丸四角形 132"/>
          <p:cNvSpPr/>
          <p:nvPr/>
        </p:nvSpPr>
        <p:spPr>
          <a:xfrm>
            <a:off x="72402" y="1015841"/>
            <a:ext cx="8994479" cy="5736222"/>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lstStyle/>
          <a:p>
            <a:r>
              <a:rPr lang="en-US" altLang="ja-JP" dirty="0"/>
              <a:t>TPC</a:t>
            </a:r>
            <a:r>
              <a:rPr lang="ja-JP" altLang="en-US" dirty="0" smtClean="0"/>
              <a:t>の使い方</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19</a:t>
            </a:fld>
            <a:endParaRPr kumimoji="1" lang="ja-JP" altLang="en-US"/>
          </a:p>
        </p:txBody>
      </p:sp>
      <p:sp>
        <p:nvSpPr>
          <p:cNvPr id="7" name="円柱 182"/>
          <p:cNvSpPr/>
          <p:nvPr/>
        </p:nvSpPr>
        <p:spPr>
          <a:xfrm rot="16200000">
            <a:off x="7263607" y="2701771"/>
            <a:ext cx="184294" cy="978442"/>
          </a:xfrm>
          <a:custGeom>
            <a:avLst/>
            <a:gdLst>
              <a:gd name="connsiteX0" fmla="*/ 0 w 181768"/>
              <a:gd name="connsiteY0" fmla="*/ 22721 h 1105077"/>
              <a:gd name="connsiteX1" fmla="*/ 90884 w 181768"/>
              <a:gd name="connsiteY1" fmla="*/ 45442 h 1105077"/>
              <a:gd name="connsiteX2" fmla="*/ 181768 w 181768"/>
              <a:gd name="connsiteY2" fmla="*/ 22721 h 1105077"/>
              <a:gd name="connsiteX3" fmla="*/ 181768 w 181768"/>
              <a:gd name="connsiteY3" fmla="*/ 1082356 h 1105077"/>
              <a:gd name="connsiteX4" fmla="*/ 90884 w 181768"/>
              <a:gd name="connsiteY4" fmla="*/ 1105077 h 1105077"/>
              <a:gd name="connsiteX5" fmla="*/ 0 w 181768"/>
              <a:gd name="connsiteY5" fmla="*/ 1082356 h 1105077"/>
              <a:gd name="connsiteX6" fmla="*/ 0 w 181768"/>
              <a:gd name="connsiteY6" fmla="*/ 22721 h 1105077"/>
              <a:gd name="connsiteX0" fmla="*/ 0 w 181768"/>
              <a:gd name="connsiteY0" fmla="*/ 22721 h 1105077"/>
              <a:gd name="connsiteX1" fmla="*/ 90884 w 181768"/>
              <a:gd name="connsiteY1" fmla="*/ 0 h 1105077"/>
              <a:gd name="connsiteX2" fmla="*/ 181768 w 181768"/>
              <a:gd name="connsiteY2" fmla="*/ 22721 h 1105077"/>
              <a:gd name="connsiteX3" fmla="*/ 90884 w 181768"/>
              <a:gd name="connsiteY3" fmla="*/ 45442 h 1105077"/>
              <a:gd name="connsiteX4" fmla="*/ 0 w 181768"/>
              <a:gd name="connsiteY4" fmla="*/ 22721 h 1105077"/>
              <a:gd name="connsiteX0" fmla="*/ 181768 w 181768"/>
              <a:gd name="connsiteY0" fmla="*/ 22721 h 1105077"/>
              <a:gd name="connsiteX1" fmla="*/ 90884 w 181768"/>
              <a:gd name="connsiteY1" fmla="*/ 45442 h 1105077"/>
              <a:gd name="connsiteX2" fmla="*/ 0 w 181768"/>
              <a:gd name="connsiteY2" fmla="*/ 22721 h 1105077"/>
              <a:gd name="connsiteX3" fmla="*/ 90884 w 181768"/>
              <a:gd name="connsiteY3" fmla="*/ 0 h 1105077"/>
              <a:gd name="connsiteX4" fmla="*/ 181768 w 181768"/>
              <a:gd name="connsiteY4" fmla="*/ 22721 h 1105077"/>
              <a:gd name="connsiteX5" fmla="*/ 181768 w 181768"/>
              <a:gd name="connsiteY5" fmla="*/ 1082356 h 1105077"/>
              <a:gd name="connsiteX6" fmla="*/ 90884 w 181768"/>
              <a:gd name="connsiteY6" fmla="*/ 1105077 h 1105077"/>
              <a:gd name="connsiteX7" fmla="*/ 0 w 181768"/>
              <a:gd name="connsiteY7" fmla="*/ 1082356 h 1105077"/>
              <a:gd name="connsiteX8" fmla="*/ 0 w 181768"/>
              <a:gd name="connsiteY8" fmla="*/ 22721 h 1105077"/>
              <a:gd name="connsiteX0" fmla="*/ 2526 w 184294"/>
              <a:gd name="connsiteY0" fmla="*/ 79339 h 1161695"/>
              <a:gd name="connsiteX1" fmla="*/ 93410 w 184294"/>
              <a:gd name="connsiteY1" fmla="*/ 102060 h 1161695"/>
              <a:gd name="connsiteX2" fmla="*/ 184294 w 184294"/>
              <a:gd name="connsiteY2" fmla="*/ 79339 h 1161695"/>
              <a:gd name="connsiteX3" fmla="*/ 184294 w 184294"/>
              <a:gd name="connsiteY3" fmla="*/ 1138974 h 1161695"/>
              <a:gd name="connsiteX4" fmla="*/ 93410 w 184294"/>
              <a:gd name="connsiteY4" fmla="*/ 1161695 h 1161695"/>
              <a:gd name="connsiteX5" fmla="*/ 2526 w 184294"/>
              <a:gd name="connsiteY5" fmla="*/ 1138974 h 1161695"/>
              <a:gd name="connsiteX6" fmla="*/ 2526 w 184294"/>
              <a:gd name="connsiteY6" fmla="*/ 79339 h 1161695"/>
              <a:gd name="connsiteX0" fmla="*/ 2526 w 184294"/>
              <a:gd name="connsiteY0" fmla="*/ 79339 h 1161695"/>
              <a:gd name="connsiteX1" fmla="*/ 93410 w 184294"/>
              <a:gd name="connsiteY1" fmla="*/ 56618 h 1161695"/>
              <a:gd name="connsiteX2" fmla="*/ 184294 w 184294"/>
              <a:gd name="connsiteY2" fmla="*/ 79339 h 1161695"/>
              <a:gd name="connsiteX3" fmla="*/ 93410 w 184294"/>
              <a:gd name="connsiteY3" fmla="*/ 102060 h 1161695"/>
              <a:gd name="connsiteX4" fmla="*/ 2526 w 184294"/>
              <a:gd name="connsiteY4" fmla="*/ 79339 h 1161695"/>
              <a:gd name="connsiteX0" fmla="*/ 184294 w 184294"/>
              <a:gd name="connsiteY0" fmla="*/ 79339 h 1161695"/>
              <a:gd name="connsiteX1" fmla="*/ 93410 w 184294"/>
              <a:gd name="connsiteY1" fmla="*/ 102060 h 1161695"/>
              <a:gd name="connsiteX2" fmla="*/ 2526 w 184294"/>
              <a:gd name="connsiteY2" fmla="*/ 79339 h 1161695"/>
              <a:gd name="connsiteX3" fmla="*/ 184294 w 184294"/>
              <a:gd name="connsiteY3" fmla="*/ 79339 h 1161695"/>
              <a:gd name="connsiteX4" fmla="*/ 184294 w 184294"/>
              <a:gd name="connsiteY4" fmla="*/ 1138974 h 1161695"/>
              <a:gd name="connsiteX5" fmla="*/ 93410 w 184294"/>
              <a:gd name="connsiteY5" fmla="*/ 1161695 h 1161695"/>
              <a:gd name="connsiteX6" fmla="*/ 2526 w 184294"/>
              <a:gd name="connsiteY6" fmla="*/ 1138974 h 1161695"/>
              <a:gd name="connsiteX7" fmla="*/ 2526 w 184294"/>
              <a:gd name="connsiteY7" fmla="*/ 79339 h 116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94" h="1161695" stroke="0" extrusionOk="0">
                <a:moveTo>
                  <a:pt x="2526" y="79339"/>
                </a:moveTo>
                <a:cubicBezTo>
                  <a:pt x="2526" y="91887"/>
                  <a:pt x="43216" y="102060"/>
                  <a:pt x="93410" y="102060"/>
                </a:cubicBezTo>
                <a:cubicBezTo>
                  <a:pt x="143604" y="102060"/>
                  <a:pt x="184294" y="91887"/>
                  <a:pt x="184294" y="79339"/>
                </a:cubicBezTo>
                <a:lnTo>
                  <a:pt x="184294" y="1138974"/>
                </a:lnTo>
                <a:cubicBezTo>
                  <a:pt x="184294" y="1151522"/>
                  <a:pt x="143604" y="1161695"/>
                  <a:pt x="93410" y="1161695"/>
                </a:cubicBezTo>
                <a:cubicBezTo>
                  <a:pt x="43216" y="1161695"/>
                  <a:pt x="2526" y="1151522"/>
                  <a:pt x="2526" y="1138974"/>
                </a:cubicBezTo>
                <a:lnTo>
                  <a:pt x="2526" y="79339"/>
                </a:lnTo>
                <a:close/>
              </a:path>
              <a:path w="184294" h="1161695" fill="lighten" stroke="0" extrusionOk="0">
                <a:moveTo>
                  <a:pt x="2526" y="79339"/>
                </a:moveTo>
                <a:cubicBezTo>
                  <a:pt x="2526" y="66791"/>
                  <a:pt x="43216" y="56618"/>
                  <a:pt x="93410" y="56618"/>
                </a:cubicBezTo>
                <a:cubicBezTo>
                  <a:pt x="143604" y="56618"/>
                  <a:pt x="184294" y="66791"/>
                  <a:pt x="184294" y="79339"/>
                </a:cubicBezTo>
                <a:cubicBezTo>
                  <a:pt x="184294" y="91887"/>
                  <a:pt x="143604" y="102060"/>
                  <a:pt x="93410" y="102060"/>
                </a:cubicBezTo>
                <a:cubicBezTo>
                  <a:pt x="43216" y="102060"/>
                  <a:pt x="2526" y="91887"/>
                  <a:pt x="2526" y="79339"/>
                </a:cubicBezTo>
                <a:close/>
              </a:path>
              <a:path w="184294" h="1161695" fill="none" extrusionOk="0">
                <a:moveTo>
                  <a:pt x="184294" y="79339"/>
                </a:moveTo>
                <a:cubicBezTo>
                  <a:pt x="184294" y="91887"/>
                  <a:pt x="143604" y="102060"/>
                  <a:pt x="93410" y="102060"/>
                </a:cubicBezTo>
                <a:cubicBezTo>
                  <a:pt x="43216" y="102060"/>
                  <a:pt x="-12621" y="83126"/>
                  <a:pt x="2526" y="79339"/>
                </a:cubicBezTo>
                <a:cubicBezTo>
                  <a:pt x="17673" y="75552"/>
                  <a:pt x="153999" y="-97267"/>
                  <a:pt x="184294" y="79339"/>
                </a:cubicBezTo>
                <a:lnTo>
                  <a:pt x="184294" y="1138974"/>
                </a:lnTo>
                <a:cubicBezTo>
                  <a:pt x="184294" y="1151522"/>
                  <a:pt x="143604" y="1161695"/>
                  <a:pt x="93410" y="1161695"/>
                </a:cubicBezTo>
                <a:cubicBezTo>
                  <a:pt x="43216" y="1161695"/>
                  <a:pt x="2526" y="1151522"/>
                  <a:pt x="2526" y="1138974"/>
                </a:cubicBezTo>
                <a:lnTo>
                  <a:pt x="2526" y="79339"/>
                </a:lnTo>
              </a:path>
            </a:pathLst>
          </a:cu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grpSp>
        <p:nvGrpSpPr>
          <p:cNvPr id="138" name="グループ化 137"/>
          <p:cNvGrpSpPr/>
          <p:nvPr/>
        </p:nvGrpSpPr>
        <p:grpSpPr>
          <a:xfrm>
            <a:off x="2885062" y="1657271"/>
            <a:ext cx="3489960" cy="307777"/>
            <a:chOff x="2885062" y="1557871"/>
            <a:chExt cx="3489960" cy="307777"/>
          </a:xfrm>
        </p:grpSpPr>
        <p:cxnSp>
          <p:nvCxnSpPr>
            <p:cNvPr id="8" name="Straight Arrow Connector 21"/>
            <p:cNvCxnSpPr/>
            <p:nvPr/>
          </p:nvCxnSpPr>
          <p:spPr>
            <a:xfrm>
              <a:off x="2885062" y="1782381"/>
              <a:ext cx="3489960" cy="1"/>
            </a:xfrm>
            <a:prstGeom prst="straightConnector1">
              <a:avLst/>
            </a:prstGeom>
            <a:noFill/>
            <a:ln w="19050" cap="flat" cmpd="sng" algn="ctr">
              <a:solidFill>
                <a:srgbClr val="FF0000"/>
              </a:solidFill>
              <a:prstDash val="solid"/>
              <a:miter lim="800000"/>
              <a:tailEnd type="arrow"/>
            </a:ln>
            <a:effectLst/>
          </p:spPr>
        </p:cxnSp>
        <p:sp>
          <p:nvSpPr>
            <p:cNvPr id="9" name="TextBox 22"/>
            <p:cNvSpPr txBox="1"/>
            <p:nvPr/>
          </p:nvSpPr>
          <p:spPr>
            <a:xfrm>
              <a:off x="5810885" y="1557871"/>
              <a:ext cx="543739" cy="307777"/>
            </a:xfrm>
            <a:prstGeom prst="rect">
              <a:avLst/>
            </a:prstGeom>
            <a:noFill/>
          </p:spPr>
          <p:txBody>
            <a:bodyPr wrap="none" rtlCol="0">
              <a:spAutoFit/>
            </a:bodyPr>
            <a:lstStyle/>
            <a:p>
              <a:r>
                <a:rPr lang="ja-JP" altLang="en-US" sz="1400" dirty="0">
                  <a:solidFill>
                    <a:prstClr val="black"/>
                  </a:solidFill>
                  <a:latin typeface="メイリオ" panose="020B0604030504040204" pitchFamily="50" charset="-128"/>
                  <a:cs typeface="メイリオ" panose="020B0604030504040204" pitchFamily="50" charset="-128"/>
                </a:rPr>
                <a:t>電場</a:t>
              </a:r>
              <a:endParaRPr lang="en-GB"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3" name="グループ化 142"/>
          <p:cNvGrpSpPr/>
          <p:nvPr/>
        </p:nvGrpSpPr>
        <p:grpSpPr>
          <a:xfrm>
            <a:off x="2704851" y="3698107"/>
            <a:ext cx="1759983" cy="801290"/>
            <a:chOff x="2704851" y="3598707"/>
            <a:chExt cx="1759983" cy="801290"/>
          </a:xfrm>
        </p:grpSpPr>
        <p:cxnSp>
          <p:nvCxnSpPr>
            <p:cNvPr id="10" name="Straight Arrow Connector 34"/>
            <p:cNvCxnSpPr/>
            <p:nvPr/>
          </p:nvCxnSpPr>
          <p:spPr>
            <a:xfrm flipH="1">
              <a:off x="3236766" y="3598707"/>
              <a:ext cx="1228068" cy="7704"/>
            </a:xfrm>
            <a:prstGeom prst="straightConnector1">
              <a:avLst/>
            </a:prstGeom>
            <a:noFill/>
            <a:ln w="19050" cap="flat" cmpd="sng" algn="ctr">
              <a:solidFill>
                <a:srgbClr val="0070C0"/>
              </a:solidFill>
              <a:prstDash val="solid"/>
              <a:miter lim="800000"/>
              <a:tailEnd type="arrow"/>
            </a:ln>
            <a:effectLst/>
          </p:spPr>
        </p:cxnSp>
        <p:sp>
          <p:nvSpPr>
            <p:cNvPr id="11" name="TextBox 36"/>
            <p:cNvSpPr txBox="1"/>
            <p:nvPr/>
          </p:nvSpPr>
          <p:spPr>
            <a:xfrm>
              <a:off x="2704851" y="3815222"/>
              <a:ext cx="1500732" cy="584775"/>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電子が</a:t>
              </a:r>
              <a:r>
                <a:rPr lang="ja-JP" altLang="en-US" sz="1600" dirty="0">
                  <a:solidFill>
                    <a:prstClr val="black"/>
                  </a:solidFill>
                  <a:latin typeface="メイリオ" panose="020B0604030504040204" pitchFamily="50" charset="-128"/>
                  <a:cs typeface="メイリオ" panose="020B0604030504040204" pitchFamily="50" charset="-128"/>
                </a:rPr>
                <a:t>移動</a:t>
              </a:r>
              <a:endParaRPr lang="en-US" altLang="ja-JP" sz="1600" dirty="0" smtClean="0">
                <a:solidFill>
                  <a:prstClr val="black"/>
                </a:solidFill>
                <a:latin typeface="メイリオ" panose="020B0604030504040204" pitchFamily="50" charset="-128"/>
                <a:cs typeface="メイリオ" panose="020B0604030504040204" pitchFamily="50" charset="-128"/>
              </a:endParaRPr>
            </a:p>
            <a:p>
              <a:pPr algn="ctr"/>
              <a:r>
                <a:rPr lang="ja-JP" altLang="en-US" sz="1600" dirty="0">
                  <a:solidFill>
                    <a:prstClr val="black"/>
                  </a:solidFill>
                  <a:latin typeface="メイリオ" panose="020B0604030504040204" pitchFamily="50" charset="-128"/>
                  <a:cs typeface="メイリオ" panose="020B0604030504040204" pitchFamily="50" charset="-128"/>
                </a:rPr>
                <a:t>（時</a:t>
              </a:r>
              <a:r>
                <a:rPr lang="ja-JP" altLang="en-US" sz="1600" dirty="0" smtClean="0">
                  <a:solidFill>
                    <a:prstClr val="black"/>
                  </a:solidFill>
                  <a:latin typeface="メイリオ" panose="020B0604030504040204" pitchFamily="50" charset="-128"/>
                  <a:cs typeface="メイリオ" panose="020B0604030504040204" pitchFamily="50" charset="-128"/>
                </a:rPr>
                <a:t>間</a:t>
              </a:r>
              <a:r>
                <a:rPr lang="en-US" altLang="ja-JP" sz="1600" dirty="0" smtClean="0">
                  <a:solidFill>
                    <a:prstClr val="black"/>
                  </a:solidFill>
                  <a:latin typeface="メイリオ" panose="020B0604030504040204" pitchFamily="50" charset="-128"/>
                  <a:cs typeface="メイリオ" panose="020B0604030504040204" pitchFamily="50" charset="-128"/>
                  <a:sym typeface="Wingdings" panose="05000000000000000000" pitchFamily="2" charset="2"/>
                </a:rPr>
                <a:t></a:t>
              </a:r>
              <a:r>
                <a:rPr lang="ja-JP" altLang="en-US" sz="1600" dirty="0" smtClean="0">
                  <a:solidFill>
                    <a:prstClr val="black"/>
                  </a:solidFill>
                  <a:latin typeface="メイリオ" panose="020B0604030504040204" pitchFamily="50" charset="-128"/>
                  <a:cs typeface="メイリオ" panose="020B0604030504040204" pitchFamily="50" charset="-128"/>
                  <a:sym typeface="Wingdings" panose="05000000000000000000" pitchFamily="2" charset="2"/>
                </a:rPr>
                <a:t>位置</a:t>
              </a:r>
              <a:r>
                <a:rPr lang="en-US" altLang="ja-JP" sz="1600" dirty="0" smtClean="0">
                  <a:solidFill>
                    <a:prstClr val="black"/>
                  </a:solidFill>
                  <a:latin typeface="メイリオ" panose="020B0604030504040204" pitchFamily="50" charset="-128"/>
                  <a:cs typeface="メイリオ" panose="020B0604030504040204" pitchFamily="50" charset="-128"/>
                  <a:sym typeface="Wingdings" panose="05000000000000000000" pitchFamily="2" charset="2"/>
                </a:rPr>
                <a:t>)</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2" name="TextBox 44"/>
          <p:cNvSpPr txBox="1"/>
          <p:nvPr/>
        </p:nvSpPr>
        <p:spPr>
          <a:xfrm>
            <a:off x="4545478" y="4013892"/>
            <a:ext cx="1748642" cy="738664"/>
          </a:xfrm>
          <a:prstGeom prst="rect">
            <a:avLst/>
          </a:prstGeom>
          <a:noFill/>
        </p:spPr>
        <p:txBody>
          <a:bodyPr wrap="square" rtlCol="0">
            <a:spAutoFit/>
          </a:bodyPr>
          <a:lstStyle/>
          <a:p>
            <a:r>
              <a:rPr lang="ja-JP" altLang="en-US" sz="1400" dirty="0" smtClean="0">
                <a:solidFill>
                  <a:prstClr val="black"/>
                </a:solidFill>
                <a:latin typeface="メイリオ" panose="020B0604030504040204" pitchFamily="50" charset="-128"/>
                <a:cs typeface="メイリオ" panose="020B0604030504040204" pitchFamily="50" charset="-128"/>
              </a:rPr>
              <a:t>アルゴンガス領域</a:t>
            </a:r>
            <a:endParaRPr lang="en-US" altLang="ja-JP" sz="1400" dirty="0" smtClean="0">
              <a:solidFill>
                <a:prstClr val="black"/>
              </a:solidFill>
              <a:latin typeface="メイリオ" panose="020B0604030504040204" pitchFamily="50" charset="-128"/>
              <a:cs typeface="メイリオ" panose="020B0604030504040204" pitchFamily="50" charset="-128"/>
            </a:endParaRPr>
          </a:p>
          <a:p>
            <a:r>
              <a:rPr lang="ja-JP" altLang="en-US" sz="1400" dirty="0" smtClean="0">
                <a:solidFill>
                  <a:prstClr val="black"/>
                </a:solidFill>
                <a:latin typeface="メイリオ" panose="020B0604030504040204" pitchFamily="50" charset="-128"/>
                <a:cs typeface="メイリオ" panose="020B0604030504040204" pitchFamily="50" charset="-128"/>
              </a:rPr>
              <a:t>に電子シグナルが生じる</a:t>
            </a:r>
            <a:endParaRPr lang="en-GB"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p:cNvSpPr/>
          <p:nvPr/>
        </p:nvSpPr>
        <p:spPr>
          <a:xfrm>
            <a:off x="2137856" y="1441472"/>
            <a:ext cx="720000" cy="3600000"/>
          </a:xfrm>
          <a:prstGeom prst="ellipse">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4" name="円/楕円 13"/>
          <p:cNvSpPr/>
          <p:nvPr/>
        </p:nvSpPr>
        <p:spPr>
          <a:xfrm>
            <a:off x="6242412" y="1441472"/>
            <a:ext cx="720000" cy="3600000"/>
          </a:xfrm>
          <a:prstGeom prst="ellipse">
            <a:avLst/>
          </a:prstGeom>
          <a:solidFill>
            <a:srgbClr val="70AD47">
              <a:lumMod val="40000"/>
              <a:lumOff val="60000"/>
            </a:srgbClr>
          </a:solidFill>
          <a:ln w="9525"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5" name="直線コネクタ 14"/>
          <p:cNvCxnSpPr>
            <a:stCxn id="13" idx="0"/>
            <a:endCxn id="14" idx="0"/>
          </p:cNvCxnSpPr>
          <p:nvPr/>
        </p:nvCxnSpPr>
        <p:spPr>
          <a:xfrm>
            <a:off x="2497856" y="1441472"/>
            <a:ext cx="4104556" cy="0"/>
          </a:xfrm>
          <a:prstGeom prst="line">
            <a:avLst/>
          </a:prstGeom>
          <a:noFill/>
          <a:ln w="12700" cap="flat" cmpd="sng" algn="ctr">
            <a:solidFill>
              <a:sysClr val="windowText" lastClr="000000"/>
            </a:solidFill>
            <a:prstDash val="solid"/>
            <a:miter lim="800000"/>
          </a:ln>
          <a:effectLst/>
        </p:spPr>
      </p:cxnSp>
      <p:sp>
        <p:nvSpPr>
          <p:cNvPr id="16" name="円/楕円 15"/>
          <p:cNvSpPr/>
          <p:nvPr/>
        </p:nvSpPr>
        <p:spPr>
          <a:xfrm>
            <a:off x="6530412" y="2822382"/>
            <a:ext cx="144000" cy="72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7" name="円/楕円 16"/>
          <p:cNvSpPr/>
          <p:nvPr/>
        </p:nvSpPr>
        <p:spPr>
          <a:xfrm>
            <a:off x="2425856" y="2827417"/>
            <a:ext cx="144000" cy="720000"/>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8" name="直線コネクタ 17"/>
          <p:cNvCxnSpPr>
            <a:stCxn id="17" idx="0"/>
            <a:endCxn id="16" idx="0"/>
          </p:cNvCxnSpPr>
          <p:nvPr/>
        </p:nvCxnSpPr>
        <p:spPr>
          <a:xfrm flipV="1">
            <a:off x="2497856" y="2822382"/>
            <a:ext cx="4104556" cy="5035"/>
          </a:xfrm>
          <a:prstGeom prst="line">
            <a:avLst/>
          </a:prstGeom>
          <a:noFill/>
          <a:ln w="6350" cap="flat" cmpd="sng" algn="ctr">
            <a:solidFill>
              <a:sysClr val="windowText" lastClr="000000"/>
            </a:solidFill>
            <a:prstDash val="dash"/>
            <a:miter lim="800000"/>
          </a:ln>
          <a:effectLst/>
        </p:spPr>
      </p:cxnSp>
      <p:cxnSp>
        <p:nvCxnSpPr>
          <p:cNvPr id="19" name="直線コネクタ 18"/>
          <p:cNvCxnSpPr>
            <a:stCxn id="17" idx="4"/>
            <a:endCxn id="16" idx="4"/>
          </p:cNvCxnSpPr>
          <p:nvPr/>
        </p:nvCxnSpPr>
        <p:spPr>
          <a:xfrm flipV="1">
            <a:off x="2497856" y="3542382"/>
            <a:ext cx="4104556" cy="5035"/>
          </a:xfrm>
          <a:prstGeom prst="line">
            <a:avLst/>
          </a:prstGeom>
          <a:noFill/>
          <a:ln w="6350" cap="flat" cmpd="sng" algn="ctr">
            <a:solidFill>
              <a:sysClr val="windowText" lastClr="000000"/>
            </a:solidFill>
            <a:prstDash val="dash"/>
            <a:miter lim="800000"/>
          </a:ln>
          <a:effectLst/>
        </p:spPr>
      </p:cxnSp>
      <p:cxnSp>
        <p:nvCxnSpPr>
          <p:cNvPr id="20" name="直線コネクタ 19"/>
          <p:cNvCxnSpPr/>
          <p:nvPr/>
        </p:nvCxnSpPr>
        <p:spPr>
          <a:xfrm>
            <a:off x="2497856" y="5041472"/>
            <a:ext cx="4104556" cy="0"/>
          </a:xfrm>
          <a:prstGeom prst="line">
            <a:avLst/>
          </a:prstGeom>
          <a:noFill/>
          <a:ln w="12700" cap="flat" cmpd="sng" algn="ctr">
            <a:solidFill>
              <a:sysClr val="windowText" lastClr="000000"/>
            </a:solidFill>
            <a:prstDash val="solid"/>
            <a:miter lim="800000"/>
          </a:ln>
          <a:effectLst/>
        </p:spPr>
      </p:cxnSp>
      <p:sp>
        <p:nvSpPr>
          <p:cNvPr id="21" name="TextBox 32"/>
          <p:cNvSpPr txBox="1"/>
          <p:nvPr/>
        </p:nvSpPr>
        <p:spPr>
          <a:xfrm>
            <a:off x="5367306" y="1131609"/>
            <a:ext cx="1441420" cy="307777"/>
          </a:xfrm>
          <a:prstGeom prst="rect">
            <a:avLst/>
          </a:prstGeom>
          <a:noFill/>
        </p:spPr>
        <p:txBody>
          <a:bodyPr wrap="none" rtlCol="0">
            <a:spAutoFit/>
          </a:bodyPr>
          <a:lstStyle/>
          <a:p>
            <a:r>
              <a:rPr lang="ja-JP" altLang="en-US" sz="1400" dirty="0" smtClean="0">
                <a:solidFill>
                  <a:prstClr val="black"/>
                </a:solidFill>
                <a:latin typeface="メイリオ" panose="020B0604030504040204" pitchFamily="50" charset="-128"/>
                <a:cs typeface="メイリオ" panose="020B0604030504040204" pitchFamily="50" charset="-128"/>
              </a:rPr>
              <a:t>生成された粒子</a:t>
            </a:r>
            <a:endParaRPr lang="en-GB"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円/楕円 93"/>
          <p:cNvSpPr/>
          <p:nvPr/>
        </p:nvSpPr>
        <p:spPr>
          <a:xfrm>
            <a:off x="6602412" y="1441472"/>
            <a:ext cx="360000" cy="3600000"/>
          </a:xfrm>
          <a:custGeom>
            <a:avLst/>
            <a:gdLst>
              <a:gd name="connsiteX0" fmla="*/ 0 w 720000"/>
              <a:gd name="connsiteY0" fmla="*/ 1800000 h 3600000"/>
              <a:gd name="connsiteX1" fmla="*/ 360000 w 720000"/>
              <a:gd name="connsiteY1" fmla="*/ 0 h 3600000"/>
              <a:gd name="connsiteX2" fmla="*/ 720000 w 720000"/>
              <a:gd name="connsiteY2" fmla="*/ 1800000 h 3600000"/>
              <a:gd name="connsiteX3" fmla="*/ 360000 w 720000"/>
              <a:gd name="connsiteY3" fmla="*/ 3600000 h 3600000"/>
              <a:gd name="connsiteX4" fmla="*/ 0 w 720000"/>
              <a:gd name="connsiteY4" fmla="*/ 1800000 h 3600000"/>
              <a:gd name="connsiteX0" fmla="*/ 294834 w 654834"/>
              <a:gd name="connsiteY0" fmla="*/ 0 h 3600000"/>
              <a:gd name="connsiteX1" fmla="*/ 654834 w 654834"/>
              <a:gd name="connsiteY1" fmla="*/ 1800000 h 3600000"/>
              <a:gd name="connsiteX2" fmla="*/ 294834 w 654834"/>
              <a:gd name="connsiteY2" fmla="*/ 3600000 h 3600000"/>
              <a:gd name="connsiteX3" fmla="*/ 26274 w 654834"/>
              <a:gd name="connsiteY3" fmla="*/ 1891440 h 3600000"/>
              <a:gd name="connsiteX0" fmla="*/ 0 w 360000"/>
              <a:gd name="connsiteY0" fmla="*/ 0 h 3600000"/>
              <a:gd name="connsiteX1" fmla="*/ 360000 w 360000"/>
              <a:gd name="connsiteY1" fmla="*/ 1800000 h 3600000"/>
              <a:gd name="connsiteX2" fmla="*/ 0 w 360000"/>
              <a:gd name="connsiteY2" fmla="*/ 3600000 h 3600000"/>
            </a:gdLst>
            <a:ahLst/>
            <a:cxnLst>
              <a:cxn ang="0">
                <a:pos x="connsiteX0" y="connsiteY0"/>
              </a:cxn>
              <a:cxn ang="0">
                <a:pos x="connsiteX1" y="connsiteY1"/>
              </a:cxn>
              <a:cxn ang="0">
                <a:pos x="connsiteX2" y="connsiteY2"/>
              </a:cxn>
            </a:cxnLst>
            <a:rect l="l" t="t" r="r" b="b"/>
            <a:pathLst>
              <a:path w="360000" h="3600000">
                <a:moveTo>
                  <a:pt x="0" y="0"/>
                </a:moveTo>
                <a:cubicBezTo>
                  <a:pt x="198823" y="0"/>
                  <a:pt x="360000" y="805887"/>
                  <a:pt x="360000" y="1800000"/>
                </a:cubicBezTo>
                <a:cubicBezTo>
                  <a:pt x="360000" y="2794113"/>
                  <a:pt x="198823" y="3600000"/>
                  <a:pt x="0" y="3600000"/>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4" name="TextBox 36"/>
          <p:cNvSpPr txBox="1"/>
          <p:nvPr/>
        </p:nvSpPr>
        <p:spPr>
          <a:xfrm>
            <a:off x="6949747" y="3926208"/>
            <a:ext cx="1210588"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膜状電極面</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7" name="グループ化 136"/>
          <p:cNvGrpSpPr/>
          <p:nvPr/>
        </p:nvGrpSpPr>
        <p:grpSpPr>
          <a:xfrm>
            <a:off x="2497857" y="5036438"/>
            <a:ext cx="4104553" cy="1448094"/>
            <a:chOff x="2497857" y="4937038"/>
            <a:chExt cx="4104553" cy="1448094"/>
          </a:xfrm>
        </p:grpSpPr>
        <p:sp>
          <p:nvSpPr>
            <p:cNvPr id="22" name="正方形/長方形 21"/>
            <p:cNvSpPr/>
            <p:nvPr/>
          </p:nvSpPr>
          <p:spPr>
            <a:xfrm>
              <a:off x="4284911" y="5517841"/>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3" name="正方形/長方形 22"/>
            <p:cNvSpPr/>
            <p:nvPr/>
          </p:nvSpPr>
          <p:spPr>
            <a:xfrm>
              <a:off x="4374892" y="5567967"/>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4" name="正方形/長方形 23"/>
            <p:cNvSpPr/>
            <p:nvPr/>
          </p:nvSpPr>
          <p:spPr>
            <a:xfrm>
              <a:off x="4499759" y="5517841"/>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5" name="正方形/長方形 24"/>
            <p:cNvSpPr/>
            <p:nvPr/>
          </p:nvSpPr>
          <p:spPr>
            <a:xfrm>
              <a:off x="4589740" y="5567967"/>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6" name="正方形/長方形 25"/>
            <p:cNvSpPr/>
            <p:nvPr/>
          </p:nvSpPr>
          <p:spPr>
            <a:xfrm>
              <a:off x="4716976" y="5516152"/>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7" name="正方形/長方形 26"/>
            <p:cNvSpPr/>
            <p:nvPr/>
          </p:nvSpPr>
          <p:spPr>
            <a:xfrm>
              <a:off x="4806957" y="5566278"/>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8" name="正方形/長方形 27"/>
            <p:cNvSpPr/>
            <p:nvPr/>
          </p:nvSpPr>
          <p:spPr>
            <a:xfrm>
              <a:off x="4931824" y="5516152"/>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9" name="正方形/長方形 28"/>
            <p:cNvSpPr/>
            <p:nvPr/>
          </p:nvSpPr>
          <p:spPr>
            <a:xfrm>
              <a:off x="5021805" y="5566278"/>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0" name="TextBox 36"/>
            <p:cNvSpPr txBox="1"/>
            <p:nvPr/>
          </p:nvSpPr>
          <p:spPr>
            <a:xfrm>
              <a:off x="3929360" y="5800357"/>
              <a:ext cx="1620957" cy="584775"/>
            </a:xfrm>
            <a:prstGeom prst="rect">
              <a:avLst/>
            </a:prstGeom>
            <a:noFill/>
          </p:spPr>
          <p:txBody>
            <a:bodyPr wrap="none" rtlCol="0">
              <a:spAutoFit/>
            </a:bodyPr>
            <a:lstStyle/>
            <a:p>
              <a:pPr algn="ctr"/>
              <a:r>
                <a:rPr lang="ja-JP" altLang="en-US" sz="1600" dirty="0" smtClean="0">
                  <a:solidFill>
                    <a:srgbClr val="C00000"/>
                  </a:solidFill>
                  <a:latin typeface="メイリオ" panose="020B0604030504040204" pitchFamily="50" charset="-128"/>
                  <a:cs typeface="メイリオ" panose="020B0604030504040204" pitchFamily="50" charset="-128"/>
                </a:rPr>
                <a:t>高電圧発生装置</a:t>
              </a:r>
              <a:endParaRPr lang="en-US" altLang="ja-JP" sz="1600" dirty="0" smtClean="0">
                <a:solidFill>
                  <a:srgbClr val="C00000"/>
                </a:solidFill>
                <a:latin typeface="メイリオ" panose="020B0604030504040204" pitchFamily="50" charset="-128"/>
                <a:cs typeface="メイリオ" panose="020B0604030504040204" pitchFamily="50" charset="-128"/>
              </a:endParaRPr>
            </a:p>
            <a:p>
              <a:pPr algn="ctr"/>
              <a:r>
                <a:rPr 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smtClean="0">
                  <a:solidFill>
                    <a:srgbClr val="C00000"/>
                  </a:solidFill>
                  <a:latin typeface="メイリオ" panose="020B0604030504040204" pitchFamily="50" charset="-128"/>
                  <a:cs typeface="メイリオ" panose="020B0604030504040204" pitchFamily="50" charset="-128"/>
                </a:rPr>
                <a:t>万ボルト</a:t>
              </a:r>
              <a:r>
                <a:rPr lang="en-US" altLang="ja-JP" sz="1600" dirty="0" smtClean="0">
                  <a:solidFill>
                    <a:srgbClr val="C00000"/>
                  </a:solidFill>
                  <a:latin typeface="メイリオ" panose="020B0604030504040204" pitchFamily="50" charset="-128"/>
                  <a:cs typeface="メイリオ" panose="020B0604030504040204" pitchFamily="50" charset="-128"/>
                </a:rPr>
                <a:t>)</a:t>
              </a:r>
              <a:endParaRPr lang="en-GB"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フリーフォーム 30"/>
            <p:cNvSpPr/>
            <p:nvPr/>
          </p:nvSpPr>
          <p:spPr>
            <a:xfrm>
              <a:off x="2497857" y="4942072"/>
              <a:ext cx="1787054" cy="723144"/>
            </a:xfrm>
            <a:custGeom>
              <a:avLst/>
              <a:gdLst>
                <a:gd name="connsiteX0" fmla="*/ 1712976 w 1712976"/>
                <a:gd name="connsiteY0" fmla="*/ 469392 h 469392"/>
                <a:gd name="connsiteX1" fmla="*/ 0 w 1712976"/>
                <a:gd name="connsiteY1" fmla="*/ 411480 h 469392"/>
                <a:gd name="connsiteX2" fmla="*/ 18288 w 1712976"/>
                <a:gd name="connsiteY2" fmla="*/ 0 h 469392"/>
                <a:gd name="connsiteX0" fmla="*/ 1694688 w 1694688"/>
                <a:gd name="connsiteY0" fmla="*/ 469392 h 472440"/>
                <a:gd name="connsiteX1" fmla="*/ 12192 w 1694688"/>
                <a:gd name="connsiteY1" fmla="*/ 472440 h 472440"/>
                <a:gd name="connsiteX2" fmla="*/ 0 w 1694688"/>
                <a:gd name="connsiteY2" fmla="*/ 0 h 472440"/>
                <a:gd name="connsiteX0" fmla="*/ 1685544 w 1685544"/>
                <a:gd name="connsiteY0" fmla="*/ 655320 h 658368"/>
                <a:gd name="connsiteX1" fmla="*/ 3048 w 1685544"/>
                <a:gd name="connsiteY1" fmla="*/ 658368 h 658368"/>
                <a:gd name="connsiteX2" fmla="*/ 0 w 1685544"/>
                <a:gd name="connsiteY2" fmla="*/ 0 h 658368"/>
              </a:gdLst>
              <a:ahLst/>
              <a:cxnLst>
                <a:cxn ang="0">
                  <a:pos x="connsiteX0" y="connsiteY0"/>
                </a:cxn>
                <a:cxn ang="0">
                  <a:pos x="connsiteX1" y="connsiteY1"/>
                </a:cxn>
                <a:cxn ang="0">
                  <a:pos x="connsiteX2" y="connsiteY2"/>
                </a:cxn>
              </a:cxnLst>
              <a:rect l="l" t="t" r="r" b="b"/>
              <a:pathLst>
                <a:path w="1685544" h="658368">
                  <a:moveTo>
                    <a:pt x="1685544" y="655320"/>
                  </a:moveTo>
                  <a:lnTo>
                    <a:pt x="3048" y="658368"/>
                  </a:lnTo>
                  <a:lnTo>
                    <a:pt x="0"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2" name="フリーフォーム 31"/>
            <p:cNvSpPr/>
            <p:nvPr/>
          </p:nvSpPr>
          <p:spPr>
            <a:xfrm flipH="1">
              <a:off x="5102409" y="4937038"/>
              <a:ext cx="1500001" cy="720000"/>
            </a:xfrm>
            <a:custGeom>
              <a:avLst/>
              <a:gdLst>
                <a:gd name="connsiteX0" fmla="*/ 1712976 w 1712976"/>
                <a:gd name="connsiteY0" fmla="*/ 469392 h 469392"/>
                <a:gd name="connsiteX1" fmla="*/ 0 w 1712976"/>
                <a:gd name="connsiteY1" fmla="*/ 411480 h 469392"/>
                <a:gd name="connsiteX2" fmla="*/ 18288 w 1712976"/>
                <a:gd name="connsiteY2" fmla="*/ 0 h 469392"/>
                <a:gd name="connsiteX0" fmla="*/ 1694688 w 1694688"/>
                <a:gd name="connsiteY0" fmla="*/ 469392 h 472440"/>
                <a:gd name="connsiteX1" fmla="*/ 12192 w 1694688"/>
                <a:gd name="connsiteY1" fmla="*/ 472440 h 472440"/>
                <a:gd name="connsiteX2" fmla="*/ 0 w 1694688"/>
                <a:gd name="connsiteY2" fmla="*/ 0 h 472440"/>
                <a:gd name="connsiteX0" fmla="*/ 1685544 w 1685544"/>
                <a:gd name="connsiteY0" fmla="*/ 655320 h 658368"/>
                <a:gd name="connsiteX1" fmla="*/ 3048 w 1685544"/>
                <a:gd name="connsiteY1" fmla="*/ 658368 h 658368"/>
                <a:gd name="connsiteX2" fmla="*/ 0 w 1685544"/>
                <a:gd name="connsiteY2" fmla="*/ 0 h 658368"/>
              </a:gdLst>
              <a:ahLst/>
              <a:cxnLst>
                <a:cxn ang="0">
                  <a:pos x="connsiteX0" y="connsiteY0"/>
                </a:cxn>
                <a:cxn ang="0">
                  <a:pos x="connsiteX1" y="connsiteY1"/>
                </a:cxn>
                <a:cxn ang="0">
                  <a:pos x="connsiteX2" y="connsiteY2"/>
                </a:cxn>
              </a:cxnLst>
              <a:rect l="l" t="t" r="r" b="b"/>
              <a:pathLst>
                <a:path w="1685544" h="658368">
                  <a:moveTo>
                    <a:pt x="1685544" y="655320"/>
                  </a:moveTo>
                  <a:lnTo>
                    <a:pt x="3048" y="658368"/>
                  </a:lnTo>
                  <a:lnTo>
                    <a:pt x="0"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grpSp>
      <p:grpSp>
        <p:nvGrpSpPr>
          <p:cNvPr id="141" name="グループ化 140"/>
          <p:cNvGrpSpPr/>
          <p:nvPr/>
        </p:nvGrpSpPr>
        <p:grpSpPr>
          <a:xfrm>
            <a:off x="4319701" y="1498114"/>
            <a:ext cx="950789" cy="3464534"/>
            <a:chOff x="4319701" y="1398714"/>
            <a:chExt cx="950789" cy="3464534"/>
          </a:xfrm>
        </p:grpSpPr>
        <p:sp>
          <p:nvSpPr>
            <p:cNvPr id="39" name="フローチャート: 結合子 38"/>
            <p:cNvSpPr/>
            <p:nvPr/>
          </p:nvSpPr>
          <p:spPr>
            <a:xfrm>
              <a:off x="4520038" y="3482505"/>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0" name="フローチャート: 結合子 39"/>
            <p:cNvSpPr/>
            <p:nvPr/>
          </p:nvSpPr>
          <p:spPr>
            <a:xfrm>
              <a:off x="4472972" y="3680615"/>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1" name="フローチャート: 結合子 40"/>
            <p:cNvSpPr/>
            <p:nvPr/>
          </p:nvSpPr>
          <p:spPr>
            <a:xfrm>
              <a:off x="4506117" y="3842941"/>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2" name="フローチャート: 結合子 41"/>
            <p:cNvSpPr/>
            <p:nvPr/>
          </p:nvSpPr>
          <p:spPr>
            <a:xfrm>
              <a:off x="4413832" y="4047087"/>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3" name="フローチャート: 結合子 42"/>
            <p:cNvSpPr/>
            <p:nvPr/>
          </p:nvSpPr>
          <p:spPr>
            <a:xfrm>
              <a:off x="4453520" y="4244661"/>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4" name="フローチャート: 結合子 43"/>
            <p:cNvSpPr/>
            <p:nvPr/>
          </p:nvSpPr>
          <p:spPr>
            <a:xfrm>
              <a:off x="4373049" y="4382550"/>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5" name="フローチャート: 結合子 44"/>
            <p:cNvSpPr/>
            <p:nvPr/>
          </p:nvSpPr>
          <p:spPr>
            <a:xfrm>
              <a:off x="4403612" y="4575154"/>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6" name="フローチャート: 結合子 45"/>
            <p:cNvSpPr/>
            <p:nvPr/>
          </p:nvSpPr>
          <p:spPr>
            <a:xfrm>
              <a:off x="4319701" y="4732219"/>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8" name="フローチャート: 結合子 47"/>
            <p:cNvSpPr/>
            <p:nvPr/>
          </p:nvSpPr>
          <p:spPr>
            <a:xfrm>
              <a:off x="4381154" y="1917661"/>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9" name="フローチャート: 結合子 48"/>
            <p:cNvSpPr/>
            <p:nvPr/>
          </p:nvSpPr>
          <p:spPr>
            <a:xfrm>
              <a:off x="4393328" y="2166778"/>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0" name="フローチャート: 結合子 49"/>
            <p:cNvSpPr/>
            <p:nvPr/>
          </p:nvSpPr>
          <p:spPr>
            <a:xfrm>
              <a:off x="4528006" y="2344521"/>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1" name="フローチャート: 結合子 50"/>
            <p:cNvSpPr/>
            <p:nvPr/>
          </p:nvSpPr>
          <p:spPr>
            <a:xfrm>
              <a:off x="4480031" y="2522122"/>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2" name="フローチャート: 結合子 51"/>
            <p:cNvSpPr/>
            <p:nvPr/>
          </p:nvSpPr>
          <p:spPr>
            <a:xfrm>
              <a:off x="5143780" y="1398714"/>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3" name="フローチャート: 結合子 52"/>
            <p:cNvSpPr/>
            <p:nvPr/>
          </p:nvSpPr>
          <p:spPr>
            <a:xfrm>
              <a:off x="5062107" y="1587937"/>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4" name="フローチャート: 結合子 53"/>
            <p:cNvSpPr/>
            <p:nvPr/>
          </p:nvSpPr>
          <p:spPr>
            <a:xfrm>
              <a:off x="5039054" y="1848406"/>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5" name="フローチャート: 結合子 54"/>
            <p:cNvSpPr/>
            <p:nvPr/>
          </p:nvSpPr>
          <p:spPr>
            <a:xfrm>
              <a:off x="4937712" y="2091706"/>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6" name="フローチャート: 結合子 55"/>
            <p:cNvSpPr/>
            <p:nvPr/>
          </p:nvSpPr>
          <p:spPr>
            <a:xfrm>
              <a:off x="4859513" y="2248522"/>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7" name="フローチャート: 結合子 56"/>
            <p:cNvSpPr/>
            <p:nvPr/>
          </p:nvSpPr>
          <p:spPr>
            <a:xfrm>
              <a:off x="4790401" y="2426340"/>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8" name="フローチャート: 結合子 57"/>
            <p:cNvSpPr/>
            <p:nvPr/>
          </p:nvSpPr>
          <p:spPr>
            <a:xfrm>
              <a:off x="4793863" y="2608080"/>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grpSp>
      <p:grpSp>
        <p:nvGrpSpPr>
          <p:cNvPr id="140" name="グループ化 139"/>
          <p:cNvGrpSpPr/>
          <p:nvPr/>
        </p:nvGrpSpPr>
        <p:grpSpPr>
          <a:xfrm>
            <a:off x="4276849" y="1103659"/>
            <a:ext cx="1105589" cy="4337769"/>
            <a:chOff x="4276849" y="1004259"/>
            <a:chExt cx="1105589" cy="4337769"/>
          </a:xfrm>
        </p:grpSpPr>
        <p:cxnSp>
          <p:nvCxnSpPr>
            <p:cNvPr id="47" name="Straight Arrow Connector 9"/>
            <p:cNvCxnSpPr/>
            <p:nvPr/>
          </p:nvCxnSpPr>
          <p:spPr>
            <a:xfrm flipH="1">
              <a:off x="4345469" y="3102509"/>
              <a:ext cx="289965" cy="2239519"/>
            </a:xfrm>
            <a:prstGeom prst="straightConnector1">
              <a:avLst/>
            </a:prstGeom>
            <a:noFill/>
            <a:ln w="12700" cap="flat" cmpd="sng" algn="ctr">
              <a:solidFill>
                <a:srgbClr val="7030A0"/>
              </a:solidFill>
              <a:prstDash val="solid"/>
              <a:miter lim="800000"/>
              <a:tailEnd type="arrow"/>
            </a:ln>
            <a:effectLst/>
          </p:spPr>
        </p:cxnSp>
        <p:cxnSp>
          <p:nvCxnSpPr>
            <p:cNvPr id="59" name="Straight Arrow Connector 9"/>
            <p:cNvCxnSpPr/>
            <p:nvPr/>
          </p:nvCxnSpPr>
          <p:spPr>
            <a:xfrm flipH="1" flipV="1">
              <a:off x="4276849" y="1004259"/>
              <a:ext cx="354916" cy="2066953"/>
            </a:xfrm>
            <a:prstGeom prst="straightConnector1">
              <a:avLst/>
            </a:prstGeom>
            <a:noFill/>
            <a:ln w="12700" cap="flat" cmpd="sng" algn="ctr">
              <a:solidFill>
                <a:srgbClr val="7030A0"/>
              </a:solidFill>
              <a:prstDash val="solid"/>
              <a:miter lim="800000"/>
              <a:tailEnd type="arrow"/>
            </a:ln>
            <a:effectLst/>
          </p:spPr>
        </p:cxnSp>
        <p:cxnSp>
          <p:nvCxnSpPr>
            <p:cNvPr id="60" name="Straight Arrow Connector 9"/>
            <p:cNvCxnSpPr/>
            <p:nvPr/>
          </p:nvCxnSpPr>
          <p:spPr>
            <a:xfrm flipV="1">
              <a:off x="4661171" y="1037643"/>
              <a:ext cx="721267" cy="2038134"/>
            </a:xfrm>
            <a:prstGeom prst="straightConnector1">
              <a:avLst/>
            </a:prstGeom>
            <a:noFill/>
            <a:ln w="12700" cap="flat" cmpd="sng" algn="ctr">
              <a:solidFill>
                <a:srgbClr val="7030A0"/>
              </a:solidFill>
              <a:prstDash val="solid"/>
              <a:miter lim="800000"/>
              <a:tailEnd type="arrow"/>
            </a:ln>
            <a:effectLst/>
          </p:spPr>
        </p:cxnSp>
      </p:grpSp>
      <p:cxnSp>
        <p:nvCxnSpPr>
          <p:cNvPr id="61" name="直線コネクタ 60"/>
          <p:cNvCxnSpPr/>
          <p:nvPr/>
        </p:nvCxnSpPr>
        <p:spPr>
          <a:xfrm flipV="1">
            <a:off x="2497856" y="3100872"/>
            <a:ext cx="4624213" cy="6804"/>
          </a:xfrm>
          <a:prstGeom prst="line">
            <a:avLst/>
          </a:prstGeom>
          <a:noFill/>
          <a:ln w="6350" cap="flat" cmpd="sng" algn="ctr">
            <a:solidFill>
              <a:sysClr val="windowText" lastClr="000000"/>
            </a:solidFill>
            <a:prstDash val="dash"/>
            <a:miter lim="800000"/>
          </a:ln>
          <a:effectLst/>
        </p:spPr>
      </p:cxnSp>
      <p:sp>
        <p:nvSpPr>
          <p:cNvPr id="62" name="円/楕円 61"/>
          <p:cNvSpPr/>
          <p:nvPr/>
        </p:nvSpPr>
        <p:spPr>
          <a:xfrm>
            <a:off x="6574134" y="3101810"/>
            <a:ext cx="36000" cy="18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63" name="直線コネクタ 62"/>
          <p:cNvCxnSpPr/>
          <p:nvPr/>
        </p:nvCxnSpPr>
        <p:spPr>
          <a:xfrm flipV="1">
            <a:off x="2497856" y="3282113"/>
            <a:ext cx="4624213" cy="5563"/>
          </a:xfrm>
          <a:prstGeom prst="line">
            <a:avLst/>
          </a:prstGeom>
          <a:noFill/>
          <a:ln w="6350" cap="flat" cmpd="sng" algn="ctr">
            <a:solidFill>
              <a:sysClr val="windowText" lastClr="000000"/>
            </a:solidFill>
            <a:prstDash val="dash"/>
            <a:miter lim="800000"/>
          </a:ln>
          <a:effectLst/>
        </p:spPr>
      </p:cxnSp>
      <p:sp>
        <p:nvSpPr>
          <p:cNvPr id="64" name="円柱 63"/>
          <p:cNvSpPr/>
          <p:nvPr/>
        </p:nvSpPr>
        <p:spPr>
          <a:xfrm rot="16200000">
            <a:off x="1897693" y="2615512"/>
            <a:ext cx="181768" cy="1162562"/>
          </a:xfrm>
          <a:prstGeom prst="can">
            <a:avLst/>
          </a:pr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grpSp>
        <p:nvGrpSpPr>
          <p:cNvPr id="139" name="グループ化 138"/>
          <p:cNvGrpSpPr/>
          <p:nvPr/>
        </p:nvGrpSpPr>
        <p:grpSpPr>
          <a:xfrm>
            <a:off x="271634" y="2846040"/>
            <a:ext cx="8683732" cy="421688"/>
            <a:chOff x="271634" y="2746640"/>
            <a:chExt cx="8683732" cy="421688"/>
          </a:xfrm>
        </p:grpSpPr>
        <p:sp>
          <p:nvSpPr>
            <p:cNvPr id="6" name="正方形/長方形 5"/>
            <p:cNvSpPr/>
            <p:nvPr/>
          </p:nvSpPr>
          <p:spPr>
            <a:xfrm>
              <a:off x="7834959" y="3071638"/>
              <a:ext cx="217714" cy="4754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5" name="右矢印 34"/>
            <p:cNvSpPr/>
            <p:nvPr/>
          </p:nvSpPr>
          <p:spPr>
            <a:xfrm>
              <a:off x="2039256" y="3055772"/>
              <a:ext cx="2506221" cy="79283"/>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6" name="右矢印 35"/>
            <p:cNvSpPr/>
            <p:nvPr/>
          </p:nvSpPr>
          <p:spPr>
            <a:xfrm rot="10800000">
              <a:off x="4717212" y="3059791"/>
              <a:ext cx="1885198" cy="7417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7" name="爆発 1 36"/>
            <p:cNvSpPr/>
            <p:nvPr/>
          </p:nvSpPr>
          <p:spPr>
            <a:xfrm>
              <a:off x="4569420" y="3014440"/>
              <a:ext cx="127236" cy="153888"/>
            </a:xfrm>
            <a:prstGeom prst="irregularSeal1">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5" name="正方形/長方形 64"/>
            <p:cNvSpPr/>
            <p:nvPr/>
          </p:nvSpPr>
          <p:spPr>
            <a:xfrm>
              <a:off x="1233714" y="3079353"/>
              <a:ext cx="217714" cy="4754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6" name="TextBox 36"/>
            <p:cNvSpPr txBox="1"/>
            <p:nvPr/>
          </p:nvSpPr>
          <p:spPr>
            <a:xfrm>
              <a:off x="271634" y="2746640"/>
              <a:ext cx="1204177" cy="338554"/>
            </a:xfrm>
            <a:prstGeom prst="rect">
              <a:avLst/>
            </a:prstGeom>
            <a:noFill/>
          </p:spPr>
          <p:txBody>
            <a:bodyPr wrap="none" rtlCol="0">
              <a:spAutoFit/>
            </a:bodyPr>
            <a:lstStyle/>
            <a:p>
              <a:pPr algn="ctr"/>
              <a:r>
                <a:rPr lang="en-GB"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sz="1600" dirty="0" smtClean="0">
                  <a:solidFill>
                    <a:prstClr val="black"/>
                  </a:solidFill>
                  <a:latin typeface="メイリオ" panose="020B0604030504040204" pitchFamily="50" charset="-128"/>
                  <a:cs typeface="メイリオ" panose="020B0604030504040204" pitchFamily="50" charset="-128"/>
                </a:rPr>
                <a:t>ビーム</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TextBox 36"/>
            <p:cNvSpPr txBox="1"/>
            <p:nvPr/>
          </p:nvSpPr>
          <p:spPr>
            <a:xfrm>
              <a:off x="7751189" y="2749463"/>
              <a:ext cx="1204177" cy="338554"/>
            </a:xfrm>
            <a:prstGeom prst="rect">
              <a:avLst/>
            </a:prstGeom>
            <a:noFill/>
          </p:spPr>
          <p:txBody>
            <a:bodyPr wrap="none" rtlCol="0">
              <a:spAutoFit/>
            </a:bodyPr>
            <a:lstStyle/>
            <a:p>
              <a:pPr algn="ctr"/>
              <a:r>
                <a:rPr lang="en-GB"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sz="1600" dirty="0" smtClean="0">
                  <a:solidFill>
                    <a:prstClr val="black"/>
                  </a:solidFill>
                  <a:latin typeface="メイリオ" panose="020B0604030504040204" pitchFamily="50" charset="-128"/>
                  <a:cs typeface="メイリオ" panose="020B0604030504040204" pitchFamily="50" charset="-128"/>
                </a:rPr>
                <a:t>ビーム</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2" name="グループ化 141"/>
          <p:cNvGrpSpPr/>
          <p:nvPr/>
        </p:nvGrpSpPr>
        <p:grpSpPr>
          <a:xfrm>
            <a:off x="195573" y="4448064"/>
            <a:ext cx="4124128" cy="2195108"/>
            <a:chOff x="195573" y="4448064"/>
            <a:chExt cx="4124128" cy="2195108"/>
          </a:xfrm>
        </p:grpSpPr>
        <p:sp>
          <p:nvSpPr>
            <p:cNvPr id="136" name="角丸四角形 135"/>
            <p:cNvSpPr/>
            <p:nvPr/>
          </p:nvSpPr>
          <p:spPr>
            <a:xfrm>
              <a:off x="195573" y="5327100"/>
              <a:ext cx="2177418" cy="1316072"/>
            </a:xfrm>
            <a:prstGeom prst="roundRect">
              <a:avLst/>
            </a:prstGeom>
            <a:solidFill>
              <a:srgbClr val="FBEEC9">
                <a:alpha val="8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p:cNvGrpSpPr>
              <a:grpSpLocks noChangeAspect="1"/>
            </p:cNvGrpSpPr>
            <p:nvPr/>
          </p:nvGrpSpPr>
          <p:grpSpPr>
            <a:xfrm>
              <a:off x="295212" y="5759348"/>
              <a:ext cx="1905441" cy="797380"/>
              <a:chOff x="-526629" y="5832874"/>
              <a:chExt cx="4186979" cy="1752147"/>
            </a:xfrm>
          </p:grpSpPr>
          <p:grpSp>
            <p:nvGrpSpPr>
              <p:cNvPr id="71" name="グループ化 70"/>
              <p:cNvGrpSpPr/>
              <p:nvPr/>
            </p:nvGrpSpPr>
            <p:grpSpPr>
              <a:xfrm>
                <a:off x="299156" y="6454431"/>
                <a:ext cx="1107947" cy="1130590"/>
                <a:chOff x="1365646" y="4593797"/>
                <a:chExt cx="1107947" cy="1130590"/>
              </a:xfrm>
            </p:grpSpPr>
            <p:sp>
              <p:nvSpPr>
                <p:cNvPr id="106" name="円/楕円 105"/>
                <p:cNvSpPr/>
                <p:nvPr/>
              </p:nvSpPr>
              <p:spPr>
                <a:xfrm>
                  <a:off x="1369755" y="4630429"/>
                  <a:ext cx="1080000" cy="1080000"/>
                </a:xfrm>
                <a:prstGeom prst="ellipse">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07" name="グループ化 106"/>
                <p:cNvGrpSpPr>
                  <a:grpSpLocks noChangeAspect="1"/>
                </p:cNvGrpSpPr>
                <p:nvPr/>
              </p:nvGrpSpPr>
              <p:grpSpPr>
                <a:xfrm>
                  <a:off x="1753474" y="5012777"/>
                  <a:ext cx="306321" cy="323341"/>
                  <a:chOff x="3674009" y="5306553"/>
                  <a:chExt cx="514605" cy="543198"/>
                </a:xfrm>
              </p:grpSpPr>
              <p:sp>
                <p:nvSpPr>
                  <p:cNvPr id="117" name="円/楕円 116"/>
                  <p:cNvSpPr/>
                  <p:nvPr/>
                </p:nvSpPr>
                <p:spPr>
                  <a:xfrm>
                    <a:off x="4008614" y="54012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8" name="円/楕円 117"/>
                  <p:cNvSpPr/>
                  <p:nvPr/>
                </p:nvSpPr>
                <p:spPr>
                  <a:xfrm>
                    <a:off x="3874455" y="5569368"/>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9" name="円/楕円 118"/>
                  <p:cNvSpPr/>
                  <p:nvPr/>
                </p:nvSpPr>
                <p:spPr>
                  <a:xfrm>
                    <a:off x="3988509" y="5474414"/>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0" name="円/楕円 119"/>
                  <p:cNvSpPr/>
                  <p:nvPr/>
                </p:nvSpPr>
                <p:spPr>
                  <a:xfrm>
                    <a:off x="3830526" y="5368652"/>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1" name="円/楕円 120"/>
                  <p:cNvSpPr/>
                  <p:nvPr/>
                </p:nvSpPr>
                <p:spPr>
                  <a:xfrm>
                    <a:off x="3747772" y="548894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2" name="円/楕円 121"/>
                  <p:cNvSpPr/>
                  <p:nvPr/>
                </p:nvSpPr>
                <p:spPr>
                  <a:xfrm>
                    <a:off x="3674009" y="5508440"/>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3" name="円/楕円 122"/>
                  <p:cNvSpPr/>
                  <p:nvPr/>
                </p:nvSpPr>
                <p:spPr>
                  <a:xfrm>
                    <a:off x="3811708" y="5616158"/>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4" name="円/楕円 123"/>
                  <p:cNvSpPr/>
                  <p:nvPr/>
                </p:nvSpPr>
                <p:spPr>
                  <a:xfrm>
                    <a:off x="4003243" y="5619156"/>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5" name="円/楕円 124"/>
                  <p:cNvSpPr/>
                  <p:nvPr/>
                </p:nvSpPr>
                <p:spPr>
                  <a:xfrm>
                    <a:off x="3882028" y="530655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6" name="円/楕円 125"/>
                  <p:cNvSpPr/>
                  <p:nvPr/>
                </p:nvSpPr>
                <p:spPr>
                  <a:xfrm>
                    <a:off x="3870572" y="54537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7" name="円/楕円 126"/>
                  <p:cNvSpPr/>
                  <p:nvPr/>
                </p:nvSpPr>
                <p:spPr>
                  <a:xfrm>
                    <a:off x="3697818" y="5393546"/>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8" name="円/楕円 127"/>
                  <p:cNvSpPr/>
                  <p:nvPr/>
                </p:nvSpPr>
                <p:spPr>
                  <a:xfrm>
                    <a:off x="3843015" y="5669751"/>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9" name="円/楕円 128"/>
                  <p:cNvSpPr/>
                  <p:nvPr/>
                </p:nvSpPr>
                <p:spPr>
                  <a:xfrm>
                    <a:off x="3934664" y="5568561"/>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08" name="円/楕円 107"/>
                <p:cNvSpPr/>
                <p:nvPr/>
              </p:nvSpPr>
              <p:spPr>
                <a:xfrm>
                  <a:off x="1540214" y="4814918"/>
                  <a:ext cx="720000" cy="720000"/>
                </a:xfrm>
                <a:prstGeom prst="ellipse">
                  <a:avLst/>
                </a:prstGeom>
                <a:no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9" name="円/楕円 108"/>
                <p:cNvSpPr/>
                <p:nvPr/>
              </p:nvSpPr>
              <p:spPr>
                <a:xfrm>
                  <a:off x="1876467" y="4593797"/>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0" name="円/楕円 109"/>
                <p:cNvSpPr/>
                <p:nvPr/>
              </p:nvSpPr>
              <p:spPr>
                <a:xfrm>
                  <a:off x="1365646" y="4959099"/>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1" name="円/楕円 110"/>
                <p:cNvSpPr/>
                <p:nvPr/>
              </p:nvSpPr>
              <p:spPr>
                <a:xfrm>
                  <a:off x="2220804" y="518652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2" name="円/楕円 111"/>
                <p:cNvSpPr/>
                <p:nvPr/>
              </p:nvSpPr>
              <p:spPr>
                <a:xfrm>
                  <a:off x="1568294" y="495221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3" name="円/楕円 112"/>
                <p:cNvSpPr/>
                <p:nvPr/>
              </p:nvSpPr>
              <p:spPr>
                <a:xfrm>
                  <a:off x="1392927" y="5347153"/>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4" name="円/楕円 113"/>
                <p:cNvSpPr/>
                <p:nvPr/>
              </p:nvSpPr>
              <p:spPr>
                <a:xfrm>
                  <a:off x="2401593" y="505387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5" name="円/楕円 114"/>
                <p:cNvSpPr/>
                <p:nvPr/>
              </p:nvSpPr>
              <p:spPr>
                <a:xfrm>
                  <a:off x="2313259" y="544450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6" name="円/楕円 115"/>
                <p:cNvSpPr/>
                <p:nvPr/>
              </p:nvSpPr>
              <p:spPr>
                <a:xfrm>
                  <a:off x="1950135" y="5652387"/>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cxnSp>
            <p:nvCxnSpPr>
              <p:cNvPr id="72" name="Straight Arrow Connector 9"/>
              <p:cNvCxnSpPr/>
              <p:nvPr/>
            </p:nvCxnSpPr>
            <p:spPr>
              <a:xfrm>
                <a:off x="84977" y="6491063"/>
                <a:ext cx="616179" cy="0"/>
              </a:xfrm>
              <a:prstGeom prst="straightConnector1">
                <a:avLst/>
              </a:prstGeom>
              <a:noFill/>
              <a:ln w="19050" cap="flat" cmpd="sng" algn="ctr">
                <a:solidFill>
                  <a:sysClr val="windowText" lastClr="000000"/>
                </a:solidFill>
                <a:prstDash val="solid"/>
                <a:miter lim="800000"/>
                <a:tailEnd type="arrow"/>
              </a:ln>
              <a:effectLst/>
            </p:spPr>
          </p:cxnSp>
          <p:grpSp>
            <p:nvGrpSpPr>
              <p:cNvPr id="73" name="グループ化 72"/>
              <p:cNvGrpSpPr>
                <a:grpSpLocks noChangeAspect="1"/>
              </p:cNvGrpSpPr>
              <p:nvPr/>
            </p:nvGrpSpPr>
            <p:grpSpPr>
              <a:xfrm>
                <a:off x="-526629" y="6388907"/>
                <a:ext cx="587768" cy="203047"/>
                <a:chOff x="5072447" y="4176583"/>
                <a:chExt cx="1019434" cy="352168"/>
              </a:xfrm>
            </p:grpSpPr>
            <p:sp>
              <p:nvSpPr>
                <p:cNvPr id="104" name="正方形/長方形 103"/>
                <p:cNvSpPr/>
                <p:nvPr/>
              </p:nvSpPr>
              <p:spPr>
                <a:xfrm>
                  <a:off x="5072447" y="4176583"/>
                  <a:ext cx="803187" cy="352167"/>
                </a:xfrm>
                <a:prstGeom prst="rect">
                  <a:avLst/>
                </a:prstGeom>
                <a:gradFill>
                  <a:gsLst>
                    <a:gs pos="0">
                      <a:srgbClr val="ED7D31">
                        <a:lumMod val="50000"/>
                      </a:srgbClr>
                    </a:gs>
                    <a:gs pos="100000">
                      <a:sysClr val="window" lastClr="FFFFFF"/>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5" name="円/楕円 104"/>
                <p:cNvSpPr/>
                <p:nvPr/>
              </p:nvSpPr>
              <p:spPr>
                <a:xfrm>
                  <a:off x="5715000" y="4176584"/>
                  <a:ext cx="376881" cy="352167"/>
                </a:xfrm>
                <a:prstGeom prst="ellipse">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74" name="グループ化 73"/>
              <p:cNvGrpSpPr/>
              <p:nvPr/>
            </p:nvGrpSpPr>
            <p:grpSpPr>
              <a:xfrm>
                <a:off x="2243253" y="6491063"/>
                <a:ext cx="1107947" cy="1093958"/>
                <a:chOff x="1365646" y="4630429"/>
                <a:chExt cx="1107947" cy="1093958"/>
              </a:xfrm>
            </p:grpSpPr>
            <p:sp>
              <p:nvSpPr>
                <p:cNvPr id="81" name="円/楕円 80"/>
                <p:cNvSpPr/>
                <p:nvPr/>
              </p:nvSpPr>
              <p:spPr>
                <a:xfrm>
                  <a:off x="1369755" y="4630429"/>
                  <a:ext cx="1080000" cy="1080000"/>
                </a:xfrm>
                <a:prstGeom prst="ellipse">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82" name="グループ化 81"/>
                <p:cNvGrpSpPr>
                  <a:grpSpLocks noChangeAspect="1"/>
                </p:cNvGrpSpPr>
                <p:nvPr/>
              </p:nvGrpSpPr>
              <p:grpSpPr>
                <a:xfrm>
                  <a:off x="1753474" y="5012777"/>
                  <a:ext cx="306321" cy="323341"/>
                  <a:chOff x="3674009" y="5306553"/>
                  <a:chExt cx="514605" cy="543198"/>
                </a:xfrm>
              </p:grpSpPr>
              <p:sp>
                <p:nvSpPr>
                  <p:cNvPr id="91" name="円/楕円 90"/>
                  <p:cNvSpPr/>
                  <p:nvPr/>
                </p:nvSpPr>
                <p:spPr>
                  <a:xfrm>
                    <a:off x="4008614" y="54012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2" name="円/楕円 91"/>
                  <p:cNvSpPr/>
                  <p:nvPr/>
                </p:nvSpPr>
                <p:spPr>
                  <a:xfrm>
                    <a:off x="3874455" y="5569368"/>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3" name="円/楕円 92"/>
                  <p:cNvSpPr/>
                  <p:nvPr/>
                </p:nvSpPr>
                <p:spPr>
                  <a:xfrm>
                    <a:off x="3988509" y="5474414"/>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4" name="円/楕円 93"/>
                  <p:cNvSpPr/>
                  <p:nvPr/>
                </p:nvSpPr>
                <p:spPr>
                  <a:xfrm>
                    <a:off x="3830526" y="5368652"/>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5" name="円/楕円 94"/>
                  <p:cNvSpPr/>
                  <p:nvPr/>
                </p:nvSpPr>
                <p:spPr>
                  <a:xfrm>
                    <a:off x="3747772" y="548894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円/楕円 95"/>
                  <p:cNvSpPr/>
                  <p:nvPr/>
                </p:nvSpPr>
                <p:spPr>
                  <a:xfrm>
                    <a:off x="3674009" y="5508440"/>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円/楕円 96"/>
                  <p:cNvSpPr/>
                  <p:nvPr/>
                </p:nvSpPr>
                <p:spPr>
                  <a:xfrm>
                    <a:off x="3811708" y="5616158"/>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円/楕円 97"/>
                  <p:cNvSpPr/>
                  <p:nvPr/>
                </p:nvSpPr>
                <p:spPr>
                  <a:xfrm>
                    <a:off x="4003243" y="5619156"/>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9" name="円/楕円 98"/>
                  <p:cNvSpPr/>
                  <p:nvPr/>
                </p:nvSpPr>
                <p:spPr>
                  <a:xfrm>
                    <a:off x="3882028" y="530655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0" name="円/楕円 99"/>
                  <p:cNvSpPr/>
                  <p:nvPr/>
                </p:nvSpPr>
                <p:spPr>
                  <a:xfrm>
                    <a:off x="3870572" y="54537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1" name="円/楕円 100"/>
                  <p:cNvSpPr/>
                  <p:nvPr/>
                </p:nvSpPr>
                <p:spPr>
                  <a:xfrm>
                    <a:off x="3697818" y="5393546"/>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2" name="円/楕円 101"/>
                  <p:cNvSpPr/>
                  <p:nvPr/>
                </p:nvSpPr>
                <p:spPr>
                  <a:xfrm>
                    <a:off x="3843015" y="5669751"/>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3" name="円/楕円 102"/>
                  <p:cNvSpPr/>
                  <p:nvPr/>
                </p:nvSpPr>
                <p:spPr>
                  <a:xfrm>
                    <a:off x="3934664" y="5568561"/>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83" name="円/楕円 82"/>
                <p:cNvSpPr/>
                <p:nvPr/>
              </p:nvSpPr>
              <p:spPr>
                <a:xfrm>
                  <a:off x="1540214" y="4814918"/>
                  <a:ext cx="720000" cy="720000"/>
                </a:xfrm>
                <a:prstGeom prst="ellipse">
                  <a:avLst/>
                </a:prstGeom>
                <a:no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4" name="円/楕円 83"/>
                <p:cNvSpPr/>
                <p:nvPr/>
              </p:nvSpPr>
              <p:spPr>
                <a:xfrm>
                  <a:off x="1365646" y="4959099"/>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5" name="円/楕円 84"/>
                <p:cNvSpPr/>
                <p:nvPr/>
              </p:nvSpPr>
              <p:spPr>
                <a:xfrm>
                  <a:off x="2220804" y="518652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6" name="円/楕円 85"/>
                <p:cNvSpPr/>
                <p:nvPr/>
              </p:nvSpPr>
              <p:spPr>
                <a:xfrm>
                  <a:off x="1568294" y="495221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7" name="円/楕円 86"/>
                <p:cNvSpPr/>
                <p:nvPr/>
              </p:nvSpPr>
              <p:spPr>
                <a:xfrm>
                  <a:off x="1392927" y="5347153"/>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8" name="円/楕円 87"/>
                <p:cNvSpPr/>
                <p:nvPr/>
              </p:nvSpPr>
              <p:spPr>
                <a:xfrm>
                  <a:off x="2401593" y="505387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円/楕円 88"/>
                <p:cNvSpPr/>
                <p:nvPr/>
              </p:nvSpPr>
              <p:spPr>
                <a:xfrm>
                  <a:off x="2313259" y="544450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0" name="円/楕円 89"/>
                <p:cNvSpPr/>
                <p:nvPr/>
              </p:nvSpPr>
              <p:spPr>
                <a:xfrm>
                  <a:off x="1950135" y="5652387"/>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75" name="円/楕円 74"/>
              <p:cNvSpPr/>
              <p:nvPr/>
            </p:nvSpPr>
            <p:spPr>
              <a:xfrm>
                <a:off x="2942985" y="611849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76" name="グループ化 75"/>
              <p:cNvGrpSpPr>
                <a:grpSpLocks noChangeAspect="1"/>
              </p:cNvGrpSpPr>
              <p:nvPr/>
            </p:nvGrpSpPr>
            <p:grpSpPr>
              <a:xfrm>
                <a:off x="3072582" y="6373081"/>
                <a:ext cx="587768" cy="203047"/>
                <a:chOff x="5072447" y="4176583"/>
                <a:chExt cx="1019434" cy="352168"/>
              </a:xfrm>
            </p:grpSpPr>
            <p:sp>
              <p:nvSpPr>
                <p:cNvPr id="79" name="正方形/長方形 78"/>
                <p:cNvSpPr/>
                <p:nvPr/>
              </p:nvSpPr>
              <p:spPr>
                <a:xfrm>
                  <a:off x="5072447" y="4176583"/>
                  <a:ext cx="803187" cy="352167"/>
                </a:xfrm>
                <a:prstGeom prst="rect">
                  <a:avLst/>
                </a:prstGeom>
                <a:gradFill>
                  <a:gsLst>
                    <a:gs pos="0">
                      <a:srgbClr val="ED7D31">
                        <a:lumMod val="50000"/>
                      </a:srgbClr>
                    </a:gs>
                    <a:gs pos="100000">
                      <a:sysClr val="window" lastClr="FFFFFF"/>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0" name="円/楕円 79"/>
                <p:cNvSpPr/>
                <p:nvPr/>
              </p:nvSpPr>
              <p:spPr>
                <a:xfrm>
                  <a:off x="5715000" y="4176584"/>
                  <a:ext cx="376881" cy="352167"/>
                </a:xfrm>
                <a:prstGeom prst="ellipse">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cxnSp>
            <p:nvCxnSpPr>
              <p:cNvPr id="77" name="Straight Arrow Connector 9"/>
              <p:cNvCxnSpPr/>
              <p:nvPr/>
            </p:nvCxnSpPr>
            <p:spPr>
              <a:xfrm flipV="1">
                <a:off x="3019454" y="5832874"/>
                <a:ext cx="222989" cy="283364"/>
              </a:xfrm>
              <a:prstGeom prst="straightConnector1">
                <a:avLst/>
              </a:prstGeom>
              <a:noFill/>
              <a:ln w="19050" cap="flat" cmpd="sng" algn="ctr">
                <a:solidFill>
                  <a:sysClr val="windowText" lastClr="000000"/>
                </a:solidFill>
                <a:prstDash val="solid"/>
                <a:miter lim="800000"/>
                <a:tailEnd type="arrow"/>
              </a:ln>
              <a:effectLst/>
            </p:spPr>
          </p:cxnSp>
          <p:sp>
            <p:nvSpPr>
              <p:cNvPr id="78" name="右矢印 77"/>
              <p:cNvSpPr/>
              <p:nvPr/>
            </p:nvSpPr>
            <p:spPr>
              <a:xfrm>
                <a:off x="1648561" y="6873411"/>
                <a:ext cx="376608" cy="355552"/>
              </a:xfrm>
              <a:prstGeom prst="rightArrow">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31" name="テキスト ボックス 130"/>
            <p:cNvSpPr txBox="1"/>
            <p:nvPr/>
          </p:nvSpPr>
          <p:spPr>
            <a:xfrm>
              <a:off x="543129" y="5442832"/>
              <a:ext cx="12979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rPr>
                <a:t>Remember!</a:t>
              </a:r>
              <a:endParaRPr kumimoji="0" lang="ja-JP" altLang="en-US"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endParaRPr>
            </a:p>
          </p:txBody>
        </p:sp>
        <p:cxnSp>
          <p:nvCxnSpPr>
            <p:cNvPr id="132" name="直線矢印コネクタ 131"/>
            <p:cNvCxnSpPr/>
            <p:nvPr/>
          </p:nvCxnSpPr>
          <p:spPr>
            <a:xfrm flipV="1">
              <a:off x="2272933" y="4448064"/>
              <a:ext cx="2046768" cy="1200297"/>
            </a:xfrm>
            <a:prstGeom prst="straightConnector1">
              <a:avLst/>
            </a:prstGeom>
            <a:noFill/>
            <a:ln w="12700" cap="flat" cmpd="sng" algn="ctr">
              <a:solidFill>
                <a:srgbClr val="5B9BD5"/>
              </a:solidFill>
              <a:prstDash val="solid"/>
              <a:miter lim="800000"/>
              <a:tailEnd type="triangle"/>
            </a:ln>
            <a:effectLst/>
          </p:spPr>
        </p:cxnSp>
      </p:grpSp>
    </p:spTree>
    <p:extLst>
      <p:ext uri="{BB962C8B-B14F-4D97-AF65-F5344CB8AC3E}">
        <p14:creationId xmlns:p14="http://schemas.microsoft.com/office/powerpoint/2010/main" val="39336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500"/>
                                        <p:tgtEl>
                                          <p:spTgt spid="1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500"/>
                                        <p:tgtEl>
                                          <p:spTgt spid="1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1"/>
                                        </p:tgtEl>
                                        <p:attrNameLst>
                                          <p:attrName>style.visibility</p:attrName>
                                        </p:attrNameLst>
                                      </p:cBhvr>
                                      <p:to>
                                        <p:strVal val="visible"/>
                                      </p:to>
                                    </p:set>
                                    <p:animEffect transition="in" filter="fade">
                                      <p:cBhvr>
                                        <p:cTn id="30" dur="500"/>
                                        <p:tgtEl>
                                          <p:spTgt spid="14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fade">
                                      <p:cBhvr>
                                        <p:cTn id="37" dur="500"/>
                                        <p:tgtEl>
                                          <p:spTgt spid="1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3"/>
                                        </p:tgtEl>
                                        <p:attrNameLst>
                                          <p:attrName>style.visibility</p:attrName>
                                        </p:attrNameLst>
                                      </p:cBhvr>
                                      <p:to>
                                        <p:strVal val="visible"/>
                                      </p:to>
                                    </p:set>
                                    <p:animEffect transition="in" filter="fade">
                                      <p:cBhvr>
                                        <p:cTn id="42"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はじめに</a:t>
            </a:r>
            <a:endParaRPr kumimoji="1" lang="ja-JP" altLang="en-US" dirty="0"/>
          </a:p>
        </p:txBody>
      </p:sp>
      <p:sp>
        <p:nvSpPr>
          <p:cNvPr id="3" name="コンテンツ プレースホルダー 2"/>
          <p:cNvSpPr>
            <a:spLocks noGrp="1"/>
          </p:cNvSpPr>
          <p:nvPr>
            <p:ph idx="1"/>
          </p:nvPr>
        </p:nvSpPr>
        <p:spPr>
          <a:xfrm>
            <a:off x="268797" y="1209777"/>
            <a:ext cx="8667385" cy="5505719"/>
          </a:xfrm>
        </p:spPr>
        <p:txBody>
          <a:bodyPr>
            <a:normAutofit lnSpcReduction="10000"/>
          </a:bodyPr>
          <a:lstStyle/>
          <a:p>
            <a:r>
              <a:rPr lang="ja-JP" altLang="en-US" dirty="0"/>
              <a:t>原子核・素粒子実験物理学では、どうやって粒子を発生させ、それを測定しているのか</a:t>
            </a:r>
            <a:endParaRPr lang="en-US" altLang="ja-JP" dirty="0"/>
          </a:p>
          <a:p>
            <a:endParaRPr lang="en-US" altLang="ja-JP" dirty="0"/>
          </a:p>
          <a:p>
            <a:r>
              <a:rPr lang="en-US" altLang="ja-JP" dirty="0"/>
              <a:t>CERN</a:t>
            </a:r>
            <a:r>
              <a:rPr lang="ja-JP" altLang="en-US" dirty="0"/>
              <a:t>（</a:t>
            </a:r>
            <a:r>
              <a:rPr lang="ja-JP" altLang="ja-JP" dirty="0"/>
              <a:t>欧州合同原子核研究機構</a:t>
            </a:r>
            <a:r>
              <a:rPr lang="ja-JP" altLang="en-US" dirty="0"/>
              <a:t>）での最先端高エネルギー実験を例に、その原理と、実験風景を紹介</a:t>
            </a:r>
            <a:endParaRPr lang="en-US" altLang="ja-JP" dirty="0"/>
          </a:p>
          <a:p>
            <a:endParaRPr lang="en-US" altLang="ja-JP" dirty="0"/>
          </a:p>
          <a:p>
            <a:pPr marL="0" indent="0" algn="ctr">
              <a:buNone/>
            </a:pPr>
            <a:r>
              <a:rPr lang="ja-JP" altLang="en-US" b="1" dirty="0" smtClean="0"/>
              <a:t>目的</a:t>
            </a:r>
            <a:endParaRPr lang="en-US" altLang="ja-JP" b="1" dirty="0"/>
          </a:p>
          <a:p>
            <a:pPr lvl="1"/>
            <a:endParaRPr lang="en-US" altLang="ja-JP" dirty="0"/>
          </a:p>
          <a:p>
            <a:r>
              <a:rPr lang="ja-JP" altLang="en-US" dirty="0"/>
              <a:t>できるだけ多くの方</a:t>
            </a:r>
            <a:r>
              <a:rPr lang="ja-JP" altLang="en-US" dirty="0" smtClean="0"/>
              <a:t>に私達がや</a:t>
            </a:r>
            <a:r>
              <a:rPr lang="ja-JP" altLang="en-US" dirty="0"/>
              <a:t>っている</a:t>
            </a:r>
            <a:r>
              <a:rPr lang="ja-JP" altLang="en-US" dirty="0" smtClean="0"/>
              <a:t>ことを</a:t>
            </a:r>
            <a:r>
              <a:rPr lang="ja-JP" altLang="en-US" dirty="0"/>
              <a:t>身近なものとして理解してもらう</a:t>
            </a:r>
            <a:endParaRPr lang="en-US" altLang="ja-JP" dirty="0"/>
          </a:p>
          <a:p>
            <a:endParaRPr lang="en-US" altLang="ja-JP" dirty="0"/>
          </a:p>
          <a:p>
            <a:r>
              <a:rPr lang="ja-JP" altLang="en-US" dirty="0"/>
              <a:t>「自分たちにも参加できるのでは？」と思ってもらえたら成功</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a:t>
            </a:fld>
            <a:endParaRPr kumimoji="1" lang="ja-JP" altLang="en-US"/>
          </a:p>
        </p:txBody>
      </p:sp>
    </p:spTree>
    <p:extLst>
      <p:ext uri="{BB962C8B-B14F-4D97-AF65-F5344CB8AC3E}">
        <p14:creationId xmlns:p14="http://schemas.microsoft.com/office/powerpoint/2010/main" val="37210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角丸四角形 90"/>
          <p:cNvSpPr/>
          <p:nvPr/>
        </p:nvSpPr>
        <p:spPr>
          <a:xfrm>
            <a:off x="72402" y="1015841"/>
            <a:ext cx="8994479" cy="5736222"/>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t>TPC</a:t>
            </a:r>
            <a:r>
              <a:rPr lang="ja-JP" altLang="en-US" dirty="0"/>
              <a:t>の</a:t>
            </a:r>
            <a:r>
              <a:rPr lang="ja-JP" altLang="en-US" dirty="0" smtClean="0"/>
              <a:t>使い方</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20</a:t>
            </a:fld>
            <a:endParaRPr kumimoji="1" lang="ja-JP" altLang="en-US"/>
          </a:p>
        </p:txBody>
      </p:sp>
      <p:sp>
        <p:nvSpPr>
          <p:cNvPr id="5" name="正方形/長方形 4"/>
          <p:cNvSpPr/>
          <p:nvPr/>
        </p:nvSpPr>
        <p:spPr>
          <a:xfrm>
            <a:off x="7834959" y="3171038"/>
            <a:ext cx="217714" cy="4754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 name="円柱 182"/>
          <p:cNvSpPr/>
          <p:nvPr/>
        </p:nvSpPr>
        <p:spPr>
          <a:xfrm rot="16200000">
            <a:off x="7263607" y="2701771"/>
            <a:ext cx="184294" cy="978442"/>
          </a:xfrm>
          <a:custGeom>
            <a:avLst/>
            <a:gdLst>
              <a:gd name="connsiteX0" fmla="*/ 0 w 181768"/>
              <a:gd name="connsiteY0" fmla="*/ 22721 h 1105077"/>
              <a:gd name="connsiteX1" fmla="*/ 90884 w 181768"/>
              <a:gd name="connsiteY1" fmla="*/ 45442 h 1105077"/>
              <a:gd name="connsiteX2" fmla="*/ 181768 w 181768"/>
              <a:gd name="connsiteY2" fmla="*/ 22721 h 1105077"/>
              <a:gd name="connsiteX3" fmla="*/ 181768 w 181768"/>
              <a:gd name="connsiteY3" fmla="*/ 1082356 h 1105077"/>
              <a:gd name="connsiteX4" fmla="*/ 90884 w 181768"/>
              <a:gd name="connsiteY4" fmla="*/ 1105077 h 1105077"/>
              <a:gd name="connsiteX5" fmla="*/ 0 w 181768"/>
              <a:gd name="connsiteY5" fmla="*/ 1082356 h 1105077"/>
              <a:gd name="connsiteX6" fmla="*/ 0 w 181768"/>
              <a:gd name="connsiteY6" fmla="*/ 22721 h 1105077"/>
              <a:gd name="connsiteX0" fmla="*/ 0 w 181768"/>
              <a:gd name="connsiteY0" fmla="*/ 22721 h 1105077"/>
              <a:gd name="connsiteX1" fmla="*/ 90884 w 181768"/>
              <a:gd name="connsiteY1" fmla="*/ 0 h 1105077"/>
              <a:gd name="connsiteX2" fmla="*/ 181768 w 181768"/>
              <a:gd name="connsiteY2" fmla="*/ 22721 h 1105077"/>
              <a:gd name="connsiteX3" fmla="*/ 90884 w 181768"/>
              <a:gd name="connsiteY3" fmla="*/ 45442 h 1105077"/>
              <a:gd name="connsiteX4" fmla="*/ 0 w 181768"/>
              <a:gd name="connsiteY4" fmla="*/ 22721 h 1105077"/>
              <a:gd name="connsiteX0" fmla="*/ 181768 w 181768"/>
              <a:gd name="connsiteY0" fmla="*/ 22721 h 1105077"/>
              <a:gd name="connsiteX1" fmla="*/ 90884 w 181768"/>
              <a:gd name="connsiteY1" fmla="*/ 45442 h 1105077"/>
              <a:gd name="connsiteX2" fmla="*/ 0 w 181768"/>
              <a:gd name="connsiteY2" fmla="*/ 22721 h 1105077"/>
              <a:gd name="connsiteX3" fmla="*/ 90884 w 181768"/>
              <a:gd name="connsiteY3" fmla="*/ 0 h 1105077"/>
              <a:gd name="connsiteX4" fmla="*/ 181768 w 181768"/>
              <a:gd name="connsiteY4" fmla="*/ 22721 h 1105077"/>
              <a:gd name="connsiteX5" fmla="*/ 181768 w 181768"/>
              <a:gd name="connsiteY5" fmla="*/ 1082356 h 1105077"/>
              <a:gd name="connsiteX6" fmla="*/ 90884 w 181768"/>
              <a:gd name="connsiteY6" fmla="*/ 1105077 h 1105077"/>
              <a:gd name="connsiteX7" fmla="*/ 0 w 181768"/>
              <a:gd name="connsiteY7" fmla="*/ 1082356 h 1105077"/>
              <a:gd name="connsiteX8" fmla="*/ 0 w 181768"/>
              <a:gd name="connsiteY8" fmla="*/ 22721 h 1105077"/>
              <a:gd name="connsiteX0" fmla="*/ 2526 w 184294"/>
              <a:gd name="connsiteY0" fmla="*/ 79339 h 1161695"/>
              <a:gd name="connsiteX1" fmla="*/ 93410 w 184294"/>
              <a:gd name="connsiteY1" fmla="*/ 102060 h 1161695"/>
              <a:gd name="connsiteX2" fmla="*/ 184294 w 184294"/>
              <a:gd name="connsiteY2" fmla="*/ 79339 h 1161695"/>
              <a:gd name="connsiteX3" fmla="*/ 184294 w 184294"/>
              <a:gd name="connsiteY3" fmla="*/ 1138974 h 1161695"/>
              <a:gd name="connsiteX4" fmla="*/ 93410 w 184294"/>
              <a:gd name="connsiteY4" fmla="*/ 1161695 h 1161695"/>
              <a:gd name="connsiteX5" fmla="*/ 2526 w 184294"/>
              <a:gd name="connsiteY5" fmla="*/ 1138974 h 1161695"/>
              <a:gd name="connsiteX6" fmla="*/ 2526 w 184294"/>
              <a:gd name="connsiteY6" fmla="*/ 79339 h 1161695"/>
              <a:gd name="connsiteX0" fmla="*/ 2526 w 184294"/>
              <a:gd name="connsiteY0" fmla="*/ 79339 h 1161695"/>
              <a:gd name="connsiteX1" fmla="*/ 93410 w 184294"/>
              <a:gd name="connsiteY1" fmla="*/ 56618 h 1161695"/>
              <a:gd name="connsiteX2" fmla="*/ 184294 w 184294"/>
              <a:gd name="connsiteY2" fmla="*/ 79339 h 1161695"/>
              <a:gd name="connsiteX3" fmla="*/ 93410 w 184294"/>
              <a:gd name="connsiteY3" fmla="*/ 102060 h 1161695"/>
              <a:gd name="connsiteX4" fmla="*/ 2526 w 184294"/>
              <a:gd name="connsiteY4" fmla="*/ 79339 h 1161695"/>
              <a:gd name="connsiteX0" fmla="*/ 184294 w 184294"/>
              <a:gd name="connsiteY0" fmla="*/ 79339 h 1161695"/>
              <a:gd name="connsiteX1" fmla="*/ 93410 w 184294"/>
              <a:gd name="connsiteY1" fmla="*/ 102060 h 1161695"/>
              <a:gd name="connsiteX2" fmla="*/ 2526 w 184294"/>
              <a:gd name="connsiteY2" fmla="*/ 79339 h 1161695"/>
              <a:gd name="connsiteX3" fmla="*/ 184294 w 184294"/>
              <a:gd name="connsiteY3" fmla="*/ 79339 h 1161695"/>
              <a:gd name="connsiteX4" fmla="*/ 184294 w 184294"/>
              <a:gd name="connsiteY4" fmla="*/ 1138974 h 1161695"/>
              <a:gd name="connsiteX5" fmla="*/ 93410 w 184294"/>
              <a:gd name="connsiteY5" fmla="*/ 1161695 h 1161695"/>
              <a:gd name="connsiteX6" fmla="*/ 2526 w 184294"/>
              <a:gd name="connsiteY6" fmla="*/ 1138974 h 1161695"/>
              <a:gd name="connsiteX7" fmla="*/ 2526 w 184294"/>
              <a:gd name="connsiteY7" fmla="*/ 79339 h 116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94" h="1161695" stroke="0" extrusionOk="0">
                <a:moveTo>
                  <a:pt x="2526" y="79339"/>
                </a:moveTo>
                <a:cubicBezTo>
                  <a:pt x="2526" y="91887"/>
                  <a:pt x="43216" y="102060"/>
                  <a:pt x="93410" y="102060"/>
                </a:cubicBezTo>
                <a:cubicBezTo>
                  <a:pt x="143604" y="102060"/>
                  <a:pt x="184294" y="91887"/>
                  <a:pt x="184294" y="79339"/>
                </a:cubicBezTo>
                <a:lnTo>
                  <a:pt x="184294" y="1138974"/>
                </a:lnTo>
                <a:cubicBezTo>
                  <a:pt x="184294" y="1151522"/>
                  <a:pt x="143604" y="1161695"/>
                  <a:pt x="93410" y="1161695"/>
                </a:cubicBezTo>
                <a:cubicBezTo>
                  <a:pt x="43216" y="1161695"/>
                  <a:pt x="2526" y="1151522"/>
                  <a:pt x="2526" y="1138974"/>
                </a:cubicBezTo>
                <a:lnTo>
                  <a:pt x="2526" y="79339"/>
                </a:lnTo>
                <a:close/>
              </a:path>
              <a:path w="184294" h="1161695" fill="lighten" stroke="0" extrusionOk="0">
                <a:moveTo>
                  <a:pt x="2526" y="79339"/>
                </a:moveTo>
                <a:cubicBezTo>
                  <a:pt x="2526" y="66791"/>
                  <a:pt x="43216" y="56618"/>
                  <a:pt x="93410" y="56618"/>
                </a:cubicBezTo>
                <a:cubicBezTo>
                  <a:pt x="143604" y="56618"/>
                  <a:pt x="184294" y="66791"/>
                  <a:pt x="184294" y="79339"/>
                </a:cubicBezTo>
                <a:cubicBezTo>
                  <a:pt x="184294" y="91887"/>
                  <a:pt x="143604" y="102060"/>
                  <a:pt x="93410" y="102060"/>
                </a:cubicBezTo>
                <a:cubicBezTo>
                  <a:pt x="43216" y="102060"/>
                  <a:pt x="2526" y="91887"/>
                  <a:pt x="2526" y="79339"/>
                </a:cubicBezTo>
                <a:close/>
              </a:path>
              <a:path w="184294" h="1161695" fill="none" extrusionOk="0">
                <a:moveTo>
                  <a:pt x="184294" y="79339"/>
                </a:moveTo>
                <a:cubicBezTo>
                  <a:pt x="184294" y="91887"/>
                  <a:pt x="143604" y="102060"/>
                  <a:pt x="93410" y="102060"/>
                </a:cubicBezTo>
                <a:cubicBezTo>
                  <a:pt x="43216" y="102060"/>
                  <a:pt x="-12621" y="83126"/>
                  <a:pt x="2526" y="79339"/>
                </a:cubicBezTo>
                <a:cubicBezTo>
                  <a:pt x="17673" y="75552"/>
                  <a:pt x="153999" y="-97267"/>
                  <a:pt x="184294" y="79339"/>
                </a:cubicBezTo>
                <a:lnTo>
                  <a:pt x="184294" y="1138974"/>
                </a:lnTo>
                <a:cubicBezTo>
                  <a:pt x="184294" y="1151522"/>
                  <a:pt x="143604" y="1161695"/>
                  <a:pt x="93410" y="1161695"/>
                </a:cubicBezTo>
                <a:cubicBezTo>
                  <a:pt x="43216" y="1161695"/>
                  <a:pt x="2526" y="1151522"/>
                  <a:pt x="2526" y="1138974"/>
                </a:cubicBezTo>
                <a:lnTo>
                  <a:pt x="2526" y="79339"/>
                </a:lnTo>
              </a:path>
            </a:pathLst>
          </a:cu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7" name="Straight Arrow Connector 21"/>
          <p:cNvCxnSpPr/>
          <p:nvPr/>
        </p:nvCxnSpPr>
        <p:spPr>
          <a:xfrm>
            <a:off x="2804160" y="2102579"/>
            <a:ext cx="3489960" cy="1"/>
          </a:xfrm>
          <a:prstGeom prst="straightConnector1">
            <a:avLst/>
          </a:prstGeom>
          <a:noFill/>
          <a:ln w="6350" cap="flat" cmpd="sng" algn="ctr">
            <a:solidFill>
              <a:srgbClr val="FF0000"/>
            </a:solidFill>
            <a:prstDash val="solid"/>
            <a:miter lim="800000"/>
            <a:tailEnd type="arrow"/>
          </a:ln>
          <a:effectLst/>
        </p:spPr>
      </p:cxnSp>
      <p:sp>
        <p:nvSpPr>
          <p:cNvPr id="11" name="円/楕円 10"/>
          <p:cNvSpPr/>
          <p:nvPr/>
        </p:nvSpPr>
        <p:spPr>
          <a:xfrm>
            <a:off x="2137856" y="1441472"/>
            <a:ext cx="720000" cy="3600000"/>
          </a:xfrm>
          <a:prstGeom prst="ellipse">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2" name="円/楕円 11"/>
          <p:cNvSpPr/>
          <p:nvPr/>
        </p:nvSpPr>
        <p:spPr>
          <a:xfrm>
            <a:off x="6242412" y="1441472"/>
            <a:ext cx="720000" cy="3600000"/>
          </a:xfrm>
          <a:prstGeom prst="ellipse">
            <a:avLst/>
          </a:prstGeom>
          <a:solidFill>
            <a:srgbClr val="70AD47">
              <a:lumMod val="40000"/>
              <a:lumOff val="60000"/>
            </a:srgbClr>
          </a:solidFill>
          <a:ln w="9525"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3" name="直線コネクタ 12"/>
          <p:cNvCxnSpPr>
            <a:stCxn id="11" idx="0"/>
            <a:endCxn id="12" idx="0"/>
          </p:cNvCxnSpPr>
          <p:nvPr/>
        </p:nvCxnSpPr>
        <p:spPr>
          <a:xfrm>
            <a:off x="2497856" y="1441472"/>
            <a:ext cx="4104556" cy="0"/>
          </a:xfrm>
          <a:prstGeom prst="line">
            <a:avLst/>
          </a:prstGeom>
          <a:noFill/>
          <a:ln w="12700" cap="flat" cmpd="sng" algn="ctr">
            <a:solidFill>
              <a:sysClr val="windowText" lastClr="000000"/>
            </a:solidFill>
            <a:prstDash val="solid"/>
            <a:miter lim="800000"/>
          </a:ln>
          <a:effectLst/>
        </p:spPr>
      </p:cxnSp>
      <p:sp>
        <p:nvSpPr>
          <p:cNvPr id="14" name="円/楕円 13"/>
          <p:cNvSpPr/>
          <p:nvPr/>
        </p:nvSpPr>
        <p:spPr>
          <a:xfrm>
            <a:off x="6530412" y="2822382"/>
            <a:ext cx="144000" cy="72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5" name="円/楕円 14"/>
          <p:cNvSpPr/>
          <p:nvPr/>
        </p:nvSpPr>
        <p:spPr>
          <a:xfrm>
            <a:off x="2425856" y="2827417"/>
            <a:ext cx="144000" cy="720000"/>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6" name="直線コネクタ 15"/>
          <p:cNvCxnSpPr>
            <a:stCxn id="15" idx="0"/>
            <a:endCxn id="14" idx="0"/>
          </p:cNvCxnSpPr>
          <p:nvPr/>
        </p:nvCxnSpPr>
        <p:spPr>
          <a:xfrm flipV="1">
            <a:off x="2497856" y="2822382"/>
            <a:ext cx="4104556" cy="5035"/>
          </a:xfrm>
          <a:prstGeom prst="line">
            <a:avLst/>
          </a:prstGeom>
          <a:noFill/>
          <a:ln w="6350" cap="flat" cmpd="sng" algn="ctr">
            <a:solidFill>
              <a:sysClr val="windowText" lastClr="000000"/>
            </a:solidFill>
            <a:prstDash val="dash"/>
            <a:miter lim="800000"/>
          </a:ln>
          <a:effectLst/>
        </p:spPr>
      </p:cxnSp>
      <p:cxnSp>
        <p:nvCxnSpPr>
          <p:cNvPr id="17" name="直線コネクタ 16"/>
          <p:cNvCxnSpPr>
            <a:stCxn id="15" idx="4"/>
            <a:endCxn id="14" idx="4"/>
          </p:cNvCxnSpPr>
          <p:nvPr/>
        </p:nvCxnSpPr>
        <p:spPr>
          <a:xfrm flipV="1">
            <a:off x="2497856" y="3542382"/>
            <a:ext cx="4104556" cy="5035"/>
          </a:xfrm>
          <a:prstGeom prst="line">
            <a:avLst/>
          </a:prstGeom>
          <a:noFill/>
          <a:ln w="6350" cap="flat" cmpd="sng" algn="ctr">
            <a:solidFill>
              <a:sysClr val="windowText" lastClr="000000"/>
            </a:solidFill>
            <a:prstDash val="dash"/>
            <a:miter lim="800000"/>
          </a:ln>
          <a:effectLst/>
        </p:spPr>
      </p:cxnSp>
      <p:cxnSp>
        <p:nvCxnSpPr>
          <p:cNvPr id="18" name="直線コネクタ 17"/>
          <p:cNvCxnSpPr>
            <a:stCxn id="11" idx="4"/>
            <a:endCxn id="12" idx="4"/>
          </p:cNvCxnSpPr>
          <p:nvPr/>
        </p:nvCxnSpPr>
        <p:spPr>
          <a:xfrm>
            <a:off x="2497856" y="5041472"/>
            <a:ext cx="4104556" cy="0"/>
          </a:xfrm>
          <a:prstGeom prst="line">
            <a:avLst/>
          </a:prstGeom>
          <a:noFill/>
          <a:ln w="12700" cap="flat" cmpd="sng" algn="ctr">
            <a:solidFill>
              <a:sysClr val="windowText" lastClr="000000"/>
            </a:solidFill>
            <a:prstDash val="solid"/>
            <a:miter lim="800000"/>
          </a:ln>
          <a:effectLst/>
        </p:spPr>
      </p:cxnSp>
      <p:sp>
        <p:nvSpPr>
          <p:cNvPr id="19" name="正方形/長方形 18"/>
          <p:cNvSpPr/>
          <p:nvPr/>
        </p:nvSpPr>
        <p:spPr>
          <a:xfrm>
            <a:off x="4284911" y="5617241"/>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0" name="正方形/長方形 19"/>
          <p:cNvSpPr/>
          <p:nvPr/>
        </p:nvSpPr>
        <p:spPr>
          <a:xfrm>
            <a:off x="4374892" y="5667367"/>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1" name="正方形/長方形 20"/>
          <p:cNvSpPr/>
          <p:nvPr/>
        </p:nvSpPr>
        <p:spPr>
          <a:xfrm>
            <a:off x="4499759" y="5617241"/>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2" name="正方形/長方形 21"/>
          <p:cNvSpPr/>
          <p:nvPr/>
        </p:nvSpPr>
        <p:spPr>
          <a:xfrm>
            <a:off x="4589740" y="5667367"/>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3" name="正方形/長方形 22"/>
          <p:cNvSpPr/>
          <p:nvPr/>
        </p:nvSpPr>
        <p:spPr>
          <a:xfrm>
            <a:off x="4716976" y="5615552"/>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4" name="正方形/長方形 23"/>
          <p:cNvSpPr/>
          <p:nvPr/>
        </p:nvSpPr>
        <p:spPr>
          <a:xfrm>
            <a:off x="4806957" y="5665678"/>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5" name="正方形/長方形 24"/>
          <p:cNvSpPr/>
          <p:nvPr/>
        </p:nvSpPr>
        <p:spPr>
          <a:xfrm>
            <a:off x="4931824" y="5615552"/>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6" name="正方形/長方形 25"/>
          <p:cNvSpPr/>
          <p:nvPr/>
        </p:nvSpPr>
        <p:spPr>
          <a:xfrm>
            <a:off x="5021805" y="5665678"/>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8" name="フリーフォーム 27"/>
          <p:cNvSpPr/>
          <p:nvPr/>
        </p:nvSpPr>
        <p:spPr>
          <a:xfrm>
            <a:off x="2497857" y="5041472"/>
            <a:ext cx="1787054" cy="723144"/>
          </a:xfrm>
          <a:custGeom>
            <a:avLst/>
            <a:gdLst>
              <a:gd name="connsiteX0" fmla="*/ 1712976 w 1712976"/>
              <a:gd name="connsiteY0" fmla="*/ 469392 h 469392"/>
              <a:gd name="connsiteX1" fmla="*/ 0 w 1712976"/>
              <a:gd name="connsiteY1" fmla="*/ 411480 h 469392"/>
              <a:gd name="connsiteX2" fmla="*/ 18288 w 1712976"/>
              <a:gd name="connsiteY2" fmla="*/ 0 h 469392"/>
              <a:gd name="connsiteX0" fmla="*/ 1694688 w 1694688"/>
              <a:gd name="connsiteY0" fmla="*/ 469392 h 472440"/>
              <a:gd name="connsiteX1" fmla="*/ 12192 w 1694688"/>
              <a:gd name="connsiteY1" fmla="*/ 472440 h 472440"/>
              <a:gd name="connsiteX2" fmla="*/ 0 w 1694688"/>
              <a:gd name="connsiteY2" fmla="*/ 0 h 472440"/>
              <a:gd name="connsiteX0" fmla="*/ 1685544 w 1685544"/>
              <a:gd name="connsiteY0" fmla="*/ 655320 h 658368"/>
              <a:gd name="connsiteX1" fmla="*/ 3048 w 1685544"/>
              <a:gd name="connsiteY1" fmla="*/ 658368 h 658368"/>
              <a:gd name="connsiteX2" fmla="*/ 0 w 1685544"/>
              <a:gd name="connsiteY2" fmla="*/ 0 h 658368"/>
            </a:gdLst>
            <a:ahLst/>
            <a:cxnLst>
              <a:cxn ang="0">
                <a:pos x="connsiteX0" y="connsiteY0"/>
              </a:cxn>
              <a:cxn ang="0">
                <a:pos x="connsiteX1" y="connsiteY1"/>
              </a:cxn>
              <a:cxn ang="0">
                <a:pos x="connsiteX2" y="connsiteY2"/>
              </a:cxn>
            </a:cxnLst>
            <a:rect l="l" t="t" r="r" b="b"/>
            <a:pathLst>
              <a:path w="1685544" h="658368">
                <a:moveTo>
                  <a:pt x="1685544" y="655320"/>
                </a:moveTo>
                <a:lnTo>
                  <a:pt x="3048" y="658368"/>
                </a:lnTo>
                <a:lnTo>
                  <a:pt x="0"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29" name="フリーフォーム 28"/>
          <p:cNvSpPr/>
          <p:nvPr/>
        </p:nvSpPr>
        <p:spPr>
          <a:xfrm flipH="1">
            <a:off x="5102409" y="5036438"/>
            <a:ext cx="1500001" cy="720000"/>
          </a:xfrm>
          <a:custGeom>
            <a:avLst/>
            <a:gdLst>
              <a:gd name="connsiteX0" fmla="*/ 1712976 w 1712976"/>
              <a:gd name="connsiteY0" fmla="*/ 469392 h 469392"/>
              <a:gd name="connsiteX1" fmla="*/ 0 w 1712976"/>
              <a:gd name="connsiteY1" fmla="*/ 411480 h 469392"/>
              <a:gd name="connsiteX2" fmla="*/ 18288 w 1712976"/>
              <a:gd name="connsiteY2" fmla="*/ 0 h 469392"/>
              <a:gd name="connsiteX0" fmla="*/ 1694688 w 1694688"/>
              <a:gd name="connsiteY0" fmla="*/ 469392 h 472440"/>
              <a:gd name="connsiteX1" fmla="*/ 12192 w 1694688"/>
              <a:gd name="connsiteY1" fmla="*/ 472440 h 472440"/>
              <a:gd name="connsiteX2" fmla="*/ 0 w 1694688"/>
              <a:gd name="connsiteY2" fmla="*/ 0 h 472440"/>
              <a:gd name="connsiteX0" fmla="*/ 1685544 w 1685544"/>
              <a:gd name="connsiteY0" fmla="*/ 655320 h 658368"/>
              <a:gd name="connsiteX1" fmla="*/ 3048 w 1685544"/>
              <a:gd name="connsiteY1" fmla="*/ 658368 h 658368"/>
              <a:gd name="connsiteX2" fmla="*/ 0 w 1685544"/>
              <a:gd name="connsiteY2" fmla="*/ 0 h 658368"/>
            </a:gdLst>
            <a:ahLst/>
            <a:cxnLst>
              <a:cxn ang="0">
                <a:pos x="connsiteX0" y="connsiteY0"/>
              </a:cxn>
              <a:cxn ang="0">
                <a:pos x="connsiteX1" y="connsiteY1"/>
              </a:cxn>
              <a:cxn ang="0">
                <a:pos x="connsiteX2" y="connsiteY2"/>
              </a:cxn>
            </a:cxnLst>
            <a:rect l="l" t="t" r="r" b="b"/>
            <a:pathLst>
              <a:path w="1685544" h="658368">
                <a:moveTo>
                  <a:pt x="1685544" y="655320"/>
                </a:moveTo>
                <a:lnTo>
                  <a:pt x="3048" y="658368"/>
                </a:lnTo>
                <a:lnTo>
                  <a:pt x="0"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0" name="円/楕円 93"/>
          <p:cNvSpPr/>
          <p:nvPr/>
        </p:nvSpPr>
        <p:spPr>
          <a:xfrm>
            <a:off x="6602412" y="1441472"/>
            <a:ext cx="360000" cy="3600000"/>
          </a:xfrm>
          <a:custGeom>
            <a:avLst/>
            <a:gdLst>
              <a:gd name="connsiteX0" fmla="*/ 0 w 720000"/>
              <a:gd name="connsiteY0" fmla="*/ 1800000 h 3600000"/>
              <a:gd name="connsiteX1" fmla="*/ 360000 w 720000"/>
              <a:gd name="connsiteY1" fmla="*/ 0 h 3600000"/>
              <a:gd name="connsiteX2" fmla="*/ 720000 w 720000"/>
              <a:gd name="connsiteY2" fmla="*/ 1800000 h 3600000"/>
              <a:gd name="connsiteX3" fmla="*/ 360000 w 720000"/>
              <a:gd name="connsiteY3" fmla="*/ 3600000 h 3600000"/>
              <a:gd name="connsiteX4" fmla="*/ 0 w 720000"/>
              <a:gd name="connsiteY4" fmla="*/ 1800000 h 3600000"/>
              <a:gd name="connsiteX0" fmla="*/ 294834 w 654834"/>
              <a:gd name="connsiteY0" fmla="*/ 0 h 3600000"/>
              <a:gd name="connsiteX1" fmla="*/ 654834 w 654834"/>
              <a:gd name="connsiteY1" fmla="*/ 1800000 h 3600000"/>
              <a:gd name="connsiteX2" fmla="*/ 294834 w 654834"/>
              <a:gd name="connsiteY2" fmla="*/ 3600000 h 3600000"/>
              <a:gd name="connsiteX3" fmla="*/ 26274 w 654834"/>
              <a:gd name="connsiteY3" fmla="*/ 1891440 h 3600000"/>
              <a:gd name="connsiteX0" fmla="*/ 0 w 360000"/>
              <a:gd name="connsiteY0" fmla="*/ 0 h 3600000"/>
              <a:gd name="connsiteX1" fmla="*/ 360000 w 360000"/>
              <a:gd name="connsiteY1" fmla="*/ 1800000 h 3600000"/>
              <a:gd name="connsiteX2" fmla="*/ 0 w 360000"/>
              <a:gd name="connsiteY2" fmla="*/ 3600000 h 3600000"/>
            </a:gdLst>
            <a:ahLst/>
            <a:cxnLst>
              <a:cxn ang="0">
                <a:pos x="connsiteX0" y="connsiteY0"/>
              </a:cxn>
              <a:cxn ang="0">
                <a:pos x="connsiteX1" y="connsiteY1"/>
              </a:cxn>
              <a:cxn ang="0">
                <a:pos x="connsiteX2" y="connsiteY2"/>
              </a:cxn>
            </a:cxnLst>
            <a:rect l="l" t="t" r="r" b="b"/>
            <a:pathLst>
              <a:path w="360000" h="3600000">
                <a:moveTo>
                  <a:pt x="0" y="0"/>
                </a:moveTo>
                <a:cubicBezTo>
                  <a:pt x="198823" y="0"/>
                  <a:pt x="360000" y="805887"/>
                  <a:pt x="360000" y="1800000"/>
                </a:cubicBezTo>
                <a:cubicBezTo>
                  <a:pt x="360000" y="2794113"/>
                  <a:pt x="198823" y="3600000"/>
                  <a:pt x="0" y="3600000"/>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1" name="TextBox 36"/>
          <p:cNvSpPr txBox="1"/>
          <p:nvPr/>
        </p:nvSpPr>
        <p:spPr>
          <a:xfrm>
            <a:off x="6842085" y="3998503"/>
            <a:ext cx="1210588"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膜状電極面</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右矢印 31"/>
          <p:cNvSpPr/>
          <p:nvPr/>
        </p:nvSpPr>
        <p:spPr>
          <a:xfrm>
            <a:off x="2039256" y="3155172"/>
            <a:ext cx="2506221" cy="79283"/>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3" name="右矢印 32"/>
          <p:cNvSpPr/>
          <p:nvPr/>
        </p:nvSpPr>
        <p:spPr>
          <a:xfrm rot="10800000">
            <a:off x="4717212" y="3159191"/>
            <a:ext cx="1885198" cy="7417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34" name="爆発 1 33"/>
          <p:cNvSpPr/>
          <p:nvPr/>
        </p:nvSpPr>
        <p:spPr>
          <a:xfrm>
            <a:off x="4569420" y="3113840"/>
            <a:ext cx="127236" cy="153888"/>
          </a:xfrm>
          <a:prstGeom prst="irregularSeal1">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39" name="Straight Arrow Connector 9"/>
          <p:cNvCxnSpPr/>
          <p:nvPr/>
        </p:nvCxnSpPr>
        <p:spPr>
          <a:xfrm flipH="1">
            <a:off x="4345469" y="3201909"/>
            <a:ext cx="289965" cy="2239519"/>
          </a:xfrm>
          <a:prstGeom prst="straightConnector1">
            <a:avLst/>
          </a:prstGeom>
          <a:noFill/>
          <a:ln w="12700" cap="flat" cmpd="sng" algn="ctr">
            <a:solidFill>
              <a:srgbClr val="7030A0"/>
            </a:solidFill>
            <a:prstDash val="dashDot"/>
            <a:miter lim="800000"/>
            <a:tailEnd type="arrow"/>
          </a:ln>
          <a:effectLst/>
        </p:spPr>
      </p:cxnSp>
      <p:cxnSp>
        <p:nvCxnSpPr>
          <p:cNvPr id="60" name="Straight Arrow Connector 9"/>
          <p:cNvCxnSpPr/>
          <p:nvPr/>
        </p:nvCxnSpPr>
        <p:spPr>
          <a:xfrm flipH="1" flipV="1">
            <a:off x="4276849" y="1103659"/>
            <a:ext cx="354916" cy="2066953"/>
          </a:xfrm>
          <a:prstGeom prst="straightConnector1">
            <a:avLst/>
          </a:prstGeom>
          <a:noFill/>
          <a:ln w="12700" cap="flat" cmpd="sng" algn="ctr">
            <a:solidFill>
              <a:srgbClr val="7030A0"/>
            </a:solidFill>
            <a:prstDash val="dashDot"/>
            <a:miter lim="800000"/>
            <a:tailEnd type="arrow"/>
          </a:ln>
          <a:effectLst/>
        </p:spPr>
      </p:cxnSp>
      <p:cxnSp>
        <p:nvCxnSpPr>
          <p:cNvPr id="61" name="Straight Arrow Connector 9"/>
          <p:cNvCxnSpPr/>
          <p:nvPr/>
        </p:nvCxnSpPr>
        <p:spPr>
          <a:xfrm flipV="1">
            <a:off x="4661171" y="1137043"/>
            <a:ext cx="721267" cy="2038134"/>
          </a:xfrm>
          <a:prstGeom prst="straightConnector1">
            <a:avLst/>
          </a:prstGeom>
          <a:noFill/>
          <a:ln w="12700" cap="flat" cmpd="sng" algn="ctr">
            <a:solidFill>
              <a:srgbClr val="7030A0"/>
            </a:solidFill>
            <a:prstDash val="dashDot"/>
            <a:miter lim="800000"/>
            <a:tailEnd type="arrow"/>
          </a:ln>
          <a:effectLst/>
        </p:spPr>
      </p:cxnSp>
      <p:cxnSp>
        <p:nvCxnSpPr>
          <p:cNvPr id="62" name="直線コネクタ 61"/>
          <p:cNvCxnSpPr/>
          <p:nvPr/>
        </p:nvCxnSpPr>
        <p:spPr>
          <a:xfrm flipV="1">
            <a:off x="2497856" y="3100872"/>
            <a:ext cx="4624213" cy="6804"/>
          </a:xfrm>
          <a:prstGeom prst="line">
            <a:avLst/>
          </a:prstGeom>
          <a:noFill/>
          <a:ln w="6350" cap="flat" cmpd="sng" algn="ctr">
            <a:solidFill>
              <a:sysClr val="windowText" lastClr="000000"/>
            </a:solidFill>
            <a:prstDash val="dash"/>
            <a:miter lim="800000"/>
          </a:ln>
          <a:effectLst/>
        </p:spPr>
      </p:cxnSp>
      <p:sp>
        <p:nvSpPr>
          <p:cNvPr id="63" name="円/楕円 62"/>
          <p:cNvSpPr/>
          <p:nvPr/>
        </p:nvSpPr>
        <p:spPr>
          <a:xfrm>
            <a:off x="6574134" y="3101810"/>
            <a:ext cx="36000" cy="18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64" name="直線コネクタ 63"/>
          <p:cNvCxnSpPr/>
          <p:nvPr/>
        </p:nvCxnSpPr>
        <p:spPr>
          <a:xfrm flipV="1">
            <a:off x="2497856" y="3282113"/>
            <a:ext cx="4624213" cy="5563"/>
          </a:xfrm>
          <a:prstGeom prst="line">
            <a:avLst/>
          </a:prstGeom>
          <a:noFill/>
          <a:ln w="6350" cap="flat" cmpd="sng" algn="ctr">
            <a:solidFill>
              <a:sysClr val="windowText" lastClr="000000"/>
            </a:solidFill>
            <a:prstDash val="dash"/>
            <a:miter lim="800000"/>
          </a:ln>
          <a:effectLst/>
        </p:spPr>
      </p:cxnSp>
      <p:sp>
        <p:nvSpPr>
          <p:cNvPr id="65" name="円柱 64"/>
          <p:cNvSpPr/>
          <p:nvPr/>
        </p:nvSpPr>
        <p:spPr>
          <a:xfrm rot="16200000">
            <a:off x="1897693" y="2615512"/>
            <a:ext cx="181768" cy="1162562"/>
          </a:xfrm>
          <a:prstGeom prst="can">
            <a:avLst/>
          </a:pr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6" name="正方形/長方形 65"/>
          <p:cNvSpPr/>
          <p:nvPr/>
        </p:nvSpPr>
        <p:spPr>
          <a:xfrm>
            <a:off x="1233714" y="3178753"/>
            <a:ext cx="217714" cy="4754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7" name="TextBox 36"/>
          <p:cNvSpPr txBox="1"/>
          <p:nvPr/>
        </p:nvSpPr>
        <p:spPr>
          <a:xfrm>
            <a:off x="271634" y="2846040"/>
            <a:ext cx="1204177" cy="338554"/>
          </a:xfrm>
          <a:prstGeom prst="rect">
            <a:avLst/>
          </a:prstGeom>
          <a:noFill/>
        </p:spPr>
        <p:txBody>
          <a:bodyPr wrap="none" rtlCol="0">
            <a:spAutoFit/>
          </a:bodyPr>
          <a:lstStyle/>
          <a:p>
            <a:pPr algn="ctr"/>
            <a:r>
              <a:rPr lang="en-GB"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sz="1600" dirty="0" smtClean="0">
                <a:solidFill>
                  <a:prstClr val="black"/>
                </a:solidFill>
                <a:latin typeface="メイリオ" panose="020B0604030504040204" pitchFamily="50" charset="-128"/>
                <a:cs typeface="メイリオ" panose="020B0604030504040204" pitchFamily="50" charset="-128"/>
              </a:rPr>
              <a:t>ビーム</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TextBox 36"/>
          <p:cNvSpPr txBox="1"/>
          <p:nvPr/>
        </p:nvSpPr>
        <p:spPr>
          <a:xfrm>
            <a:off x="7751189" y="2848863"/>
            <a:ext cx="1204177" cy="338554"/>
          </a:xfrm>
          <a:prstGeom prst="rect">
            <a:avLst/>
          </a:prstGeom>
          <a:noFill/>
        </p:spPr>
        <p:txBody>
          <a:bodyPr wrap="none" rtlCol="0">
            <a:spAutoFit/>
          </a:bodyPr>
          <a:lstStyle/>
          <a:p>
            <a:pPr algn="ctr"/>
            <a:r>
              <a:rPr lang="en-GB"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sz="1600" dirty="0" smtClean="0">
                <a:solidFill>
                  <a:prstClr val="black"/>
                </a:solidFill>
                <a:latin typeface="メイリオ" panose="020B0604030504040204" pitchFamily="50" charset="-128"/>
                <a:cs typeface="メイリオ" panose="020B0604030504040204" pitchFamily="50" charset="-128"/>
              </a:rPr>
              <a:t>ビーム</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2" name="グループ化 91"/>
          <p:cNvGrpSpPr/>
          <p:nvPr/>
        </p:nvGrpSpPr>
        <p:grpSpPr>
          <a:xfrm>
            <a:off x="2848924" y="1504150"/>
            <a:ext cx="1250749" cy="3458498"/>
            <a:chOff x="2848924" y="1404750"/>
            <a:chExt cx="1250749" cy="3458498"/>
          </a:xfrm>
        </p:grpSpPr>
        <p:grpSp>
          <p:nvGrpSpPr>
            <p:cNvPr id="40" name="グループ化 39"/>
            <p:cNvGrpSpPr/>
            <p:nvPr/>
          </p:nvGrpSpPr>
          <p:grpSpPr>
            <a:xfrm>
              <a:off x="3148884" y="1404750"/>
              <a:ext cx="950789" cy="3458498"/>
              <a:chOff x="4319701" y="1404750"/>
              <a:chExt cx="950789" cy="3458498"/>
            </a:xfrm>
          </p:grpSpPr>
          <p:sp>
            <p:nvSpPr>
              <p:cNvPr id="41" name="フローチャート: 結合子 40"/>
              <p:cNvSpPr/>
              <p:nvPr/>
            </p:nvSpPr>
            <p:spPr>
              <a:xfrm>
                <a:off x="4520038" y="3488541"/>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2" name="フローチャート: 結合子 41"/>
              <p:cNvSpPr/>
              <p:nvPr/>
            </p:nvSpPr>
            <p:spPr>
              <a:xfrm>
                <a:off x="4472972" y="3686651"/>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3" name="フローチャート: 結合子 42"/>
              <p:cNvSpPr/>
              <p:nvPr/>
            </p:nvSpPr>
            <p:spPr>
              <a:xfrm>
                <a:off x="4506117" y="3848977"/>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4" name="フローチャート: 結合子 43"/>
              <p:cNvSpPr/>
              <p:nvPr/>
            </p:nvSpPr>
            <p:spPr>
              <a:xfrm>
                <a:off x="4413832" y="4047087"/>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5" name="フローチャート: 結合子 44"/>
              <p:cNvSpPr/>
              <p:nvPr/>
            </p:nvSpPr>
            <p:spPr>
              <a:xfrm>
                <a:off x="4453520" y="4244661"/>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6" name="フローチャート: 結合子 45"/>
              <p:cNvSpPr/>
              <p:nvPr/>
            </p:nvSpPr>
            <p:spPr>
              <a:xfrm>
                <a:off x="4373049" y="4382550"/>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7" name="フローチャート: 結合子 46"/>
              <p:cNvSpPr/>
              <p:nvPr/>
            </p:nvSpPr>
            <p:spPr>
              <a:xfrm>
                <a:off x="4403612" y="4575154"/>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8" name="フローチャート: 結合子 47"/>
              <p:cNvSpPr/>
              <p:nvPr/>
            </p:nvSpPr>
            <p:spPr>
              <a:xfrm>
                <a:off x="4319701" y="4732219"/>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49" name="フローチャート: 結合子 48"/>
              <p:cNvSpPr/>
              <p:nvPr/>
            </p:nvSpPr>
            <p:spPr>
              <a:xfrm>
                <a:off x="4381154" y="1923697"/>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0" name="フローチャート: 結合子 49"/>
              <p:cNvSpPr/>
              <p:nvPr/>
            </p:nvSpPr>
            <p:spPr>
              <a:xfrm>
                <a:off x="4393328" y="2172814"/>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1" name="フローチャート: 結合子 50"/>
              <p:cNvSpPr/>
              <p:nvPr/>
            </p:nvSpPr>
            <p:spPr>
              <a:xfrm>
                <a:off x="4528006" y="2350557"/>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2" name="フローチャート: 結合子 51"/>
              <p:cNvSpPr/>
              <p:nvPr/>
            </p:nvSpPr>
            <p:spPr>
              <a:xfrm>
                <a:off x="4480031" y="2528158"/>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3" name="フローチャート: 結合子 52"/>
              <p:cNvSpPr/>
              <p:nvPr/>
            </p:nvSpPr>
            <p:spPr>
              <a:xfrm>
                <a:off x="5143780" y="1404750"/>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4" name="フローチャート: 結合子 53"/>
              <p:cNvSpPr/>
              <p:nvPr/>
            </p:nvSpPr>
            <p:spPr>
              <a:xfrm>
                <a:off x="5062107" y="1593973"/>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5" name="フローチャート: 結合子 54"/>
              <p:cNvSpPr/>
              <p:nvPr/>
            </p:nvSpPr>
            <p:spPr>
              <a:xfrm>
                <a:off x="5039054" y="1854442"/>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6" name="フローチャート: 結合子 55"/>
              <p:cNvSpPr/>
              <p:nvPr/>
            </p:nvSpPr>
            <p:spPr>
              <a:xfrm>
                <a:off x="4937712" y="2097742"/>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7" name="フローチャート: 結合子 56"/>
              <p:cNvSpPr/>
              <p:nvPr/>
            </p:nvSpPr>
            <p:spPr>
              <a:xfrm>
                <a:off x="4859513" y="2254558"/>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8" name="フローチャート: 結合子 57"/>
              <p:cNvSpPr/>
              <p:nvPr/>
            </p:nvSpPr>
            <p:spPr>
              <a:xfrm>
                <a:off x="4790401" y="2432376"/>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9" name="フローチャート: 結合子 58"/>
              <p:cNvSpPr/>
              <p:nvPr/>
            </p:nvSpPr>
            <p:spPr>
              <a:xfrm>
                <a:off x="4793863" y="2614116"/>
                <a:ext cx="126710" cy="131029"/>
              </a:xfrm>
              <a:prstGeom prst="flowChartConnector">
                <a:avLst/>
              </a:prstGeom>
              <a:solidFill>
                <a:srgbClr val="44546A">
                  <a:lumMod val="60000"/>
                  <a:lumOff val="40000"/>
                </a:srgbClr>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grpSp>
        <p:cxnSp>
          <p:nvCxnSpPr>
            <p:cNvPr id="69" name="直線矢印コネクタ 68"/>
            <p:cNvCxnSpPr/>
            <p:nvPr/>
          </p:nvCxnSpPr>
          <p:spPr>
            <a:xfrm flipH="1" flipV="1">
              <a:off x="3673001" y="1470044"/>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0" name="直線矢印コネクタ 69"/>
            <p:cNvCxnSpPr/>
            <p:nvPr/>
          </p:nvCxnSpPr>
          <p:spPr>
            <a:xfrm flipH="1" flipV="1">
              <a:off x="3584382" y="1652736"/>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1" name="直線矢印コネクタ 70"/>
            <p:cNvCxnSpPr/>
            <p:nvPr/>
          </p:nvCxnSpPr>
          <p:spPr>
            <a:xfrm flipH="1" flipV="1">
              <a:off x="2910375" y="1985471"/>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2" name="直線矢印コネクタ 71"/>
            <p:cNvCxnSpPr/>
            <p:nvPr/>
          </p:nvCxnSpPr>
          <p:spPr>
            <a:xfrm flipH="1" flipV="1">
              <a:off x="3567094" y="1922553"/>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3" name="直線矢印コネクタ 72"/>
            <p:cNvCxnSpPr/>
            <p:nvPr/>
          </p:nvCxnSpPr>
          <p:spPr>
            <a:xfrm flipH="1" flipV="1">
              <a:off x="2922549" y="2234924"/>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4" name="直線矢印コネクタ 73"/>
            <p:cNvCxnSpPr/>
            <p:nvPr/>
          </p:nvCxnSpPr>
          <p:spPr>
            <a:xfrm flipH="1" flipV="1">
              <a:off x="3459801" y="2162401"/>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5" name="直線矢印コネクタ 74"/>
            <p:cNvCxnSpPr/>
            <p:nvPr/>
          </p:nvCxnSpPr>
          <p:spPr>
            <a:xfrm flipH="1" flipV="1">
              <a:off x="3056163" y="2415404"/>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6" name="直線矢印コネクタ 75"/>
            <p:cNvCxnSpPr/>
            <p:nvPr/>
          </p:nvCxnSpPr>
          <p:spPr>
            <a:xfrm flipH="1" flipV="1">
              <a:off x="3388943" y="2318648"/>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7" name="直線矢印コネクタ 76"/>
            <p:cNvCxnSpPr/>
            <p:nvPr/>
          </p:nvCxnSpPr>
          <p:spPr>
            <a:xfrm flipH="1" flipV="1">
              <a:off x="3004635" y="2596940"/>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8" name="直線矢印コネクタ 77"/>
            <p:cNvCxnSpPr/>
            <p:nvPr/>
          </p:nvCxnSpPr>
          <p:spPr>
            <a:xfrm flipH="1" flipV="1">
              <a:off x="3322683" y="2679765"/>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79" name="直線矢印コネクタ 78"/>
            <p:cNvCxnSpPr/>
            <p:nvPr/>
          </p:nvCxnSpPr>
          <p:spPr>
            <a:xfrm flipH="1" flipV="1">
              <a:off x="3037765" y="3551084"/>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80" name="直線矢印コネクタ 79"/>
            <p:cNvCxnSpPr/>
            <p:nvPr/>
          </p:nvCxnSpPr>
          <p:spPr>
            <a:xfrm flipH="1" flipV="1">
              <a:off x="3001322" y="3749864"/>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81" name="直線矢印コネクタ 80"/>
            <p:cNvCxnSpPr/>
            <p:nvPr/>
          </p:nvCxnSpPr>
          <p:spPr>
            <a:xfrm flipH="1" flipV="1">
              <a:off x="3027826" y="3912201"/>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82" name="直線矢印コネクタ 81"/>
            <p:cNvCxnSpPr/>
            <p:nvPr/>
          </p:nvCxnSpPr>
          <p:spPr>
            <a:xfrm flipH="1" flipV="1">
              <a:off x="2948314" y="4110981"/>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83" name="直線矢印コネクタ 82"/>
            <p:cNvCxnSpPr/>
            <p:nvPr/>
          </p:nvCxnSpPr>
          <p:spPr>
            <a:xfrm flipH="1" flipV="1">
              <a:off x="2988070" y="4309761"/>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84" name="直線矢印コネクタ 83"/>
            <p:cNvCxnSpPr/>
            <p:nvPr/>
          </p:nvCxnSpPr>
          <p:spPr>
            <a:xfrm flipH="1" flipV="1">
              <a:off x="2898619" y="4442281"/>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85" name="直線矢印コネクタ 84"/>
            <p:cNvCxnSpPr/>
            <p:nvPr/>
          </p:nvCxnSpPr>
          <p:spPr>
            <a:xfrm flipH="1" flipV="1">
              <a:off x="2931749" y="4641061"/>
              <a:ext cx="299962" cy="0"/>
            </a:xfrm>
            <a:prstGeom prst="straightConnector1">
              <a:avLst/>
            </a:prstGeom>
            <a:noFill/>
            <a:ln w="38100" cap="flat" cmpd="sng" algn="ctr">
              <a:solidFill>
                <a:srgbClr val="5B9BD5">
                  <a:lumMod val="50000"/>
                </a:srgbClr>
              </a:solidFill>
              <a:prstDash val="solid"/>
              <a:miter lim="800000"/>
              <a:tailEnd type="triangle"/>
            </a:ln>
            <a:effectLst/>
          </p:spPr>
        </p:cxnSp>
        <p:cxnSp>
          <p:nvCxnSpPr>
            <p:cNvPr id="86" name="直線矢印コネクタ 85"/>
            <p:cNvCxnSpPr/>
            <p:nvPr/>
          </p:nvCxnSpPr>
          <p:spPr>
            <a:xfrm flipH="1" flipV="1">
              <a:off x="2848924" y="4793459"/>
              <a:ext cx="299962" cy="0"/>
            </a:xfrm>
            <a:prstGeom prst="straightConnector1">
              <a:avLst/>
            </a:prstGeom>
            <a:noFill/>
            <a:ln w="38100" cap="flat" cmpd="sng" algn="ctr">
              <a:solidFill>
                <a:srgbClr val="5B9BD5">
                  <a:lumMod val="50000"/>
                </a:srgbClr>
              </a:solidFill>
              <a:prstDash val="solid"/>
              <a:miter lim="800000"/>
              <a:tailEnd type="triangle"/>
            </a:ln>
            <a:effectLst/>
          </p:spPr>
        </p:cxnSp>
      </p:grpSp>
      <p:sp>
        <p:nvSpPr>
          <p:cNvPr id="90" name="テキスト ボックス 89"/>
          <p:cNvSpPr txBox="1"/>
          <p:nvPr/>
        </p:nvSpPr>
        <p:spPr>
          <a:xfrm>
            <a:off x="5354143" y="1131499"/>
            <a:ext cx="3416320"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cs typeface="メイリオ" panose="020B0604030504040204" pitchFamily="50" charset="-128"/>
              </a:rPr>
              <a:t>粒子</a:t>
            </a:r>
            <a:r>
              <a:rPr lang="ja-JP" altLang="en-US" dirty="0" smtClean="0">
                <a:solidFill>
                  <a:prstClr val="black"/>
                </a:solidFill>
                <a:latin typeface="メイリオ" panose="020B0604030504040204" pitchFamily="50" charset="-128"/>
                <a:cs typeface="メイリオ" panose="020B0604030504040204" pitchFamily="50" charset="-128"/>
              </a:rPr>
              <a:t>はもう飛び去ってしまった</a:t>
            </a:r>
            <a:endParaRPr lang="en-US" altLang="ja-JP" dirty="0" smtClean="0">
              <a:solidFill>
                <a:prstClr val="black"/>
              </a:solidFill>
              <a:latin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53070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角丸四角形 137"/>
          <p:cNvSpPr/>
          <p:nvPr/>
        </p:nvSpPr>
        <p:spPr>
          <a:xfrm>
            <a:off x="72402" y="1015841"/>
            <a:ext cx="8994479" cy="5736222"/>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lstStyle/>
          <a:p>
            <a:r>
              <a:rPr lang="en-US" altLang="ja-JP" dirty="0"/>
              <a:t>TPC</a:t>
            </a:r>
            <a:r>
              <a:rPr lang="ja-JP" altLang="en-US" dirty="0"/>
              <a:t>の使い方</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21</a:t>
            </a:fld>
            <a:endParaRPr kumimoji="1" lang="ja-JP" altLang="en-US"/>
          </a:p>
        </p:txBody>
      </p:sp>
      <p:sp>
        <p:nvSpPr>
          <p:cNvPr id="72" name="正方形/長方形 71"/>
          <p:cNvSpPr/>
          <p:nvPr/>
        </p:nvSpPr>
        <p:spPr>
          <a:xfrm>
            <a:off x="7834959" y="3171038"/>
            <a:ext cx="217714" cy="4754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3" name="円柱 182"/>
          <p:cNvSpPr/>
          <p:nvPr/>
        </p:nvSpPr>
        <p:spPr>
          <a:xfrm rot="16200000">
            <a:off x="7263607" y="2701771"/>
            <a:ext cx="184294" cy="978442"/>
          </a:xfrm>
          <a:custGeom>
            <a:avLst/>
            <a:gdLst>
              <a:gd name="connsiteX0" fmla="*/ 0 w 181768"/>
              <a:gd name="connsiteY0" fmla="*/ 22721 h 1105077"/>
              <a:gd name="connsiteX1" fmla="*/ 90884 w 181768"/>
              <a:gd name="connsiteY1" fmla="*/ 45442 h 1105077"/>
              <a:gd name="connsiteX2" fmla="*/ 181768 w 181768"/>
              <a:gd name="connsiteY2" fmla="*/ 22721 h 1105077"/>
              <a:gd name="connsiteX3" fmla="*/ 181768 w 181768"/>
              <a:gd name="connsiteY3" fmla="*/ 1082356 h 1105077"/>
              <a:gd name="connsiteX4" fmla="*/ 90884 w 181768"/>
              <a:gd name="connsiteY4" fmla="*/ 1105077 h 1105077"/>
              <a:gd name="connsiteX5" fmla="*/ 0 w 181768"/>
              <a:gd name="connsiteY5" fmla="*/ 1082356 h 1105077"/>
              <a:gd name="connsiteX6" fmla="*/ 0 w 181768"/>
              <a:gd name="connsiteY6" fmla="*/ 22721 h 1105077"/>
              <a:gd name="connsiteX0" fmla="*/ 0 w 181768"/>
              <a:gd name="connsiteY0" fmla="*/ 22721 h 1105077"/>
              <a:gd name="connsiteX1" fmla="*/ 90884 w 181768"/>
              <a:gd name="connsiteY1" fmla="*/ 0 h 1105077"/>
              <a:gd name="connsiteX2" fmla="*/ 181768 w 181768"/>
              <a:gd name="connsiteY2" fmla="*/ 22721 h 1105077"/>
              <a:gd name="connsiteX3" fmla="*/ 90884 w 181768"/>
              <a:gd name="connsiteY3" fmla="*/ 45442 h 1105077"/>
              <a:gd name="connsiteX4" fmla="*/ 0 w 181768"/>
              <a:gd name="connsiteY4" fmla="*/ 22721 h 1105077"/>
              <a:gd name="connsiteX0" fmla="*/ 181768 w 181768"/>
              <a:gd name="connsiteY0" fmla="*/ 22721 h 1105077"/>
              <a:gd name="connsiteX1" fmla="*/ 90884 w 181768"/>
              <a:gd name="connsiteY1" fmla="*/ 45442 h 1105077"/>
              <a:gd name="connsiteX2" fmla="*/ 0 w 181768"/>
              <a:gd name="connsiteY2" fmla="*/ 22721 h 1105077"/>
              <a:gd name="connsiteX3" fmla="*/ 90884 w 181768"/>
              <a:gd name="connsiteY3" fmla="*/ 0 h 1105077"/>
              <a:gd name="connsiteX4" fmla="*/ 181768 w 181768"/>
              <a:gd name="connsiteY4" fmla="*/ 22721 h 1105077"/>
              <a:gd name="connsiteX5" fmla="*/ 181768 w 181768"/>
              <a:gd name="connsiteY5" fmla="*/ 1082356 h 1105077"/>
              <a:gd name="connsiteX6" fmla="*/ 90884 w 181768"/>
              <a:gd name="connsiteY6" fmla="*/ 1105077 h 1105077"/>
              <a:gd name="connsiteX7" fmla="*/ 0 w 181768"/>
              <a:gd name="connsiteY7" fmla="*/ 1082356 h 1105077"/>
              <a:gd name="connsiteX8" fmla="*/ 0 w 181768"/>
              <a:gd name="connsiteY8" fmla="*/ 22721 h 1105077"/>
              <a:gd name="connsiteX0" fmla="*/ 2526 w 184294"/>
              <a:gd name="connsiteY0" fmla="*/ 79339 h 1161695"/>
              <a:gd name="connsiteX1" fmla="*/ 93410 w 184294"/>
              <a:gd name="connsiteY1" fmla="*/ 102060 h 1161695"/>
              <a:gd name="connsiteX2" fmla="*/ 184294 w 184294"/>
              <a:gd name="connsiteY2" fmla="*/ 79339 h 1161695"/>
              <a:gd name="connsiteX3" fmla="*/ 184294 w 184294"/>
              <a:gd name="connsiteY3" fmla="*/ 1138974 h 1161695"/>
              <a:gd name="connsiteX4" fmla="*/ 93410 w 184294"/>
              <a:gd name="connsiteY4" fmla="*/ 1161695 h 1161695"/>
              <a:gd name="connsiteX5" fmla="*/ 2526 w 184294"/>
              <a:gd name="connsiteY5" fmla="*/ 1138974 h 1161695"/>
              <a:gd name="connsiteX6" fmla="*/ 2526 w 184294"/>
              <a:gd name="connsiteY6" fmla="*/ 79339 h 1161695"/>
              <a:gd name="connsiteX0" fmla="*/ 2526 w 184294"/>
              <a:gd name="connsiteY0" fmla="*/ 79339 h 1161695"/>
              <a:gd name="connsiteX1" fmla="*/ 93410 w 184294"/>
              <a:gd name="connsiteY1" fmla="*/ 56618 h 1161695"/>
              <a:gd name="connsiteX2" fmla="*/ 184294 w 184294"/>
              <a:gd name="connsiteY2" fmla="*/ 79339 h 1161695"/>
              <a:gd name="connsiteX3" fmla="*/ 93410 w 184294"/>
              <a:gd name="connsiteY3" fmla="*/ 102060 h 1161695"/>
              <a:gd name="connsiteX4" fmla="*/ 2526 w 184294"/>
              <a:gd name="connsiteY4" fmla="*/ 79339 h 1161695"/>
              <a:gd name="connsiteX0" fmla="*/ 184294 w 184294"/>
              <a:gd name="connsiteY0" fmla="*/ 79339 h 1161695"/>
              <a:gd name="connsiteX1" fmla="*/ 93410 w 184294"/>
              <a:gd name="connsiteY1" fmla="*/ 102060 h 1161695"/>
              <a:gd name="connsiteX2" fmla="*/ 2526 w 184294"/>
              <a:gd name="connsiteY2" fmla="*/ 79339 h 1161695"/>
              <a:gd name="connsiteX3" fmla="*/ 184294 w 184294"/>
              <a:gd name="connsiteY3" fmla="*/ 79339 h 1161695"/>
              <a:gd name="connsiteX4" fmla="*/ 184294 w 184294"/>
              <a:gd name="connsiteY4" fmla="*/ 1138974 h 1161695"/>
              <a:gd name="connsiteX5" fmla="*/ 93410 w 184294"/>
              <a:gd name="connsiteY5" fmla="*/ 1161695 h 1161695"/>
              <a:gd name="connsiteX6" fmla="*/ 2526 w 184294"/>
              <a:gd name="connsiteY6" fmla="*/ 1138974 h 1161695"/>
              <a:gd name="connsiteX7" fmla="*/ 2526 w 184294"/>
              <a:gd name="connsiteY7" fmla="*/ 79339 h 116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94" h="1161695" stroke="0" extrusionOk="0">
                <a:moveTo>
                  <a:pt x="2526" y="79339"/>
                </a:moveTo>
                <a:cubicBezTo>
                  <a:pt x="2526" y="91887"/>
                  <a:pt x="43216" y="102060"/>
                  <a:pt x="93410" y="102060"/>
                </a:cubicBezTo>
                <a:cubicBezTo>
                  <a:pt x="143604" y="102060"/>
                  <a:pt x="184294" y="91887"/>
                  <a:pt x="184294" y="79339"/>
                </a:cubicBezTo>
                <a:lnTo>
                  <a:pt x="184294" y="1138974"/>
                </a:lnTo>
                <a:cubicBezTo>
                  <a:pt x="184294" y="1151522"/>
                  <a:pt x="143604" y="1161695"/>
                  <a:pt x="93410" y="1161695"/>
                </a:cubicBezTo>
                <a:cubicBezTo>
                  <a:pt x="43216" y="1161695"/>
                  <a:pt x="2526" y="1151522"/>
                  <a:pt x="2526" y="1138974"/>
                </a:cubicBezTo>
                <a:lnTo>
                  <a:pt x="2526" y="79339"/>
                </a:lnTo>
                <a:close/>
              </a:path>
              <a:path w="184294" h="1161695" fill="lighten" stroke="0" extrusionOk="0">
                <a:moveTo>
                  <a:pt x="2526" y="79339"/>
                </a:moveTo>
                <a:cubicBezTo>
                  <a:pt x="2526" y="66791"/>
                  <a:pt x="43216" y="56618"/>
                  <a:pt x="93410" y="56618"/>
                </a:cubicBezTo>
                <a:cubicBezTo>
                  <a:pt x="143604" y="56618"/>
                  <a:pt x="184294" y="66791"/>
                  <a:pt x="184294" y="79339"/>
                </a:cubicBezTo>
                <a:cubicBezTo>
                  <a:pt x="184294" y="91887"/>
                  <a:pt x="143604" y="102060"/>
                  <a:pt x="93410" y="102060"/>
                </a:cubicBezTo>
                <a:cubicBezTo>
                  <a:pt x="43216" y="102060"/>
                  <a:pt x="2526" y="91887"/>
                  <a:pt x="2526" y="79339"/>
                </a:cubicBezTo>
                <a:close/>
              </a:path>
              <a:path w="184294" h="1161695" fill="none" extrusionOk="0">
                <a:moveTo>
                  <a:pt x="184294" y="79339"/>
                </a:moveTo>
                <a:cubicBezTo>
                  <a:pt x="184294" y="91887"/>
                  <a:pt x="143604" y="102060"/>
                  <a:pt x="93410" y="102060"/>
                </a:cubicBezTo>
                <a:cubicBezTo>
                  <a:pt x="43216" y="102060"/>
                  <a:pt x="-12621" y="83126"/>
                  <a:pt x="2526" y="79339"/>
                </a:cubicBezTo>
                <a:cubicBezTo>
                  <a:pt x="17673" y="75552"/>
                  <a:pt x="153999" y="-97267"/>
                  <a:pt x="184294" y="79339"/>
                </a:cubicBezTo>
                <a:lnTo>
                  <a:pt x="184294" y="1138974"/>
                </a:lnTo>
                <a:cubicBezTo>
                  <a:pt x="184294" y="1151522"/>
                  <a:pt x="143604" y="1161695"/>
                  <a:pt x="93410" y="1161695"/>
                </a:cubicBezTo>
                <a:cubicBezTo>
                  <a:pt x="43216" y="1161695"/>
                  <a:pt x="2526" y="1151522"/>
                  <a:pt x="2526" y="1138974"/>
                </a:cubicBezTo>
                <a:lnTo>
                  <a:pt x="2526" y="79339"/>
                </a:lnTo>
              </a:path>
            </a:pathLst>
          </a:cu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74" name="Straight Arrow Connector 21"/>
          <p:cNvCxnSpPr/>
          <p:nvPr/>
        </p:nvCxnSpPr>
        <p:spPr>
          <a:xfrm>
            <a:off x="2804160" y="2102579"/>
            <a:ext cx="3489960" cy="1"/>
          </a:xfrm>
          <a:prstGeom prst="straightConnector1">
            <a:avLst/>
          </a:prstGeom>
          <a:noFill/>
          <a:ln w="6350" cap="flat" cmpd="sng" algn="ctr">
            <a:solidFill>
              <a:srgbClr val="FF0000"/>
            </a:solidFill>
            <a:prstDash val="solid"/>
            <a:miter lim="800000"/>
            <a:tailEnd type="arrow"/>
          </a:ln>
          <a:effectLst/>
        </p:spPr>
      </p:cxnSp>
      <p:sp>
        <p:nvSpPr>
          <p:cNvPr id="77" name="TextBox 35"/>
          <p:cNvSpPr txBox="1"/>
          <p:nvPr/>
        </p:nvSpPr>
        <p:spPr>
          <a:xfrm>
            <a:off x="195573" y="4704051"/>
            <a:ext cx="2160091" cy="1200329"/>
          </a:xfrm>
          <a:prstGeom prst="rect">
            <a:avLst/>
          </a:prstGeom>
          <a:noFill/>
        </p:spPr>
        <p:txBody>
          <a:bodyPr wrap="squar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増幅、検出面</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電子ひとつで</a:t>
            </a:r>
            <a:r>
              <a:rPr lang="ja-JP" altLang="en-US" dirty="0">
                <a:solidFill>
                  <a:prstClr val="black"/>
                </a:solidFill>
                <a:latin typeface="メイリオ" panose="020B0604030504040204" pitchFamily="50" charset="-128"/>
                <a:cs typeface="メイリオ" panose="020B0604030504040204" pitchFamily="50" charset="-128"/>
              </a:rPr>
              <a:t>も</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a:solidFill>
                  <a:prstClr val="black"/>
                </a:solidFill>
                <a:latin typeface="メイリオ" panose="020B0604030504040204" pitchFamily="50" charset="-128"/>
                <a:cs typeface="メイリオ" panose="020B0604030504040204" pitchFamily="50" charset="-128"/>
              </a:rPr>
              <a:t>検出</a:t>
            </a:r>
            <a:r>
              <a:rPr lang="ja-JP" altLang="en-US" dirty="0" smtClean="0">
                <a:solidFill>
                  <a:prstClr val="black"/>
                </a:solidFill>
                <a:latin typeface="メイリオ" panose="020B0604030504040204" pitchFamily="50" charset="-128"/>
                <a:cs typeface="メイリオ" panose="020B0604030504040204" pitchFamily="50" charset="-128"/>
              </a:rPr>
              <a:t>できる特殊なエレクトロニクス</a:t>
            </a:r>
            <a:endParaRPr lang="en-GB"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円/楕円 77"/>
          <p:cNvSpPr/>
          <p:nvPr/>
        </p:nvSpPr>
        <p:spPr>
          <a:xfrm>
            <a:off x="2137856" y="1441472"/>
            <a:ext cx="720000" cy="3600000"/>
          </a:xfrm>
          <a:prstGeom prst="ellipse">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9" name="円/楕円 78"/>
          <p:cNvSpPr/>
          <p:nvPr/>
        </p:nvSpPr>
        <p:spPr>
          <a:xfrm>
            <a:off x="6242412" y="1441472"/>
            <a:ext cx="720000" cy="3600000"/>
          </a:xfrm>
          <a:prstGeom prst="ellipse">
            <a:avLst/>
          </a:prstGeom>
          <a:solidFill>
            <a:srgbClr val="70AD47">
              <a:lumMod val="40000"/>
              <a:lumOff val="60000"/>
            </a:srgbClr>
          </a:solidFill>
          <a:ln w="9525"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80" name="直線コネクタ 79"/>
          <p:cNvCxnSpPr>
            <a:stCxn id="78" idx="0"/>
            <a:endCxn id="79" idx="0"/>
          </p:cNvCxnSpPr>
          <p:nvPr/>
        </p:nvCxnSpPr>
        <p:spPr>
          <a:xfrm>
            <a:off x="2497856" y="1441472"/>
            <a:ext cx="4104556" cy="0"/>
          </a:xfrm>
          <a:prstGeom prst="line">
            <a:avLst/>
          </a:prstGeom>
          <a:noFill/>
          <a:ln w="12700" cap="flat" cmpd="sng" algn="ctr">
            <a:solidFill>
              <a:sysClr val="windowText" lastClr="000000"/>
            </a:solidFill>
            <a:prstDash val="solid"/>
            <a:miter lim="800000"/>
          </a:ln>
          <a:effectLst/>
        </p:spPr>
      </p:cxnSp>
      <p:sp>
        <p:nvSpPr>
          <p:cNvPr id="81" name="円/楕円 80"/>
          <p:cNvSpPr/>
          <p:nvPr/>
        </p:nvSpPr>
        <p:spPr>
          <a:xfrm>
            <a:off x="6530412" y="2822382"/>
            <a:ext cx="144000" cy="72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2" name="円/楕円 81"/>
          <p:cNvSpPr/>
          <p:nvPr/>
        </p:nvSpPr>
        <p:spPr>
          <a:xfrm>
            <a:off x="2425856" y="2827417"/>
            <a:ext cx="144000" cy="720000"/>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83" name="直線コネクタ 82"/>
          <p:cNvCxnSpPr>
            <a:stCxn id="82" idx="0"/>
            <a:endCxn id="81" idx="0"/>
          </p:cNvCxnSpPr>
          <p:nvPr/>
        </p:nvCxnSpPr>
        <p:spPr>
          <a:xfrm flipV="1">
            <a:off x="2497856" y="2822382"/>
            <a:ext cx="4104556" cy="5035"/>
          </a:xfrm>
          <a:prstGeom prst="line">
            <a:avLst/>
          </a:prstGeom>
          <a:noFill/>
          <a:ln w="6350" cap="flat" cmpd="sng" algn="ctr">
            <a:solidFill>
              <a:sysClr val="windowText" lastClr="000000"/>
            </a:solidFill>
            <a:prstDash val="dash"/>
            <a:miter lim="800000"/>
          </a:ln>
          <a:effectLst/>
        </p:spPr>
      </p:cxnSp>
      <p:cxnSp>
        <p:nvCxnSpPr>
          <p:cNvPr id="84" name="直線コネクタ 83"/>
          <p:cNvCxnSpPr>
            <a:stCxn id="82" idx="4"/>
            <a:endCxn id="81" idx="4"/>
          </p:cNvCxnSpPr>
          <p:nvPr/>
        </p:nvCxnSpPr>
        <p:spPr>
          <a:xfrm flipV="1">
            <a:off x="2497856" y="3542382"/>
            <a:ext cx="4104556" cy="5035"/>
          </a:xfrm>
          <a:prstGeom prst="line">
            <a:avLst/>
          </a:prstGeom>
          <a:noFill/>
          <a:ln w="6350" cap="flat" cmpd="sng" algn="ctr">
            <a:solidFill>
              <a:sysClr val="windowText" lastClr="000000"/>
            </a:solidFill>
            <a:prstDash val="dash"/>
            <a:miter lim="800000"/>
          </a:ln>
          <a:effectLst/>
        </p:spPr>
      </p:cxnSp>
      <p:cxnSp>
        <p:nvCxnSpPr>
          <p:cNvPr id="85" name="直線コネクタ 84"/>
          <p:cNvCxnSpPr>
            <a:stCxn id="78" idx="4"/>
            <a:endCxn id="79" idx="4"/>
          </p:cNvCxnSpPr>
          <p:nvPr/>
        </p:nvCxnSpPr>
        <p:spPr>
          <a:xfrm>
            <a:off x="2497856" y="5041472"/>
            <a:ext cx="4104556" cy="0"/>
          </a:xfrm>
          <a:prstGeom prst="line">
            <a:avLst/>
          </a:prstGeom>
          <a:noFill/>
          <a:ln w="12700" cap="flat" cmpd="sng" algn="ctr">
            <a:solidFill>
              <a:sysClr val="windowText" lastClr="000000"/>
            </a:solidFill>
            <a:prstDash val="solid"/>
            <a:miter lim="800000"/>
          </a:ln>
          <a:effectLst/>
        </p:spPr>
      </p:cxnSp>
      <p:sp>
        <p:nvSpPr>
          <p:cNvPr id="86" name="正方形/長方形 85"/>
          <p:cNvSpPr/>
          <p:nvPr/>
        </p:nvSpPr>
        <p:spPr>
          <a:xfrm>
            <a:off x="4284911" y="5617241"/>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7" name="正方形/長方形 86"/>
          <p:cNvSpPr/>
          <p:nvPr/>
        </p:nvSpPr>
        <p:spPr>
          <a:xfrm>
            <a:off x="4374892" y="5667367"/>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8" name="正方形/長方形 87"/>
          <p:cNvSpPr/>
          <p:nvPr/>
        </p:nvSpPr>
        <p:spPr>
          <a:xfrm>
            <a:off x="4499759" y="5617241"/>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9" name="正方形/長方形 88"/>
          <p:cNvSpPr/>
          <p:nvPr/>
        </p:nvSpPr>
        <p:spPr>
          <a:xfrm>
            <a:off x="4589740" y="5667367"/>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0" name="正方形/長方形 89"/>
          <p:cNvSpPr/>
          <p:nvPr/>
        </p:nvSpPr>
        <p:spPr>
          <a:xfrm>
            <a:off x="4716976" y="5615552"/>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1" name="正方形/長方形 90"/>
          <p:cNvSpPr/>
          <p:nvPr/>
        </p:nvSpPr>
        <p:spPr>
          <a:xfrm>
            <a:off x="4806957" y="5665678"/>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2" name="正方形/長方形 91"/>
          <p:cNvSpPr/>
          <p:nvPr/>
        </p:nvSpPr>
        <p:spPr>
          <a:xfrm>
            <a:off x="4931824" y="5615552"/>
            <a:ext cx="45719" cy="284205"/>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3" name="正方形/長方形 92"/>
          <p:cNvSpPr/>
          <p:nvPr/>
        </p:nvSpPr>
        <p:spPr>
          <a:xfrm>
            <a:off x="5021805" y="5665678"/>
            <a:ext cx="80605" cy="18395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5" name="フリーフォーム 94"/>
          <p:cNvSpPr/>
          <p:nvPr/>
        </p:nvSpPr>
        <p:spPr>
          <a:xfrm>
            <a:off x="2497857" y="5041472"/>
            <a:ext cx="1787054" cy="723144"/>
          </a:xfrm>
          <a:custGeom>
            <a:avLst/>
            <a:gdLst>
              <a:gd name="connsiteX0" fmla="*/ 1712976 w 1712976"/>
              <a:gd name="connsiteY0" fmla="*/ 469392 h 469392"/>
              <a:gd name="connsiteX1" fmla="*/ 0 w 1712976"/>
              <a:gd name="connsiteY1" fmla="*/ 411480 h 469392"/>
              <a:gd name="connsiteX2" fmla="*/ 18288 w 1712976"/>
              <a:gd name="connsiteY2" fmla="*/ 0 h 469392"/>
              <a:gd name="connsiteX0" fmla="*/ 1694688 w 1694688"/>
              <a:gd name="connsiteY0" fmla="*/ 469392 h 472440"/>
              <a:gd name="connsiteX1" fmla="*/ 12192 w 1694688"/>
              <a:gd name="connsiteY1" fmla="*/ 472440 h 472440"/>
              <a:gd name="connsiteX2" fmla="*/ 0 w 1694688"/>
              <a:gd name="connsiteY2" fmla="*/ 0 h 472440"/>
              <a:gd name="connsiteX0" fmla="*/ 1685544 w 1685544"/>
              <a:gd name="connsiteY0" fmla="*/ 655320 h 658368"/>
              <a:gd name="connsiteX1" fmla="*/ 3048 w 1685544"/>
              <a:gd name="connsiteY1" fmla="*/ 658368 h 658368"/>
              <a:gd name="connsiteX2" fmla="*/ 0 w 1685544"/>
              <a:gd name="connsiteY2" fmla="*/ 0 h 658368"/>
            </a:gdLst>
            <a:ahLst/>
            <a:cxnLst>
              <a:cxn ang="0">
                <a:pos x="connsiteX0" y="connsiteY0"/>
              </a:cxn>
              <a:cxn ang="0">
                <a:pos x="connsiteX1" y="connsiteY1"/>
              </a:cxn>
              <a:cxn ang="0">
                <a:pos x="connsiteX2" y="connsiteY2"/>
              </a:cxn>
            </a:cxnLst>
            <a:rect l="l" t="t" r="r" b="b"/>
            <a:pathLst>
              <a:path w="1685544" h="658368">
                <a:moveTo>
                  <a:pt x="1685544" y="655320"/>
                </a:moveTo>
                <a:lnTo>
                  <a:pt x="3048" y="658368"/>
                </a:lnTo>
                <a:lnTo>
                  <a:pt x="0"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6" name="フリーフォーム 95"/>
          <p:cNvSpPr/>
          <p:nvPr/>
        </p:nvSpPr>
        <p:spPr>
          <a:xfrm flipH="1">
            <a:off x="5102409" y="5036438"/>
            <a:ext cx="1500001" cy="720000"/>
          </a:xfrm>
          <a:custGeom>
            <a:avLst/>
            <a:gdLst>
              <a:gd name="connsiteX0" fmla="*/ 1712976 w 1712976"/>
              <a:gd name="connsiteY0" fmla="*/ 469392 h 469392"/>
              <a:gd name="connsiteX1" fmla="*/ 0 w 1712976"/>
              <a:gd name="connsiteY1" fmla="*/ 411480 h 469392"/>
              <a:gd name="connsiteX2" fmla="*/ 18288 w 1712976"/>
              <a:gd name="connsiteY2" fmla="*/ 0 h 469392"/>
              <a:gd name="connsiteX0" fmla="*/ 1694688 w 1694688"/>
              <a:gd name="connsiteY0" fmla="*/ 469392 h 472440"/>
              <a:gd name="connsiteX1" fmla="*/ 12192 w 1694688"/>
              <a:gd name="connsiteY1" fmla="*/ 472440 h 472440"/>
              <a:gd name="connsiteX2" fmla="*/ 0 w 1694688"/>
              <a:gd name="connsiteY2" fmla="*/ 0 h 472440"/>
              <a:gd name="connsiteX0" fmla="*/ 1685544 w 1685544"/>
              <a:gd name="connsiteY0" fmla="*/ 655320 h 658368"/>
              <a:gd name="connsiteX1" fmla="*/ 3048 w 1685544"/>
              <a:gd name="connsiteY1" fmla="*/ 658368 h 658368"/>
              <a:gd name="connsiteX2" fmla="*/ 0 w 1685544"/>
              <a:gd name="connsiteY2" fmla="*/ 0 h 658368"/>
            </a:gdLst>
            <a:ahLst/>
            <a:cxnLst>
              <a:cxn ang="0">
                <a:pos x="connsiteX0" y="connsiteY0"/>
              </a:cxn>
              <a:cxn ang="0">
                <a:pos x="connsiteX1" y="connsiteY1"/>
              </a:cxn>
              <a:cxn ang="0">
                <a:pos x="connsiteX2" y="connsiteY2"/>
              </a:cxn>
            </a:cxnLst>
            <a:rect l="l" t="t" r="r" b="b"/>
            <a:pathLst>
              <a:path w="1685544" h="658368">
                <a:moveTo>
                  <a:pt x="1685544" y="655320"/>
                </a:moveTo>
                <a:lnTo>
                  <a:pt x="3048" y="658368"/>
                </a:lnTo>
                <a:lnTo>
                  <a:pt x="0"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7" name="円/楕円 93"/>
          <p:cNvSpPr/>
          <p:nvPr/>
        </p:nvSpPr>
        <p:spPr>
          <a:xfrm>
            <a:off x="6602412" y="1441472"/>
            <a:ext cx="360000" cy="3600000"/>
          </a:xfrm>
          <a:custGeom>
            <a:avLst/>
            <a:gdLst>
              <a:gd name="connsiteX0" fmla="*/ 0 w 720000"/>
              <a:gd name="connsiteY0" fmla="*/ 1800000 h 3600000"/>
              <a:gd name="connsiteX1" fmla="*/ 360000 w 720000"/>
              <a:gd name="connsiteY1" fmla="*/ 0 h 3600000"/>
              <a:gd name="connsiteX2" fmla="*/ 720000 w 720000"/>
              <a:gd name="connsiteY2" fmla="*/ 1800000 h 3600000"/>
              <a:gd name="connsiteX3" fmla="*/ 360000 w 720000"/>
              <a:gd name="connsiteY3" fmla="*/ 3600000 h 3600000"/>
              <a:gd name="connsiteX4" fmla="*/ 0 w 720000"/>
              <a:gd name="connsiteY4" fmla="*/ 1800000 h 3600000"/>
              <a:gd name="connsiteX0" fmla="*/ 294834 w 654834"/>
              <a:gd name="connsiteY0" fmla="*/ 0 h 3600000"/>
              <a:gd name="connsiteX1" fmla="*/ 654834 w 654834"/>
              <a:gd name="connsiteY1" fmla="*/ 1800000 h 3600000"/>
              <a:gd name="connsiteX2" fmla="*/ 294834 w 654834"/>
              <a:gd name="connsiteY2" fmla="*/ 3600000 h 3600000"/>
              <a:gd name="connsiteX3" fmla="*/ 26274 w 654834"/>
              <a:gd name="connsiteY3" fmla="*/ 1891440 h 3600000"/>
              <a:gd name="connsiteX0" fmla="*/ 0 w 360000"/>
              <a:gd name="connsiteY0" fmla="*/ 0 h 3600000"/>
              <a:gd name="connsiteX1" fmla="*/ 360000 w 360000"/>
              <a:gd name="connsiteY1" fmla="*/ 1800000 h 3600000"/>
              <a:gd name="connsiteX2" fmla="*/ 0 w 360000"/>
              <a:gd name="connsiteY2" fmla="*/ 3600000 h 3600000"/>
            </a:gdLst>
            <a:ahLst/>
            <a:cxnLst>
              <a:cxn ang="0">
                <a:pos x="connsiteX0" y="connsiteY0"/>
              </a:cxn>
              <a:cxn ang="0">
                <a:pos x="connsiteX1" y="connsiteY1"/>
              </a:cxn>
              <a:cxn ang="0">
                <a:pos x="connsiteX2" y="connsiteY2"/>
              </a:cxn>
            </a:cxnLst>
            <a:rect l="l" t="t" r="r" b="b"/>
            <a:pathLst>
              <a:path w="360000" h="3600000">
                <a:moveTo>
                  <a:pt x="0" y="0"/>
                </a:moveTo>
                <a:cubicBezTo>
                  <a:pt x="198823" y="0"/>
                  <a:pt x="360000" y="805887"/>
                  <a:pt x="360000" y="1800000"/>
                </a:cubicBezTo>
                <a:cubicBezTo>
                  <a:pt x="360000" y="2794113"/>
                  <a:pt x="198823" y="3600000"/>
                  <a:pt x="0" y="3600000"/>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8" name="TextBox 36"/>
          <p:cNvSpPr txBox="1"/>
          <p:nvPr/>
        </p:nvSpPr>
        <p:spPr>
          <a:xfrm>
            <a:off x="6842085" y="3998503"/>
            <a:ext cx="1210588" cy="338554"/>
          </a:xfrm>
          <a:prstGeom prst="rect">
            <a:avLst/>
          </a:prstGeom>
          <a:noFill/>
        </p:spPr>
        <p:txBody>
          <a:bodyPr wrap="none" rtlCol="0">
            <a:spAutoFit/>
          </a:bodyPr>
          <a:lstStyle/>
          <a:p>
            <a:pPr algn="ctr"/>
            <a:r>
              <a:rPr lang="ja-JP" altLang="en-US" sz="1600" dirty="0" smtClean="0">
                <a:solidFill>
                  <a:prstClr val="black"/>
                </a:solidFill>
                <a:latin typeface="メイリオ" panose="020B0604030504040204" pitchFamily="50" charset="-128"/>
                <a:cs typeface="メイリオ" panose="020B0604030504040204" pitchFamily="50" charset="-128"/>
              </a:rPr>
              <a:t>膜状電極面</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右矢印 98"/>
          <p:cNvSpPr/>
          <p:nvPr/>
        </p:nvSpPr>
        <p:spPr>
          <a:xfrm>
            <a:off x="2039256" y="3155172"/>
            <a:ext cx="2506221" cy="79283"/>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0" name="右矢印 99"/>
          <p:cNvSpPr/>
          <p:nvPr/>
        </p:nvSpPr>
        <p:spPr>
          <a:xfrm rot="10800000">
            <a:off x="4717212" y="3159191"/>
            <a:ext cx="1885198" cy="7417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1" name="爆発 1 100"/>
          <p:cNvSpPr/>
          <p:nvPr/>
        </p:nvSpPr>
        <p:spPr>
          <a:xfrm>
            <a:off x="4569420" y="3113840"/>
            <a:ext cx="127236" cy="153888"/>
          </a:xfrm>
          <a:prstGeom prst="irregularSeal1">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06" name="Straight Arrow Connector 9"/>
          <p:cNvCxnSpPr/>
          <p:nvPr/>
        </p:nvCxnSpPr>
        <p:spPr>
          <a:xfrm flipH="1">
            <a:off x="4345469" y="3201909"/>
            <a:ext cx="289965" cy="2239519"/>
          </a:xfrm>
          <a:prstGeom prst="straightConnector1">
            <a:avLst/>
          </a:prstGeom>
          <a:noFill/>
          <a:ln w="12700" cap="flat" cmpd="sng" algn="ctr">
            <a:solidFill>
              <a:srgbClr val="7030A0"/>
            </a:solidFill>
            <a:prstDash val="dashDot"/>
            <a:miter lim="800000"/>
            <a:tailEnd type="arrow"/>
          </a:ln>
          <a:effectLst/>
        </p:spPr>
      </p:cxnSp>
      <p:grpSp>
        <p:nvGrpSpPr>
          <p:cNvPr id="142" name="グループ化 141"/>
          <p:cNvGrpSpPr/>
          <p:nvPr/>
        </p:nvGrpSpPr>
        <p:grpSpPr>
          <a:xfrm>
            <a:off x="2225402" y="1504150"/>
            <a:ext cx="421656" cy="3458498"/>
            <a:chOff x="2225402" y="1404750"/>
            <a:chExt cx="421656" cy="3458498"/>
          </a:xfrm>
        </p:grpSpPr>
        <p:cxnSp>
          <p:nvCxnSpPr>
            <p:cNvPr id="103" name="Straight Arrow Connector 9"/>
            <p:cNvCxnSpPr/>
            <p:nvPr/>
          </p:nvCxnSpPr>
          <p:spPr>
            <a:xfrm flipH="1" flipV="1">
              <a:off x="2282939" y="1923026"/>
              <a:ext cx="142917" cy="797926"/>
            </a:xfrm>
            <a:prstGeom prst="straightConnector1">
              <a:avLst/>
            </a:prstGeom>
            <a:noFill/>
            <a:ln w="28575" cap="flat" cmpd="sng" algn="ctr">
              <a:solidFill>
                <a:srgbClr val="FFC000">
                  <a:lumMod val="75000"/>
                </a:srgbClr>
              </a:solidFill>
              <a:prstDash val="sysDot"/>
              <a:miter lim="800000"/>
              <a:headEnd type="none" w="med" len="med"/>
              <a:tailEnd type="none" w="med" len="med"/>
            </a:ln>
            <a:effectLst/>
          </p:spPr>
        </p:cxnSp>
        <p:cxnSp>
          <p:nvCxnSpPr>
            <p:cNvPr id="104" name="Straight Arrow Connector 9"/>
            <p:cNvCxnSpPr/>
            <p:nvPr/>
          </p:nvCxnSpPr>
          <p:spPr>
            <a:xfrm flipV="1">
              <a:off x="2561757" y="1445076"/>
              <a:ext cx="13182" cy="1243492"/>
            </a:xfrm>
            <a:prstGeom prst="straightConnector1">
              <a:avLst/>
            </a:prstGeom>
            <a:noFill/>
            <a:ln w="28575" cap="flat" cmpd="sng" algn="ctr">
              <a:solidFill>
                <a:srgbClr val="FFC000">
                  <a:lumMod val="75000"/>
                </a:srgbClr>
              </a:solidFill>
              <a:prstDash val="sysDot"/>
              <a:miter lim="800000"/>
              <a:headEnd type="none" w="med" len="med"/>
              <a:tailEnd type="none" w="med" len="med"/>
            </a:ln>
            <a:effectLst/>
          </p:spPr>
        </p:cxnSp>
        <p:cxnSp>
          <p:nvCxnSpPr>
            <p:cNvPr id="105" name="Straight Arrow Connector 9"/>
            <p:cNvCxnSpPr/>
            <p:nvPr/>
          </p:nvCxnSpPr>
          <p:spPr>
            <a:xfrm flipV="1">
              <a:off x="2389556" y="3507988"/>
              <a:ext cx="135983" cy="1241480"/>
            </a:xfrm>
            <a:prstGeom prst="straightConnector1">
              <a:avLst/>
            </a:prstGeom>
            <a:noFill/>
            <a:ln w="28575" cap="flat" cmpd="sng" algn="ctr">
              <a:solidFill>
                <a:srgbClr val="FFC000">
                  <a:lumMod val="75000"/>
                </a:srgbClr>
              </a:solidFill>
              <a:prstDash val="sysDot"/>
              <a:miter lim="800000"/>
              <a:headEnd type="none" w="med" len="med"/>
              <a:tailEnd type="none" w="med" len="med"/>
            </a:ln>
            <a:effectLst/>
          </p:spPr>
        </p:cxnSp>
        <p:sp>
          <p:nvSpPr>
            <p:cNvPr id="107" name="フローチャート: 結合子 106"/>
            <p:cNvSpPr/>
            <p:nvPr/>
          </p:nvSpPr>
          <p:spPr>
            <a:xfrm>
              <a:off x="2447417" y="3488541"/>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8" name="フローチャート: 結合子 107"/>
            <p:cNvSpPr/>
            <p:nvPr/>
          </p:nvSpPr>
          <p:spPr>
            <a:xfrm>
              <a:off x="2426463" y="3686651"/>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9" name="フローチャート: 結合子 108"/>
            <p:cNvSpPr/>
            <p:nvPr/>
          </p:nvSpPr>
          <p:spPr>
            <a:xfrm>
              <a:off x="2409252" y="3848977"/>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0" name="フローチャート: 結合子 109"/>
            <p:cNvSpPr/>
            <p:nvPr/>
          </p:nvSpPr>
          <p:spPr>
            <a:xfrm>
              <a:off x="2396629" y="4047087"/>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1" name="フローチャート: 結合子 110"/>
            <p:cNvSpPr/>
            <p:nvPr/>
          </p:nvSpPr>
          <p:spPr>
            <a:xfrm>
              <a:off x="2377433" y="4244661"/>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2" name="フローチャート: 結合子 111"/>
            <p:cNvSpPr/>
            <p:nvPr/>
          </p:nvSpPr>
          <p:spPr>
            <a:xfrm>
              <a:off x="2359311" y="4382550"/>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3" name="フローチャート: 結合子 112"/>
            <p:cNvSpPr/>
            <p:nvPr/>
          </p:nvSpPr>
          <p:spPr>
            <a:xfrm>
              <a:off x="2337918" y="4575154"/>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4" name="フローチャート: 結合子 113"/>
            <p:cNvSpPr/>
            <p:nvPr/>
          </p:nvSpPr>
          <p:spPr>
            <a:xfrm>
              <a:off x="2316348" y="4732219"/>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5" name="フローチャート: 結合子 114"/>
            <p:cNvSpPr/>
            <p:nvPr/>
          </p:nvSpPr>
          <p:spPr>
            <a:xfrm>
              <a:off x="2225402" y="1923697"/>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6" name="フローチャート: 結合子 115"/>
            <p:cNvSpPr/>
            <p:nvPr/>
          </p:nvSpPr>
          <p:spPr>
            <a:xfrm>
              <a:off x="2254896" y="2172814"/>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7" name="フローチャート: 結合子 116"/>
            <p:cNvSpPr/>
            <p:nvPr/>
          </p:nvSpPr>
          <p:spPr>
            <a:xfrm>
              <a:off x="2306442" y="2350557"/>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8" name="フローチャート: 結合子 117"/>
            <p:cNvSpPr/>
            <p:nvPr/>
          </p:nvSpPr>
          <p:spPr>
            <a:xfrm>
              <a:off x="2341599" y="2528158"/>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19" name="フローチャート: 結合子 118"/>
            <p:cNvSpPr/>
            <p:nvPr/>
          </p:nvSpPr>
          <p:spPr>
            <a:xfrm>
              <a:off x="2516972" y="1404750"/>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20" name="フローチャート: 結合子 119"/>
            <p:cNvSpPr/>
            <p:nvPr/>
          </p:nvSpPr>
          <p:spPr>
            <a:xfrm>
              <a:off x="2514962" y="1593973"/>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21" name="フローチャート: 結合子 120"/>
            <p:cNvSpPr/>
            <p:nvPr/>
          </p:nvSpPr>
          <p:spPr>
            <a:xfrm>
              <a:off x="2516159" y="1854442"/>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22" name="フローチャート: 結合子 121"/>
            <p:cNvSpPr/>
            <p:nvPr/>
          </p:nvSpPr>
          <p:spPr>
            <a:xfrm>
              <a:off x="2515257" y="2097742"/>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23" name="フローチャート: 結合子 122"/>
            <p:cNvSpPr/>
            <p:nvPr/>
          </p:nvSpPr>
          <p:spPr>
            <a:xfrm>
              <a:off x="2509799" y="2254558"/>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24" name="フローチャート: 結合子 123"/>
            <p:cNvSpPr/>
            <p:nvPr/>
          </p:nvSpPr>
          <p:spPr>
            <a:xfrm>
              <a:off x="2520348" y="2432376"/>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25" name="フローチャート: 結合子 124"/>
            <p:cNvSpPr/>
            <p:nvPr/>
          </p:nvSpPr>
          <p:spPr>
            <a:xfrm>
              <a:off x="2506490" y="2614116"/>
              <a:ext cx="12671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grpSp>
      <p:cxnSp>
        <p:nvCxnSpPr>
          <p:cNvPr id="126" name="Straight Arrow Connector 9"/>
          <p:cNvCxnSpPr/>
          <p:nvPr/>
        </p:nvCxnSpPr>
        <p:spPr>
          <a:xfrm flipH="1" flipV="1">
            <a:off x="4276849" y="1103659"/>
            <a:ext cx="354916" cy="2066953"/>
          </a:xfrm>
          <a:prstGeom prst="straightConnector1">
            <a:avLst/>
          </a:prstGeom>
          <a:noFill/>
          <a:ln w="12700" cap="flat" cmpd="sng" algn="ctr">
            <a:solidFill>
              <a:srgbClr val="7030A0"/>
            </a:solidFill>
            <a:prstDash val="dashDot"/>
            <a:miter lim="800000"/>
            <a:tailEnd type="arrow"/>
          </a:ln>
          <a:effectLst/>
        </p:spPr>
      </p:cxnSp>
      <p:cxnSp>
        <p:nvCxnSpPr>
          <p:cNvPr id="127" name="Straight Arrow Connector 9"/>
          <p:cNvCxnSpPr/>
          <p:nvPr/>
        </p:nvCxnSpPr>
        <p:spPr>
          <a:xfrm flipV="1">
            <a:off x="4661171" y="1137043"/>
            <a:ext cx="721267" cy="2038134"/>
          </a:xfrm>
          <a:prstGeom prst="straightConnector1">
            <a:avLst/>
          </a:prstGeom>
          <a:noFill/>
          <a:ln w="12700" cap="flat" cmpd="sng" algn="ctr">
            <a:solidFill>
              <a:srgbClr val="7030A0"/>
            </a:solidFill>
            <a:prstDash val="dashDot"/>
            <a:miter lim="800000"/>
            <a:tailEnd type="arrow"/>
          </a:ln>
          <a:effectLst/>
        </p:spPr>
      </p:cxnSp>
      <p:cxnSp>
        <p:nvCxnSpPr>
          <p:cNvPr id="128" name="直線コネクタ 127"/>
          <p:cNvCxnSpPr/>
          <p:nvPr/>
        </p:nvCxnSpPr>
        <p:spPr>
          <a:xfrm flipV="1">
            <a:off x="2497856" y="3100872"/>
            <a:ext cx="4624213" cy="6804"/>
          </a:xfrm>
          <a:prstGeom prst="line">
            <a:avLst/>
          </a:prstGeom>
          <a:noFill/>
          <a:ln w="6350" cap="flat" cmpd="sng" algn="ctr">
            <a:solidFill>
              <a:sysClr val="windowText" lastClr="000000"/>
            </a:solidFill>
            <a:prstDash val="dash"/>
            <a:miter lim="800000"/>
          </a:ln>
          <a:effectLst/>
        </p:spPr>
      </p:cxnSp>
      <p:sp>
        <p:nvSpPr>
          <p:cNvPr id="129" name="円/楕円 128"/>
          <p:cNvSpPr/>
          <p:nvPr/>
        </p:nvSpPr>
        <p:spPr>
          <a:xfrm>
            <a:off x="6574134" y="3101810"/>
            <a:ext cx="36000" cy="180000"/>
          </a:xfrm>
          <a:prstGeom prst="ellipse">
            <a:avLst/>
          </a:prstGeom>
          <a:noFill/>
          <a:ln w="63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130" name="直線コネクタ 129"/>
          <p:cNvCxnSpPr/>
          <p:nvPr/>
        </p:nvCxnSpPr>
        <p:spPr>
          <a:xfrm flipV="1">
            <a:off x="2497856" y="3282113"/>
            <a:ext cx="4624213" cy="5563"/>
          </a:xfrm>
          <a:prstGeom prst="line">
            <a:avLst/>
          </a:prstGeom>
          <a:noFill/>
          <a:ln w="6350" cap="flat" cmpd="sng" algn="ctr">
            <a:solidFill>
              <a:sysClr val="windowText" lastClr="000000"/>
            </a:solidFill>
            <a:prstDash val="dash"/>
            <a:miter lim="800000"/>
          </a:ln>
          <a:effectLst/>
        </p:spPr>
      </p:cxnSp>
      <p:sp>
        <p:nvSpPr>
          <p:cNvPr id="131" name="円柱 130"/>
          <p:cNvSpPr/>
          <p:nvPr/>
        </p:nvSpPr>
        <p:spPr>
          <a:xfrm rot="16200000">
            <a:off x="1897693" y="2615512"/>
            <a:ext cx="181768" cy="1162562"/>
          </a:xfrm>
          <a:prstGeom prst="can">
            <a:avLst/>
          </a:prstGeom>
          <a:solidFill>
            <a:sysClr val="windowText" lastClr="000000">
              <a:lumMod val="50000"/>
              <a:lumOff val="50000"/>
            </a:sysClr>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32" name="正方形/長方形 131"/>
          <p:cNvSpPr/>
          <p:nvPr/>
        </p:nvSpPr>
        <p:spPr>
          <a:xfrm>
            <a:off x="1233714" y="3178753"/>
            <a:ext cx="217714" cy="4754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33" name="TextBox 36"/>
          <p:cNvSpPr txBox="1"/>
          <p:nvPr/>
        </p:nvSpPr>
        <p:spPr>
          <a:xfrm>
            <a:off x="271634" y="2846040"/>
            <a:ext cx="1204177" cy="338554"/>
          </a:xfrm>
          <a:prstGeom prst="rect">
            <a:avLst/>
          </a:prstGeom>
          <a:noFill/>
        </p:spPr>
        <p:txBody>
          <a:bodyPr wrap="none" rtlCol="0">
            <a:spAutoFit/>
          </a:bodyPr>
          <a:lstStyle/>
          <a:p>
            <a:pPr algn="ctr"/>
            <a:r>
              <a:rPr lang="en-GB"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sz="1600" dirty="0" smtClean="0">
                <a:solidFill>
                  <a:prstClr val="black"/>
                </a:solidFill>
                <a:latin typeface="メイリオ" panose="020B0604030504040204" pitchFamily="50" charset="-128"/>
                <a:cs typeface="メイリオ" panose="020B0604030504040204" pitchFamily="50" charset="-128"/>
              </a:rPr>
              <a:t>ビーム</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TextBox 36"/>
          <p:cNvSpPr txBox="1"/>
          <p:nvPr/>
        </p:nvSpPr>
        <p:spPr>
          <a:xfrm>
            <a:off x="7751189" y="2848863"/>
            <a:ext cx="1204177" cy="338554"/>
          </a:xfrm>
          <a:prstGeom prst="rect">
            <a:avLst/>
          </a:prstGeom>
          <a:noFill/>
        </p:spPr>
        <p:txBody>
          <a:bodyPr wrap="none" rtlCol="0">
            <a:spAutoFit/>
          </a:bodyPr>
          <a:lstStyle/>
          <a:p>
            <a:pPr algn="ctr"/>
            <a:r>
              <a:rPr lang="en-GB"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sz="1600" dirty="0" smtClean="0">
                <a:solidFill>
                  <a:prstClr val="black"/>
                </a:solidFill>
                <a:latin typeface="メイリオ" panose="020B0604030504040204" pitchFamily="50" charset="-128"/>
                <a:cs typeface="メイリオ" panose="020B0604030504040204" pitchFamily="50" charset="-128"/>
              </a:rPr>
              <a:t>ビーム</a:t>
            </a:r>
            <a:endParaRPr lang="en-GB"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35" name="直線矢印コネクタ 134"/>
          <p:cNvCxnSpPr/>
          <p:nvPr/>
        </p:nvCxnSpPr>
        <p:spPr>
          <a:xfrm flipV="1">
            <a:off x="1047595" y="4056705"/>
            <a:ext cx="1243692" cy="574564"/>
          </a:xfrm>
          <a:prstGeom prst="straightConnector1">
            <a:avLst/>
          </a:prstGeom>
          <a:noFill/>
          <a:ln w="28575" cap="flat" cmpd="sng" algn="ctr">
            <a:solidFill>
              <a:sysClr val="windowText" lastClr="000000"/>
            </a:solidFill>
            <a:prstDash val="solid"/>
            <a:miter lim="800000"/>
            <a:tailEnd type="triangle"/>
          </a:ln>
          <a:effectLst/>
        </p:spPr>
      </p:cxnSp>
      <p:sp>
        <p:nvSpPr>
          <p:cNvPr id="136" name="テキスト ボックス 135"/>
          <p:cNvSpPr txBox="1"/>
          <p:nvPr/>
        </p:nvSpPr>
        <p:spPr>
          <a:xfrm>
            <a:off x="363679" y="1405268"/>
            <a:ext cx="1107996" cy="923330"/>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微弱電子</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シグナル</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検出面</a:t>
            </a:r>
            <a:endParaRPr lang="ja-JP" altLang="en-US" dirty="0">
              <a:solidFill>
                <a:prstClr val="black"/>
              </a:solidFill>
              <a:latin typeface="メイリオ" panose="020B0604030504040204" pitchFamily="50" charset="-128"/>
              <a:cs typeface="メイリオ" panose="020B0604030504040204" pitchFamily="50" charset="-128"/>
            </a:endParaRPr>
          </a:p>
        </p:txBody>
      </p:sp>
      <p:cxnSp>
        <p:nvCxnSpPr>
          <p:cNvPr id="137" name="直線矢印コネクタ 136"/>
          <p:cNvCxnSpPr>
            <a:stCxn id="136" idx="3"/>
          </p:cNvCxnSpPr>
          <p:nvPr/>
        </p:nvCxnSpPr>
        <p:spPr>
          <a:xfrm flipV="1">
            <a:off x="1471675" y="1866727"/>
            <a:ext cx="905758" cy="206"/>
          </a:xfrm>
          <a:prstGeom prst="straightConnector1">
            <a:avLst/>
          </a:prstGeom>
          <a:noFill/>
          <a:ln w="127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36791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5431316" y="3143667"/>
            <a:ext cx="3635565" cy="3608396"/>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smtClean="0"/>
              <a:t>運動量</a:t>
            </a:r>
            <a:r>
              <a:rPr lang="ja-JP" altLang="en-US" dirty="0"/>
              <a:t>を測るには？</a:t>
            </a:r>
            <a:endParaRPr kumimoji="1" lang="ja-JP" altLang="en-US" dirty="0"/>
          </a:p>
        </p:txBody>
      </p:sp>
      <p:sp>
        <p:nvSpPr>
          <p:cNvPr id="3" name="コンテンツ プレースホルダー 2"/>
          <p:cNvSpPr>
            <a:spLocks noGrp="1"/>
          </p:cNvSpPr>
          <p:nvPr>
            <p:ph idx="1"/>
          </p:nvPr>
        </p:nvSpPr>
        <p:spPr>
          <a:xfrm>
            <a:off x="152254" y="1269153"/>
            <a:ext cx="5349122" cy="5478678"/>
          </a:xfrm>
        </p:spPr>
        <p:txBody>
          <a:bodyPr>
            <a:normAutofit/>
          </a:bodyPr>
          <a:lstStyle/>
          <a:p>
            <a:r>
              <a:rPr lang="ja-JP" altLang="en-US" dirty="0"/>
              <a:t>フレミングの左手の</a:t>
            </a:r>
            <a:r>
              <a:rPr lang="ja-JP" altLang="en-US" dirty="0" smtClean="0"/>
              <a:t>法則</a:t>
            </a:r>
            <a:r>
              <a:rPr lang="en-US" altLang="ja-JP" dirty="0" smtClean="0"/>
              <a:t/>
            </a:r>
            <a:br>
              <a:rPr lang="en-US" altLang="ja-JP" dirty="0" smtClean="0"/>
            </a:br>
            <a:r>
              <a:rPr lang="en-US" altLang="ja-JP" dirty="0" smtClean="0"/>
              <a:t>(</a:t>
            </a:r>
            <a:r>
              <a:rPr lang="ja-JP" altLang="en-US" dirty="0"/>
              <a:t>円形加速器の場合とそっくり</a:t>
            </a:r>
            <a:r>
              <a:rPr lang="en-US" altLang="ja-JP" dirty="0" smtClean="0"/>
              <a:t>)</a:t>
            </a:r>
            <a:endParaRPr lang="en-US" altLang="ja-JP" dirty="0"/>
          </a:p>
          <a:p>
            <a:pPr marL="0" indent="0">
              <a:buNone/>
            </a:pPr>
            <a:endParaRPr lang="en-US" altLang="ja-JP" dirty="0"/>
          </a:p>
          <a:p>
            <a:r>
              <a:rPr lang="ja-JP" altLang="en-US" dirty="0"/>
              <a:t>遠心力と磁場による力の釣り合い</a:t>
            </a:r>
            <a:endParaRPr lang="en-US" altLang="ja-JP" dirty="0"/>
          </a:p>
          <a:p>
            <a:pPr marL="0" indent="0">
              <a:buNone/>
            </a:pPr>
            <a:endParaRPr lang="en-US" altLang="ja-JP" dirty="0"/>
          </a:p>
          <a:p>
            <a:endParaRPr lang="en-US" altLang="ja-JP" dirty="0"/>
          </a:p>
          <a:p>
            <a:pPr marL="0" indent="0">
              <a:buNone/>
            </a:pPr>
            <a:endParaRPr lang="en-US" altLang="ja-JP" dirty="0"/>
          </a:p>
          <a:p>
            <a:endParaRPr lang="en-US" altLang="ja-JP" dirty="0"/>
          </a:p>
          <a:p>
            <a:endParaRPr lang="en-US" altLang="ja-JP" dirty="0"/>
          </a:p>
          <a:p>
            <a:r>
              <a:rPr lang="ja-JP" altLang="en-US" dirty="0" smtClean="0"/>
              <a:t>回転半径 </a:t>
            </a:r>
            <a:r>
              <a:rPr lang="en-US" altLang="ja-JP" dirty="0" smtClean="0"/>
              <a:t>r </a:t>
            </a:r>
            <a:r>
              <a:rPr lang="ja-JP" altLang="en-US" dirty="0" smtClean="0"/>
              <a:t>がわかれば運動量がわかる</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22</a:t>
            </a:fld>
            <a:endParaRPr kumimoji="1" lang="ja-JP" altLang="en-US"/>
          </a:p>
        </p:txBody>
      </p:sp>
      <mc:AlternateContent xmlns:mc="http://schemas.openxmlformats.org/markup-compatibility/2006" xmlns:a14="http://schemas.microsoft.com/office/drawing/2010/main">
        <mc:Choice Requires="a14">
          <p:sp>
            <p:nvSpPr>
              <p:cNvPr id="12" name="角丸四角形 11"/>
              <p:cNvSpPr/>
              <p:nvPr/>
            </p:nvSpPr>
            <p:spPr>
              <a:xfrm>
                <a:off x="961901" y="3255597"/>
                <a:ext cx="3534033" cy="792892"/>
              </a:xfrm>
              <a:prstGeom prst="roundRect">
                <a:avLst/>
              </a:prstGeom>
              <a:solidFill>
                <a:srgbClr val="E7E6E6">
                  <a:lumMod val="90000"/>
                </a:srgbClr>
              </a:solidFill>
              <a:ln w="12700" cap="flat" cmpd="sng" algn="ctr">
                <a:solidFill>
                  <a:srgbClr val="5B9BD5">
                    <a:shade val="50000"/>
                  </a:srgbClr>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𝑞</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𝑣</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𝐵</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𝑚</m:t>
                      </m:r>
                      <m:f>
                        <m:fPr>
                          <m:ctrlP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ctrlPr>
                        </m:fPr>
                        <m:num>
                          <m:sSup>
                            <m:sSupPr>
                              <m:ctrlP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ctrlPr>
                            </m:sSupPr>
                            <m:e>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𝑣</m:t>
                              </m:r>
                            </m:e>
                            <m:sup>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2</m:t>
                              </m:r>
                            </m:sup>
                          </m:sSup>
                        </m:num>
                        <m:den>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𝑟</m:t>
                          </m:r>
                        </m:den>
                      </m:f>
                    </m:oMath>
                  </m:oMathPara>
                </a14:m>
                <a:endParaRPr kumimoji="0" lang="en-US" altLang="ja-JP" sz="2400" b="0" i="0" u="none" strike="noStrike" kern="0" cap="none" spc="0" normalizeH="0" baseline="0" noProof="0" dirty="0" smtClean="0">
                  <a:ln>
                    <a:noFill/>
                  </a:ln>
                  <a:solidFill>
                    <a:srgbClr val="002060"/>
                  </a:solidFill>
                  <a:effectLst/>
                  <a:uLnTx/>
                  <a:uFillTx/>
                  <a:latin typeface="Calibri" panose="020F0502020204030204"/>
                  <a:ea typeface="Cambria Math" panose="02040503050406030204" pitchFamily="18" charset="0"/>
                  <a:cs typeface="+mn-cs"/>
                </a:endParaRPr>
              </a:p>
            </p:txBody>
          </p:sp>
        </mc:Choice>
        <mc:Fallback xmlns="">
          <p:sp>
            <p:nvSpPr>
              <p:cNvPr id="12" name="角丸四角形 11"/>
              <p:cNvSpPr>
                <a:spLocks noRot="1" noChangeAspect="1" noMove="1" noResize="1" noEditPoints="1" noAdjustHandles="1" noChangeArrowheads="1" noChangeShapeType="1" noTextEdit="1"/>
              </p:cNvSpPr>
              <p:nvPr/>
            </p:nvSpPr>
            <p:spPr>
              <a:xfrm>
                <a:off x="961901" y="3255597"/>
                <a:ext cx="3534033" cy="792892"/>
              </a:xfrm>
              <a:prstGeom prst="roundRect">
                <a:avLst/>
              </a:prstGeom>
              <a:blipFill rotWithShape="0">
                <a:blip r:embed="rId2"/>
                <a:stretch>
                  <a:fillRect/>
                </a:stretch>
              </a:blipFill>
              <a:ln w="12700" cap="flat" cmpd="sng" algn="ctr">
                <a:solidFill>
                  <a:srgbClr val="5B9BD5">
                    <a:shade val="50000"/>
                  </a:srgbClr>
                </a:solidFill>
                <a:prstDash val="solid"/>
                <a:miter lim="800000"/>
              </a:ln>
              <a:effectLst/>
            </p:spPr>
            <p:txBody>
              <a:bodyPr/>
              <a:lstStyle/>
              <a:p>
                <a:r>
                  <a:rPr lang="ja-JP" altLang="en-US">
                    <a:noFill/>
                  </a:rPr>
                  <a:t> </a:t>
                </a:r>
              </a:p>
            </p:txBody>
          </p:sp>
        </mc:Fallback>
      </mc:AlternateContent>
      <p:sp>
        <p:nvSpPr>
          <p:cNvPr id="13" name="右矢印 12"/>
          <p:cNvSpPr/>
          <p:nvPr/>
        </p:nvSpPr>
        <p:spPr>
          <a:xfrm>
            <a:off x="489053" y="4503950"/>
            <a:ext cx="444842" cy="28420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4" name="角丸四角形 13"/>
              <p:cNvSpPr/>
              <p:nvPr/>
            </p:nvSpPr>
            <p:spPr>
              <a:xfrm>
                <a:off x="961900" y="4263984"/>
                <a:ext cx="3534033" cy="792892"/>
              </a:xfrm>
              <a:prstGeom prst="roundRect">
                <a:avLst/>
              </a:prstGeom>
              <a:solidFill>
                <a:srgbClr val="E7E6E6">
                  <a:lumMod val="90000"/>
                </a:srgbClr>
              </a:solidFill>
              <a:ln w="12700" cap="flat" cmpd="sng" algn="ctr">
                <a:solidFill>
                  <a:srgbClr val="5B9BD5">
                    <a:shade val="50000"/>
                  </a:srgbClr>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𝑝</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𝑚𝑣</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𝑞𝐵𝑟</m:t>
                      </m:r>
                    </m:oMath>
                  </m:oMathPara>
                </a14:m>
                <a:endParaRPr kumimoji="0" lang="en-US" altLang="ja-JP" sz="2400" b="0" i="0" u="none" strike="noStrike" kern="0" cap="none" spc="0" normalizeH="0" baseline="0" noProof="0" dirty="0" smtClean="0">
                  <a:ln>
                    <a:noFill/>
                  </a:ln>
                  <a:solidFill>
                    <a:srgbClr val="002060"/>
                  </a:solidFill>
                  <a:effectLst/>
                  <a:uLnTx/>
                  <a:uFillTx/>
                  <a:latin typeface="Calibri" panose="020F0502020204030204"/>
                  <a:ea typeface="Cambria Math" panose="02040503050406030204" pitchFamily="18" charset="0"/>
                  <a:cs typeface="+mn-cs"/>
                </a:endParaRPr>
              </a:p>
            </p:txBody>
          </p:sp>
        </mc:Choice>
        <mc:Fallback xmlns="">
          <p:sp>
            <p:nvSpPr>
              <p:cNvPr id="14" name="角丸四角形 13"/>
              <p:cNvSpPr>
                <a:spLocks noRot="1" noChangeAspect="1" noMove="1" noResize="1" noEditPoints="1" noAdjustHandles="1" noChangeArrowheads="1" noChangeShapeType="1" noTextEdit="1"/>
              </p:cNvSpPr>
              <p:nvPr/>
            </p:nvSpPr>
            <p:spPr>
              <a:xfrm>
                <a:off x="961900" y="4263984"/>
                <a:ext cx="3534033" cy="792892"/>
              </a:xfrm>
              <a:prstGeom prst="roundRect">
                <a:avLst/>
              </a:prstGeom>
              <a:blipFill rotWithShape="0">
                <a:blip r:embed="rId3"/>
                <a:stretch>
                  <a:fillRect/>
                </a:stretch>
              </a:blipFill>
              <a:ln w="12700" cap="flat" cmpd="sng" algn="ctr">
                <a:solidFill>
                  <a:srgbClr val="5B9BD5">
                    <a:shade val="50000"/>
                  </a:srgbClr>
                </a:solidFill>
                <a:prstDash val="solid"/>
                <a:miter lim="800000"/>
              </a:ln>
              <a:effectLst/>
            </p:spPr>
            <p:txBody>
              <a:bodyPr/>
              <a:lstStyle/>
              <a:p>
                <a:r>
                  <a:rPr lang="ja-JP" altLang="en-US">
                    <a:noFill/>
                  </a:rPr>
                  <a:t> </a:t>
                </a:r>
              </a:p>
            </p:txBody>
          </p:sp>
        </mc:Fallback>
      </mc:AlternateContent>
      <p:sp>
        <p:nvSpPr>
          <p:cNvPr id="15" name="正方形/長方形 14"/>
          <p:cNvSpPr/>
          <p:nvPr/>
        </p:nvSpPr>
        <p:spPr>
          <a:xfrm>
            <a:off x="6294532" y="5653023"/>
            <a:ext cx="111600" cy="713020"/>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円/楕円 15"/>
          <p:cNvSpPr/>
          <p:nvPr/>
        </p:nvSpPr>
        <p:spPr>
          <a:xfrm>
            <a:off x="5582431" y="4789316"/>
            <a:ext cx="3089189" cy="962403"/>
          </a:xfrm>
          <a:prstGeom prst="ellipse">
            <a:avLst/>
          </a:prstGeom>
          <a:noFill/>
          <a:ln w="19050" cap="flat" cmpd="sng" algn="ctr">
            <a:solidFill>
              <a:srgbClr val="70AD47">
                <a:lumMod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 name="右矢印 16"/>
          <p:cNvSpPr/>
          <p:nvPr/>
        </p:nvSpPr>
        <p:spPr>
          <a:xfrm rot="16200000">
            <a:off x="5152297" y="4339639"/>
            <a:ext cx="2399588" cy="22717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テキスト ボックス 17"/>
          <p:cNvSpPr txBox="1"/>
          <p:nvPr/>
        </p:nvSpPr>
        <p:spPr>
          <a:xfrm>
            <a:off x="6394060" y="3467377"/>
            <a:ext cx="2031325"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磁場をかけておく</a:t>
            </a:r>
            <a:endParaRPr lang="ja-JP" altLang="en-US" dirty="0">
              <a:solidFill>
                <a:prstClr val="black"/>
              </a:solidFill>
              <a:latin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6403941" y="4632276"/>
            <a:ext cx="1175747" cy="352168"/>
            <a:chOff x="5072447" y="4176583"/>
            <a:chExt cx="1019434" cy="352168"/>
          </a:xfrm>
        </p:grpSpPr>
        <p:sp>
          <p:nvSpPr>
            <p:cNvPr id="20" name="正方形/長方形 19"/>
            <p:cNvSpPr/>
            <p:nvPr/>
          </p:nvSpPr>
          <p:spPr>
            <a:xfrm>
              <a:off x="5072447" y="4176583"/>
              <a:ext cx="803187" cy="352167"/>
            </a:xfrm>
            <a:prstGeom prst="rect">
              <a:avLst/>
            </a:prstGeom>
            <a:gradFill>
              <a:gsLst>
                <a:gs pos="0">
                  <a:srgbClr val="ED7D31">
                    <a:lumMod val="50000"/>
                  </a:srgbClr>
                </a:gs>
                <a:gs pos="100000">
                  <a:sysClr val="window" lastClr="FFFFFF">
                    <a:alpha val="0"/>
                  </a:sysClr>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円/楕円 20"/>
            <p:cNvSpPr/>
            <p:nvPr/>
          </p:nvSpPr>
          <p:spPr>
            <a:xfrm>
              <a:off x="5715000" y="4176584"/>
              <a:ext cx="376881" cy="352167"/>
            </a:xfrm>
            <a:prstGeom prst="ellipse">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22" name="テキスト ボックス 21"/>
          <p:cNvSpPr txBox="1"/>
          <p:nvPr/>
        </p:nvSpPr>
        <p:spPr>
          <a:xfrm>
            <a:off x="6532353" y="4281001"/>
            <a:ext cx="2031325"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電荷をもった粒子</a:t>
            </a:r>
            <a:endParaRPr lang="ja-JP" altLang="en-US" dirty="0">
              <a:solidFill>
                <a:prstClr val="black"/>
              </a:solidFill>
              <a:latin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6578610" y="5890702"/>
            <a:ext cx="1569660"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円軌道を描く</a:t>
            </a:r>
            <a:endParaRPr lang="ja-JP" altLang="en-US" dirty="0">
              <a:solidFill>
                <a:prstClr val="black"/>
              </a:solidFill>
              <a:latin typeface="メイリオ" panose="020B0604030504040204" pitchFamily="50" charset="-128"/>
              <a:cs typeface="メイリオ" panose="020B0604030504040204" pitchFamily="50" charset="-128"/>
            </a:endParaRPr>
          </a:p>
        </p:txBody>
      </p:sp>
      <p:cxnSp>
        <p:nvCxnSpPr>
          <p:cNvPr id="24" name="直線コネクタ 23"/>
          <p:cNvCxnSpPr/>
          <p:nvPr/>
        </p:nvCxnSpPr>
        <p:spPr>
          <a:xfrm flipV="1">
            <a:off x="6600642" y="4808359"/>
            <a:ext cx="129318" cy="9524"/>
          </a:xfrm>
          <a:prstGeom prst="line">
            <a:avLst/>
          </a:prstGeom>
          <a:noFill/>
          <a:ln w="19050" cap="flat" cmpd="sng" algn="ctr">
            <a:solidFill>
              <a:srgbClr val="70AD47">
                <a:lumMod val="50000"/>
              </a:srgbClr>
            </a:solidFill>
            <a:prstDash val="solid"/>
            <a:miter lim="800000"/>
            <a:headEnd type="none" w="med" len="med"/>
            <a:tailEnd type="triangle" w="med" len="med"/>
          </a:ln>
          <a:effectLst/>
        </p:spPr>
      </p:cxnSp>
      <p:cxnSp>
        <p:nvCxnSpPr>
          <p:cNvPr id="25" name="直線コネクタ 24"/>
          <p:cNvCxnSpPr/>
          <p:nvPr/>
        </p:nvCxnSpPr>
        <p:spPr>
          <a:xfrm>
            <a:off x="7849840" y="4842095"/>
            <a:ext cx="119258" cy="22579"/>
          </a:xfrm>
          <a:prstGeom prst="line">
            <a:avLst/>
          </a:prstGeom>
          <a:noFill/>
          <a:ln w="19050" cap="flat" cmpd="sng" algn="ctr">
            <a:solidFill>
              <a:srgbClr val="70AD47">
                <a:lumMod val="50000"/>
              </a:srgbClr>
            </a:solidFill>
            <a:prstDash val="solid"/>
            <a:miter lim="800000"/>
            <a:headEnd type="none" w="med" len="med"/>
            <a:tailEnd type="triangle" w="med" len="med"/>
          </a:ln>
          <a:effectLst/>
        </p:spPr>
      </p:cxnSp>
      <p:cxnSp>
        <p:nvCxnSpPr>
          <p:cNvPr id="26" name="直線コネクタ 25"/>
          <p:cNvCxnSpPr/>
          <p:nvPr/>
        </p:nvCxnSpPr>
        <p:spPr>
          <a:xfrm flipH="1">
            <a:off x="7121746" y="5751719"/>
            <a:ext cx="117683" cy="3672"/>
          </a:xfrm>
          <a:prstGeom prst="line">
            <a:avLst/>
          </a:prstGeom>
          <a:noFill/>
          <a:ln w="19050" cap="flat" cmpd="sng" algn="ctr">
            <a:solidFill>
              <a:srgbClr val="70AD47">
                <a:lumMod val="50000"/>
              </a:srgbClr>
            </a:solidFill>
            <a:prstDash val="solid"/>
            <a:miter lim="800000"/>
            <a:headEnd type="none" w="med" len="med"/>
            <a:tailEnd type="triangle" w="med" len="med"/>
          </a:ln>
          <a:effectLst/>
        </p:spPr>
      </p:cxnSp>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964" y="1021768"/>
            <a:ext cx="2274929" cy="2009520"/>
          </a:xfrm>
          <a:prstGeom prst="rect">
            <a:avLst/>
          </a:prstGeom>
          <a:ln>
            <a:solidFill>
              <a:srgbClr val="5B9BD5">
                <a:lumMod val="50000"/>
              </a:srgb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7658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角丸四角形 110"/>
          <p:cNvSpPr/>
          <p:nvPr/>
        </p:nvSpPr>
        <p:spPr>
          <a:xfrm>
            <a:off x="446183" y="1118212"/>
            <a:ext cx="8301210" cy="4919032"/>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smtClean="0"/>
              <a:t>全体を磁場の中に置く</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23</a:t>
            </a:fld>
            <a:endParaRPr kumimoji="1" lang="ja-JP" altLang="en-US"/>
          </a:p>
        </p:txBody>
      </p:sp>
      <p:sp>
        <p:nvSpPr>
          <p:cNvPr id="58" name="円/楕円 57"/>
          <p:cNvSpPr/>
          <p:nvPr/>
        </p:nvSpPr>
        <p:spPr>
          <a:xfrm>
            <a:off x="763983" y="1626879"/>
            <a:ext cx="3600000" cy="3600000"/>
          </a:xfrm>
          <a:prstGeom prst="ellipse">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59" name="円/楕円 58"/>
          <p:cNvSpPr/>
          <p:nvPr/>
        </p:nvSpPr>
        <p:spPr>
          <a:xfrm>
            <a:off x="2203983" y="3018980"/>
            <a:ext cx="720000" cy="720000"/>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cxnSp>
        <p:nvCxnSpPr>
          <p:cNvPr id="60" name="Straight Arrow Connector 9"/>
          <p:cNvCxnSpPr/>
          <p:nvPr/>
        </p:nvCxnSpPr>
        <p:spPr>
          <a:xfrm flipH="1" flipV="1">
            <a:off x="1322747" y="2111073"/>
            <a:ext cx="713812" cy="797926"/>
          </a:xfrm>
          <a:prstGeom prst="straightConnector1">
            <a:avLst/>
          </a:prstGeom>
          <a:noFill/>
          <a:ln w="28575" cap="flat" cmpd="sng" algn="ctr">
            <a:solidFill>
              <a:srgbClr val="FFC000">
                <a:lumMod val="75000"/>
              </a:srgbClr>
            </a:solidFill>
            <a:prstDash val="sysDot"/>
            <a:miter lim="800000"/>
            <a:headEnd type="none" w="med" len="med"/>
            <a:tailEnd type="none" w="med" len="med"/>
          </a:ln>
          <a:effectLst/>
        </p:spPr>
      </p:cxnSp>
      <p:cxnSp>
        <p:nvCxnSpPr>
          <p:cNvPr id="61" name="Straight Arrow Connector 9"/>
          <p:cNvCxnSpPr/>
          <p:nvPr/>
        </p:nvCxnSpPr>
        <p:spPr>
          <a:xfrm flipV="1">
            <a:off x="2565351" y="1729883"/>
            <a:ext cx="65839" cy="1243492"/>
          </a:xfrm>
          <a:prstGeom prst="straightConnector1">
            <a:avLst/>
          </a:prstGeom>
          <a:noFill/>
          <a:ln w="28575" cap="flat" cmpd="sng" algn="ctr">
            <a:solidFill>
              <a:srgbClr val="FFC000">
                <a:lumMod val="75000"/>
              </a:srgbClr>
            </a:solidFill>
            <a:prstDash val="sysDot"/>
            <a:miter lim="800000"/>
            <a:headEnd type="none" w="med" len="med"/>
            <a:tailEnd type="none" w="med" len="med"/>
          </a:ln>
          <a:effectLst/>
        </p:spPr>
      </p:cxnSp>
      <p:cxnSp>
        <p:nvCxnSpPr>
          <p:cNvPr id="62" name="Straight Arrow Connector 9"/>
          <p:cNvCxnSpPr/>
          <p:nvPr/>
        </p:nvCxnSpPr>
        <p:spPr>
          <a:xfrm flipV="1">
            <a:off x="1671411" y="3792795"/>
            <a:ext cx="679180" cy="1241480"/>
          </a:xfrm>
          <a:prstGeom prst="straightConnector1">
            <a:avLst/>
          </a:prstGeom>
          <a:noFill/>
          <a:ln w="28575" cap="flat" cmpd="sng" algn="ctr">
            <a:solidFill>
              <a:srgbClr val="FFC000">
                <a:lumMod val="75000"/>
              </a:srgbClr>
            </a:solidFill>
            <a:prstDash val="sysDot"/>
            <a:miter lim="800000"/>
            <a:headEnd type="none" w="med" len="med"/>
            <a:tailEnd type="none" w="med" len="med"/>
          </a:ln>
          <a:effectLst/>
        </p:spPr>
      </p:cxnSp>
      <p:sp>
        <p:nvSpPr>
          <p:cNvPr id="63" name="フローチャート: 結合子 62"/>
          <p:cNvSpPr/>
          <p:nvPr/>
        </p:nvSpPr>
        <p:spPr>
          <a:xfrm>
            <a:off x="1841783" y="2695251"/>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4" name="フローチャート: 結合子 63"/>
          <p:cNvSpPr/>
          <p:nvPr/>
        </p:nvSpPr>
        <p:spPr>
          <a:xfrm>
            <a:off x="1679653" y="2532393"/>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5" name="フローチャート: 結合子 64"/>
          <p:cNvSpPr/>
          <p:nvPr/>
        </p:nvSpPr>
        <p:spPr>
          <a:xfrm>
            <a:off x="1505834" y="2351952"/>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6" name="フローチャート: 結合子 65"/>
          <p:cNvSpPr/>
          <p:nvPr/>
        </p:nvSpPr>
        <p:spPr>
          <a:xfrm>
            <a:off x="1343683" y="2111744"/>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7" name="フローチャート: 結合子 66"/>
          <p:cNvSpPr/>
          <p:nvPr/>
        </p:nvSpPr>
        <p:spPr>
          <a:xfrm>
            <a:off x="2489235" y="2865148"/>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8" name="フローチャート: 結合子 67"/>
          <p:cNvSpPr/>
          <p:nvPr/>
        </p:nvSpPr>
        <p:spPr>
          <a:xfrm>
            <a:off x="2492674" y="2701444"/>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69" name="フローチャート: 結合子 68"/>
          <p:cNvSpPr/>
          <p:nvPr/>
        </p:nvSpPr>
        <p:spPr>
          <a:xfrm>
            <a:off x="2500551" y="2556285"/>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0" name="フローチャート: 結合子 69"/>
          <p:cNvSpPr/>
          <p:nvPr/>
        </p:nvSpPr>
        <p:spPr>
          <a:xfrm>
            <a:off x="2530054" y="2373671"/>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1" name="フローチャート: 結合子 70"/>
          <p:cNvSpPr/>
          <p:nvPr/>
        </p:nvSpPr>
        <p:spPr>
          <a:xfrm>
            <a:off x="2545362" y="2142989"/>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2" name="フローチャート: 結合子 71"/>
          <p:cNvSpPr/>
          <p:nvPr/>
        </p:nvSpPr>
        <p:spPr>
          <a:xfrm>
            <a:off x="2574267" y="1690705"/>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3" name="フローチャート: 結合子 72"/>
          <p:cNvSpPr/>
          <p:nvPr/>
        </p:nvSpPr>
        <p:spPr>
          <a:xfrm>
            <a:off x="2264546" y="3777980"/>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4" name="フローチャート: 結合子 73"/>
          <p:cNvSpPr/>
          <p:nvPr/>
        </p:nvSpPr>
        <p:spPr>
          <a:xfrm>
            <a:off x="2164057" y="3964598"/>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5" name="フローチャート: 結合子 74"/>
          <p:cNvSpPr/>
          <p:nvPr/>
        </p:nvSpPr>
        <p:spPr>
          <a:xfrm>
            <a:off x="2021417" y="4166608"/>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6" name="フローチャート: 結合子 75"/>
          <p:cNvSpPr/>
          <p:nvPr/>
        </p:nvSpPr>
        <p:spPr>
          <a:xfrm>
            <a:off x="1946201" y="4332170"/>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7" name="フローチャート: 結合子 76"/>
          <p:cNvSpPr/>
          <p:nvPr/>
        </p:nvSpPr>
        <p:spPr>
          <a:xfrm>
            <a:off x="1824356" y="4517948"/>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8" name="フローチャート: 結合子 77"/>
          <p:cNvSpPr/>
          <p:nvPr/>
        </p:nvSpPr>
        <p:spPr>
          <a:xfrm>
            <a:off x="1759556" y="4671321"/>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79" name="フローチャート: 結合子 78"/>
          <p:cNvSpPr/>
          <p:nvPr/>
        </p:nvSpPr>
        <p:spPr>
          <a:xfrm>
            <a:off x="1657939" y="4858591"/>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0" name="フローチャート: 結合子 79"/>
          <p:cNvSpPr/>
          <p:nvPr/>
        </p:nvSpPr>
        <p:spPr>
          <a:xfrm>
            <a:off x="2572988" y="1873830"/>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1" name="テキスト ボックス 100"/>
          <p:cNvSpPr txBox="1"/>
          <p:nvPr/>
        </p:nvSpPr>
        <p:spPr>
          <a:xfrm>
            <a:off x="1648871" y="5519362"/>
            <a:ext cx="1800493" cy="369332"/>
          </a:xfrm>
          <a:prstGeom prst="rect">
            <a:avLst/>
          </a:prstGeom>
          <a:noFill/>
        </p:spPr>
        <p:txBody>
          <a:bodyPr wrap="none" rtlCol="0">
            <a:spAutoFit/>
          </a:bodyPr>
          <a:lstStyle/>
          <a:p>
            <a:r>
              <a:rPr lang="ja-JP" altLang="en-US" b="1" dirty="0" smtClean="0">
                <a:solidFill>
                  <a:prstClr val="black"/>
                </a:solidFill>
                <a:latin typeface="メイリオ" panose="020B0604030504040204" pitchFamily="50" charset="-128"/>
                <a:cs typeface="メイリオ" panose="020B0604030504040204" pitchFamily="50" charset="-128"/>
              </a:rPr>
              <a:t>磁場がない場合</a:t>
            </a:r>
            <a:endParaRPr lang="ja-JP" altLang="en-US" b="1" dirty="0">
              <a:solidFill>
                <a:prstClr val="black"/>
              </a:solidFill>
              <a:latin typeface="メイリオ" panose="020B0604030504040204" pitchFamily="50" charset="-128"/>
              <a:cs typeface="メイリオ" panose="020B0604030504040204" pitchFamily="50" charset="-128"/>
            </a:endParaRPr>
          </a:p>
        </p:txBody>
      </p:sp>
      <p:grpSp>
        <p:nvGrpSpPr>
          <p:cNvPr id="113" name="グループ化 112"/>
          <p:cNvGrpSpPr/>
          <p:nvPr/>
        </p:nvGrpSpPr>
        <p:grpSpPr>
          <a:xfrm>
            <a:off x="4234436" y="1352596"/>
            <a:ext cx="4148738" cy="4516994"/>
            <a:chOff x="4234436" y="1352596"/>
            <a:chExt cx="4148738" cy="4516994"/>
          </a:xfrm>
        </p:grpSpPr>
        <p:sp>
          <p:nvSpPr>
            <p:cNvPr id="81" name="円/楕円 80"/>
            <p:cNvSpPr/>
            <p:nvPr/>
          </p:nvSpPr>
          <p:spPr>
            <a:xfrm>
              <a:off x="4671496" y="1626879"/>
              <a:ext cx="3600000" cy="3600000"/>
            </a:xfrm>
            <a:prstGeom prst="ellipse">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2" name="円/楕円 81"/>
            <p:cNvSpPr/>
            <p:nvPr/>
          </p:nvSpPr>
          <p:spPr>
            <a:xfrm>
              <a:off x="6111496" y="3018980"/>
              <a:ext cx="720000" cy="720000"/>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3" name="フローチャート: 結合子 82"/>
            <p:cNvSpPr/>
            <p:nvPr/>
          </p:nvSpPr>
          <p:spPr>
            <a:xfrm>
              <a:off x="5734782" y="2690413"/>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4" name="フローチャート: 結合子 83"/>
            <p:cNvSpPr/>
            <p:nvPr/>
          </p:nvSpPr>
          <p:spPr>
            <a:xfrm>
              <a:off x="5572652" y="2527555"/>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5" name="フローチャート: 結合子 84"/>
            <p:cNvSpPr/>
            <p:nvPr/>
          </p:nvSpPr>
          <p:spPr>
            <a:xfrm>
              <a:off x="5303066" y="2396526"/>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6" name="フローチャート: 結合子 85"/>
            <p:cNvSpPr/>
            <p:nvPr/>
          </p:nvSpPr>
          <p:spPr>
            <a:xfrm>
              <a:off x="5090804" y="2266253"/>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7" name="フローチャート: 結合子 86"/>
            <p:cNvSpPr/>
            <p:nvPr/>
          </p:nvSpPr>
          <p:spPr>
            <a:xfrm>
              <a:off x="6396748" y="2865148"/>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8" name="フローチャート: 結合子 87"/>
            <p:cNvSpPr/>
            <p:nvPr/>
          </p:nvSpPr>
          <p:spPr>
            <a:xfrm>
              <a:off x="6418210" y="2701443"/>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89" name="フローチャート: 結合子 88"/>
            <p:cNvSpPr/>
            <p:nvPr/>
          </p:nvSpPr>
          <p:spPr>
            <a:xfrm>
              <a:off x="6448849" y="2546249"/>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0" name="フローチャート: 結合子 89"/>
            <p:cNvSpPr/>
            <p:nvPr/>
          </p:nvSpPr>
          <p:spPr>
            <a:xfrm>
              <a:off x="6490670" y="2358381"/>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1" name="フローチャート: 結合子 90"/>
            <p:cNvSpPr/>
            <p:nvPr/>
          </p:nvSpPr>
          <p:spPr>
            <a:xfrm>
              <a:off x="6620423" y="2060337"/>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2" name="フローチャート: 結合子 91"/>
            <p:cNvSpPr/>
            <p:nvPr/>
          </p:nvSpPr>
          <p:spPr>
            <a:xfrm>
              <a:off x="6830708" y="1729883"/>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3" name="フローチャート: 結合子 92"/>
            <p:cNvSpPr/>
            <p:nvPr/>
          </p:nvSpPr>
          <p:spPr>
            <a:xfrm>
              <a:off x="6172059" y="3777980"/>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4" name="フローチャート: 結合子 93"/>
            <p:cNvSpPr/>
            <p:nvPr/>
          </p:nvSpPr>
          <p:spPr>
            <a:xfrm>
              <a:off x="6122692" y="3973825"/>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5" name="フローチャート: 結合子 94"/>
            <p:cNvSpPr/>
            <p:nvPr/>
          </p:nvSpPr>
          <p:spPr>
            <a:xfrm>
              <a:off x="6096767" y="4175780"/>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6" name="フローチャート: 結合子 95"/>
            <p:cNvSpPr/>
            <p:nvPr/>
          </p:nvSpPr>
          <p:spPr>
            <a:xfrm>
              <a:off x="6107259" y="4353178"/>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7" name="フローチャート: 結合子 96"/>
            <p:cNvSpPr/>
            <p:nvPr/>
          </p:nvSpPr>
          <p:spPr>
            <a:xfrm>
              <a:off x="6148354" y="4517948"/>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8" name="フローチャート: 結合子 97"/>
            <p:cNvSpPr/>
            <p:nvPr/>
          </p:nvSpPr>
          <p:spPr>
            <a:xfrm>
              <a:off x="6191280" y="4680053"/>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99" name="フローチャート: 結合子 98"/>
            <p:cNvSpPr/>
            <p:nvPr/>
          </p:nvSpPr>
          <p:spPr>
            <a:xfrm>
              <a:off x="6267148" y="4869364"/>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0" name="フローチャート: 結合子 99"/>
            <p:cNvSpPr/>
            <p:nvPr/>
          </p:nvSpPr>
          <p:spPr>
            <a:xfrm>
              <a:off x="6702360" y="1873830"/>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2" name="テキスト ボックス 101"/>
            <p:cNvSpPr txBox="1"/>
            <p:nvPr/>
          </p:nvSpPr>
          <p:spPr>
            <a:xfrm>
              <a:off x="5675988" y="5500258"/>
              <a:ext cx="2031325" cy="369332"/>
            </a:xfrm>
            <a:prstGeom prst="rect">
              <a:avLst/>
            </a:prstGeom>
            <a:noFill/>
          </p:spPr>
          <p:txBody>
            <a:bodyPr wrap="none" rtlCol="0">
              <a:spAutoFit/>
            </a:bodyPr>
            <a:lstStyle/>
            <a:p>
              <a:r>
                <a:rPr lang="ja-JP" altLang="en-US" b="1" dirty="0" smtClean="0">
                  <a:solidFill>
                    <a:prstClr val="black"/>
                  </a:solidFill>
                  <a:latin typeface="メイリオ" panose="020B0604030504040204" pitchFamily="50" charset="-128"/>
                  <a:cs typeface="メイリオ" panose="020B0604030504040204" pitchFamily="50" charset="-128"/>
                </a:rPr>
                <a:t>磁場を与えた場合</a:t>
              </a:r>
              <a:endParaRPr lang="en-US" altLang="ja-JP" b="1" dirty="0" smtClean="0">
                <a:solidFill>
                  <a:prstClr val="black"/>
                </a:solidFill>
                <a:latin typeface="メイリオ" panose="020B0604030504040204" pitchFamily="50" charset="-128"/>
                <a:cs typeface="メイリオ" panose="020B0604030504040204" pitchFamily="50" charset="-128"/>
              </a:endParaRPr>
            </a:p>
          </p:txBody>
        </p:sp>
        <p:sp>
          <p:nvSpPr>
            <p:cNvPr id="103" name="円/楕円 78"/>
            <p:cNvSpPr/>
            <p:nvPr/>
          </p:nvSpPr>
          <p:spPr>
            <a:xfrm rot="13060619">
              <a:off x="5877541" y="3672615"/>
              <a:ext cx="1440000" cy="1440000"/>
            </a:xfrm>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811440 w 1440000"/>
                <a:gd name="connsiteY4" fmla="*/ 91440 h 1440000"/>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0" fmla="*/ 0 w 720000"/>
                <a:gd name="connsiteY0" fmla="*/ 0 h 1440000"/>
                <a:gd name="connsiteX1" fmla="*/ 720000 w 720000"/>
                <a:gd name="connsiteY1" fmla="*/ 720000 h 1440000"/>
                <a:gd name="connsiteX2" fmla="*/ 0 w 720000"/>
                <a:gd name="connsiteY2" fmla="*/ 1440000 h 1440000"/>
                <a:gd name="connsiteX0" fmla="*/ 0 w 720000"/>
                <a:gd name="connsiteY0" fmla="*/ 0 h 720000"/>
                <a:gd name="connsiteX1" fmla="*/ 720000 w 720000"/>
                <a:gd name="connsiteY1" fmla="*/ 720000 h 720000"/>
              </a:gdLst>
              <a:ahLst/>
              <a:cxnLst>
                <a:cxn ang="0">
                  <a:pos x="connsiteX0" y="connsiteY0"/>
                </a:cxn>
                <a:cxn ang="0">
                  <a:pos x="connsiteX1" y="connsiteY1"/>
                </a:cxn>
              </a:cxnLst>
              <a:rect l="l" t="t" r="r" b="b"/>
              <a:pathLst>
                <a:path w="720000" h="720000">
                  <a:moveTo>
                    <a:pt x="0" y="0"/>
                  </a:moveTo>
                  <a:cubicBezTo>
                    <a:pt x="397645" y="0"/>
                    <a:pt x="720000" y="322355"/>
                    <a:pt x="720000" y="720000"/>
                  </a:cubicBezTo>
                </a:path>
              </a:pathLst>
            </a:custGeom>
            <a:noFill/>
            <a:ln w="28575" cap="flat" cmpd="sng" algn="ctr">
              <a:solidFill>
                <a:srgbClr val="ED7D31">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4" name="円/楕円 78"/>
            <p:cNvSpPr/>
            <p:nvPr/>
          </p:nvSpPr>
          <p:spPr>
            <a:xfrm>
              <a:off x="4874696" y="2195660"/>
              <a:ext cx="1580306" cy="1164232"/>
            </a:xfrm>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811440 w 1440000"/>
                <a:gd name="connsiteY4" fmla="*/ 91440 h 1440000"/>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0" fmla="*/ 0 w 720000"/>
                <a:gd name="connsiteY0" fmla="*/ 0 h 1440000"/>
                <a:gd name="connsiteX1" fmla="*/ 720000 w 720000"/>
                <a:gd name="connsiteY1" fmla="*/ 720000 h 1440000"/>
                <a:gd name="connsiteX2" fmla="*/ 0 w 720000"/>
                <a:gd name="connsiteY2" fmla="*/ 1440000 h 1440000"/>
                <a:gd name="connsiteX0" fmla="*/ 0 w 720000"/>
                <a:gd name="connsiteY0" fmla="*/ 0 h 720000"/>
                <a:gd name="connsiteX1" fmla="*/ 720000 w 720000"/>
                <a:gd name="connsiteY1" fmla="*/ 720000 h 720000"/>
                <a:gd name="connsiteX0" fmla="*/ 0 w 720000"/>
                <a:gd name="connsiteY0" fmla="*/ 0 h 720000"/>
                <a:gd name="connsiteX1" fmla="*/ 720000 w 720000"/>
                <a:gd name="connsiteY1" fmla="*/ 720000 h 720000"/>
                <a:gd name="connsiteX0" fmla="*/ 30494 w 172175"/>
                <a:gd name="connsiteY0" fmla="*/ 0 h 2002096"/>
                <a:gd name="connsiteX1" fmla="*/ 44132 w 172175"/>
                <a:gd name="connsiteY1" fmla="*/ 2002096 h 2002096"/>
                <a:gd name="connsiteX0" fmla="*/ 0 w 809505"/>
                <a:gd name="connsiteY0" fmla="*/ 0 h 703068"/>
                <a:gd name="connsiteX1" fmla="*/ 809505 w 809505"/>
                <a:gd name="connsiteY1" fmla="*/ 703068 h 703068"/>
                <a:gd name="connsiteX0" fmla="*/ 0 w 809505"/>
                <a:gd name="connsiteY0" fmla="*/ 0 h 703068"/>
                <a:gd name="connsiteX1" fmla="*/ 809505 w 809505"/>
                <a:gd name="connsiteY1" fmla="*/ 703068 h 703068"/>
                <a:gd name="connsiteX0" fmla="*/ 0 w 828858"/>
                <a:gd name="connsiteY0" fmla="*/ 0 h 582116"/>
                <a:gd name="connsiteX1" fmla="*/ 828858 w 828858"/>
                <a:gd name="connsiteY1" fmla="*/ 582116 h 582116"/>
                <a:gd name="connsiteX0" fmla="*/ 0 w 828858"/>
                <a:gd name="connsiteY0" fmla="*/ 0 h 582116"/>
                <a:gd name="connsiteX1" fmla="*/ 828858 w 828858"/>
                <a:gd name="connsiteY1" fmla="*/ 582116 h 582116"/>
                <a:gd name="connsiteX0" fmla="*/ 0 w 828858"/>
                <a:gd name="connsiteY0" fmla="*/ 0 h 582116"/>
                <a:gd name="connsiteX1" fmla="*/ 828858 w 828858"/>
                <a:gd name="connsiteY1" fmla="*/ 582116 h 582116"/>
                <a:gd name="connsiteX0" fmla="*/ 0 w 790153"/>
                <a:gd name="connsiteY0" fmla="*/ 0 h 582116"/>
                <a:gd name="connsiteX1" fmla="*/ 790153 w 790153"/>
                <a:gd name="connsiteY1" fmla="*/ 582116 h 582116"/>
                <a:gd name="connsiteX0" fmla="*/ 0 w 790153"/>
                <a:gd name="connsiteY0" fmla="*/ 0 h 582116"/>
                <a:gd name="connsiteX1" fmla="*/ 790153 w 790153"/>
                <a:gd name="connsiteY1" fmla="*/ 582116 h 582116"/>
              </a:gdLst>
              <a:ahLst/>
              <a:cxnLst>
                <a:cxn ang="0">
                  <a:pos x="connsiteX0" y="connsiteY0"/>
                </a:cxn>
                <a:cxn ang="0">
                  <a:pos x="connsiteX1" y="connsiteY1"/>
                </a:cxn>
              </a:cxnLst>
              <a:rect l="l" t="t" r="r" b="b"/>
              <a:pathLst>
                <a:path w="790153" h="582116">
                  <a:moveTo>
                    <a:pt x="0" y="0"/>
                  </a:moveTo>
                  <a:cubicBezTo>
                    <a:pt x="300884" y="145143"/>
                    <a:pt x="509544" y="281234"/>
                    <a:pt x="790153" y="582116"/>
                  </a:cubicBezTo>
                </a:path>
              </a:pathLst>
            </a:custGeom>
            <a:noFill/>
            <a:ln w="28575" cap="flat" cmpd="sng" algn="ctr">
              <a:solidFill>
                <a:srgbClr val="ED7D31">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5" name="円/楕円 78"/>
            <p:cNvSpPr>
              <a:spLocks noChangeAspect="1"/>
            </p:cNvSpPr>
            <p:nvPr/>
          </p:nvSpPr>
          <p:spPr>
            <a:xfrm rot="15930857">
              <a:off x="5952155" y="1796629"/>
              <a:ext cx="1968066" cy="1080000"/>
            </a:xfrm>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811440 w 1440000"/>
                <a:gd name="connsiteY4" fmla="*/ 91440 h 1440000"/>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0" fmla="*/ 0 w 720000"/>
                <a:gd name="connsiteY0" fmla="*/ 0 h 1440000"/>
                <a:gd name="connsiteX1" fmla="*/ 720000 w 720000"/>
                <a:gd name="connsiteY1" fmla="*/ 720000 h 1440000"/>
                <a:gd name="connsiteX2" fmla="*/ 0 w 720000"/>
                <a:gd name="connsiteY2" fmla="*/ 1440000 h 1440000"/>
                <a:gd name="connsiteX0" fmla="*/ 0 w 720000"/>
                <a:gd name="connsiteY0" fmla="*/ 0 h 720000"/>
                <a:gd name="connsiteX1" fmla="*/ 720000 w 720000"/>
                <a:gd name="connsiteY1" fmla="*/ 720000 h 720000"/>
                <a:gd name="connsiteX0" fmla="*/ 0 w 611143"/>
                <a:gd name="connsiteY0" fmla="*/ 3542 h 338914"/>
                <a:gd name="connsiteX1" fmla="*/ 611143 w 611143"/>
                <a:gd name="connsiteY1" fmla="*/ 338914 h 338914"/>
                <a:gd name="connsiteX0" fmla="*/ 0 w 611143"/>
                <a:gd name="connsiteY0" fmla="*/ 0 h 335372"/>
                <a:gd name="connsiteX1" fmla="*/ 611143 w 611143"/>
                <a:gd name="connsiteY1" fmla="*/ 335372 h 335372"/>
              </a:gdLst>
              <a:ahLst/>
              <a:cxnLst>
                <a:cxn ang="0">
                  <a:pos x="connsiteX0" y="connsiteY0"/>
                </a:cxn>
                <a:cxn ang="0">
                  <a:pos x="connsiteX1" y="connsiteY1"/>
                </a:cxn>
              </a:cxnLst>
              <a:rect l="l" t="t" r="r" b="b"/>
              <a:pathLst>
                <a:path w="611143" h="335372">
                  <a:moveTo>
                    <a:pt x="0" y="0"/>
                  </a:moveTo>
                  <a:cubicBezTo>
                    <a:pt x="397645" y="0"/>
                    <a:pt x="557924" y="257042"/>
                    <a:pt x="611143" y="335372"/>
                  </a:cubicBezTo>
                </a:path>
              </a:pathLst>
            </a:custGeom>
            <a:noFill/>
            <a:ln w="28575" cap="flat" cmpd="sng" algn="ctr">
              <a:solidFill>
                <a:srgbClr val="ED7D31">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6" name="フローチャート: 結合子 105"/>
            <p:cNvSpPr/>
            <p:nvPr/>
          </p:nvSpPr>
          <p:spPr>
            <a:xfrm>
              <a:off x="6372767" y="5056384"/>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7" name="フローチャート: 結合子 106"/>
            <p:cNvSpPr/>
            <p:nvPr/>
          </p:nvSpPr>
          <p:spPr>
            <a:xfrm>
              <a:off x="6555623" y="2213222"/>
              <a:ext cx="129600" cy="131029"/>
            </a:xfrm>
            <a:prstGeom prst="flowChartConnector">
              <a:avLst/>
            </a:prstGeom>
            <a:solidFill>
              <a:srgbClr val="C0000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endParaRPr>
            </a:p>
          </p:txBody>
        </p:sp>
        <p:sp>
          <p:nvSpPr>
            <p:cNvPr id="108" name="正方形/長方形 107"/>
            <p:cNvSpPr/>
            <p:nvPr/>
          </p:nvSpPr>
          <p:spPr>
            <a:xfrm>
              <a:off x="4234436" y="1803188"/>
              <a:ext cx="1107996" cy="369332"/>
            </a:xfrm>
            <a:prstGeom prst="rect">
              <a:avLst/>
            </a:prstGeom>
          </p:spPr>
          <p:txBody>
            <a:bodyPr wrap="none">
              <a:spAutoFit/>
            </a:bodyPr>
            <a:lstStyle/>
            <a:p>
              <a:r>
                <a:rPr lang="ja-JP" altLang="en-US">
                  <a:solidFill>
                    <a:prstClr val="black"/>
                  </a:solidFill>
                  <a:latin typeface="メイリオ" panose="020B0604030504040204" pitchFamily="50" charset="-128"/>
                  <a:cs typeface="メイリオ" panose="020B0604030504040204" pitchFamily="50" charset="-128"/>
                </a:rPr>
                <a:t>粒子軌跡</a:t>
              </a:r>
              <a:endParaRPr lang="ja-JP" altLang="en-US" dirty="0">
                <a:solidFill>
                  <a:prstClr val="black"/>
                </a:solidFill>
                <a:latin typeface="Calibri" panose="020F0502020204030204"/>
                <a:ea typeface="ＭＳ Ｐゴシック" panose="020B0600070205080204" pitchFamily="50" charset="-128"/>
              </a:endParaRPr>
            </a:p>
          </p:txBody>
        </p:sp>
        <p:sp>
          <p:nvSpPr>
            <p:cNvPr id="109" name="正方形/長方形 108"/>
            <p:cNvSpPr/>
            <p:nvPr/>
          </p:nvSpPr>
          <p:spPr>
            <a:xfrm>
              <a:off x="7275178" y="1360551"/>
              <a:ext cx="1107996" cy="369332"/>
            </a:xfrm>
            <a:prstGeom prst="rect">
              <a:avLst/>
            </a:prstGeom>
          </p:spPr>
          <p:txBody>
            <a:bodyPr wrap="none">
              <a:spAutoFit/>
            </a:bodyPr>
            <a:lstStyle/>
            <a:p>
              <a:r>
                <a:rPr lang="ja-JP" altLang="en-US">
                  <a:solidFill>
                    <a:prstClr val="black"/>
                  </a:solidFill>
                  <a:latin typeface="メイリオ" panose="020B0604030504040204" pitchFamily="50" charset="-128"/>
                  <a:cs typeface="メイリオ" panose="020B0604030504040204" pitchFamily="50" charset="-128"/>
                </a:rPr>
                <a:t>粒子軌跡</a:t>
              </a:r>
              <a:endParaRPr lang="ja-JP" altLang="en-US" dirty="0">
                <a:solidFill>
                  <a:prstClr val="black"/>
                </a:solidFill>
                <a:latin typeface="Calibri" panose="020F0502020204030204"/>
                <a:ea typeface="ＭＳ Ｐゴシック" panose="020B0600070205080204" pitchFamily="50" charset="-128"/>
              </a:endParaRPr>
            </a:p>
          </p:txBody>
        </p:sp>
        <p:sp>
          <p:nvSpPr>
            <p:cNvPr id="110" name="正方形/長方形 109"/>
            <p:cNvSpPr/>
            <p:nvPr/>
          </p:nvSpPr>
          <p:spPr>
            <a:xfrm>
              <a:off x="6712698" y="5219719"/>
              <a:ext cx="1107996" cy="369332"/>
            </a:xfrm>
            <a:prstGeom prst="rect">
              <a:avLst/>
            </a:prstGeom>
          </p:spPr>
          <p:txBody>
            <a:bodyPr wrap="none">
              <a:spAutoFit/>
            </a:bodyPr>
            <a:lstStyle/>
            <a:p>
              <a:r>
                <a:rPr lang="ja-JP" altLang="en-US">
                  <a:solidFill>
                    <a:prstClr val="black"/>
                  </a:solidFill>
                  <a:latin typeface="メイリオ" panose="020B0604030504040204" pitchFamily="50" charset="-128"/>
                  <a:cs typeface="メイリオ" panose="020B0604030504040204" pitchFamily="50" charset="-128"/>
                </a:rPr>
                <a:t>粒子軌跡</a:t>
              </a:r>
              <a:endParaRPr lang="ja-JP" altLang="en-US" dirty="0">
                <a:solidFill>
                  <a:prstClr val="black"/>
                </a:solidFill>
                <a:latin typeface="Calibri" panose="020F0502020204030204"/>
                <a:ea typeface="ＭＳ Ｐゴシック" panose="020B0600070205080204" pitchFamily="50" charset="-128"/>
              </a:endParaRPr>
            </a:p>
          </p:txBody>
        </p:sp>
      </p:grpSp>
      <p:sp>
        <p:nvSpPr>
          <p:cNvPr id="112" name="テキスト ボックス 111"/>
          <p:cNvSpPr txBox="1"/>
          <p:nvPr/>
        </p:nvSpPr>
        <p:spPr>
          <a:xfrm>
            <a:off x="2228857" y="6107334"/>
            <a:ext cx="4671472" cy="646331"/>
          </a:xfrm>
          <a:prstGeom prst="rect">
            <a:avLst/>
          </a:prstGeom>
          <a:noFill/>
        </p:spPr>
        <p:txBody>
          <a:bodyPr wrap="none" rtlCol="0">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粒子軌跡</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の曲がり具合で、運動量が求まる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（重くて速い粒子は磁場に曲げられにくい</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9592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実際の粒子飛跡測定装置の例</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24</a:t>
            </a:fld>
            <a:endParaRPr kumimoji="1" lang="ja-JP" altLang="en-US"/>
          </a:p>
        </p:txBody>
      </p:sp>
      <p:pic>
        <p:nvPicPr>
          <p:cNvPr id="5" name="Picture 2" descr="Capture-003989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018" y="1047873"/>
            <a:ext cx="7256474" cy="544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7" name="角丸四角形 6"/>
          <p:cNvSpPr/>
          <p:nvPr/>
        </p:nvSpPr>
        <p:spPr>
          <a:xfrm>
            <a:off x="4235637" y="1171656"/>
            <a:ext cx="3740225" cy="435167"/>
          </a:xfrm>
          <a:prstGeom prst="roundRect">
            <a:avLst/>
          </a:prstGeom>
          <a:solidFill>
            <a:srgbClr val="5B9BD5">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ALICE Time Projection Chamber (TPC)</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テキスト ボックス 7"/>
          <p:cNvSpPr txBox="1"/>
          <p:nvPr/>
        </p:nvSpPr>
        <p:spPr>
          <a:xfrm>
            <a:off x="1341609" y="6480784"/>
            <a:ext cx="5955476" cy="369332"/>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緑色に見える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微小電子シグナル検出エレクトロニクス</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09405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シグナル</a:t>
            </a:r>
            <a:r>
              <a:rPr lang="ja-JP" altLang="en-US" dirty="0"/>
              <a:t>の検出</a:t>
            </a:r>
            <a:r>
              <a:rPr lang="en-US" altLang="ja-JP" dirty="0"/>
              <a:t>: </a:t>
            </a:r>
            <a:r>
              <a:rPr lang="ja-JP" altLang="en-US" dirty="0"/>
              <a:t>高度電子回路技術</a:t>
            </a:r>
            <a:endParaRPr kumimoji="1" lang="ja-JP" altLang="en-US" dirty="0"/>
          </a:p>
        </p:txBody>
      </p:sp>
      <p:sp>
        <p:nvSpPr>
          <p:cNvPr id="3" name="コンテンツ プレースホルダー 2"/>
          <p:cNvSpPr>
            <a:spLocks noGrp="1"/>
          </p:cNvSpPr>
          <p:nvPr>
            <p:ph idx="1"/>
          </p:nvPr>
        </p:nvSpPr>
        <p:spPr>
          <a:xfrm>
            <a:off x="238219" y="1085437"/>
            <a:ext cx="8749376" cy="4195481"/>
          </a:xfrm>
        </p:spPr>
        <p:txBody>
          <a:bodyPr/>
          <a:lstStyle/>
          <a:p>
            <a:pPr marL="0" indent="0">
              <a:buNone/>
            </a:pPr>
            <a:r>
              <a:rPr lang="ja-JP" altLang="en-US" dirty="0"/>
              <a:t>長崎総合科学大学はじめ、日本の研究機関はこれまでにも多くの物理学実験のシグナル検出装置</a:t>
            </a:r>
            <a:r>
              <a:rPr lang="ja-JP" altLang="en-US" dirty="0" smtClean="0"/>
              <a:t>を開発</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25</a:t>
            </a:fld>
            <a:endParaRPr kumimoji="1" lang="ja-JP" altLang="en-US"/>
          </a:p>
        </p:txBody>
      </p:sp>
      <p:sp>
        <p:nvSpPr>
          <p:cNvPr id="8" name="正方形/長方形 7"/>
          <p:cNvSpPr/>
          <p:nvPr/>
        </p:nvSpPr>
        <p:spPr>
          <a:xfrm>
            <a:off x="238219" y="2004468"/>
            <a:ext cx="3709670" cy="646331"/>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ALICE</a:t>
            </a:r>
            <a:r>
              <a:rPr lang="ja-JP" altLang="en-US" dirty="0" err="1" smtClean="0">
                <a:latin typeface="メイリオ" panose="020B0604030504040204" pitchFamily="50" charset="-128"/>
                <a:ea typeface="メイリオ" panose="020B0604030504040204" pitchFamily="50" charset="-128"/>
                <a:cs typeface="メイリオ" panose="020B0604030504040204" pitchFamily="50" charset="-128"/>
              </a:rPr>
              <a:t>の検</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出器を</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作る学生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たち</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日本の大学生・大学院生も参加</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Picture 6" descr="pb0319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698" y="2650799"/>
            <a:ext cx="3644191" cy="25813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61" descr="P13102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5" y="5320761"/>
            <a:ext cx="1879041" cy="14092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246198" y="5329735"/>
            <a:ext cx="1689385" cy="14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7" name="グループ化 16"/>
          <p:cNvGrpSpPr/>
          <p:nvPr/>
        </p:nvGrpSpPr>
        <p:grpSpPr>
          <a:xfrm>
            <a:off x="4454648" y="2004467"/>
            <a:ext cx="4337183" cy="4853533"/>
            <a:chOff x="4454648" y="2004467"/>
            <a:chExt cx="4337183" cy="4853533"/>
          </a:xfrm>
        </p:grpSpPr>
        <p:pic>
          <p:nvPicPr>
            <p:cNvPr id="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648" y="2634118"/>
              <a:ext cx="4337183" cy="4223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 name="正方形/長方形 15"/>
            <p:cNvSpPr/>
            <p:nvPr/>
          </p:nvSpPr>
          <p:spPr>
            <a:xfrm>
              <a:off x="4713740" y="2004467"/>
              <a:ext cx="3849131" cy="646331"/>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アメリカの実験で使われた回路</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長崎総合科学大学・東大・早稲田</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50306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ja-JP" altLang="en-US" dirty="0"/>
              <a:t>実験風景</a:t>
            </a:r>
            <a:r>
              <a:rPr lang="en-US" altLang="ja-JP" dirty="0"/>
              <a:t>(</a:t>
            </a:r>
            <a:r>
              <a:rPr lang="ja-JP" altLang="en-US" dirty="0"/>
              <a:t>はじめての衝突実験</a:t>
            </a:r>
            <a:r>
              <a:rPr lang="en-US" altLang="ja-JP" dirty="0"/>
              <a:t>)</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26</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23" y="1102000"/>
            <a:ext cx="4343360" cy="2606016"/>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23" y="3791415"/>
            <a:ext cx="4447957" cy="2960714"/>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524" y="1104566"/>
            <a:ext cx="3909618" cy="2603450"/>
          </a:xfrm>
          <a:prstGeom prst="rect">
            <a:avLst/>
          </a:prstGeom>
        </p:spPr>
      </p:pic>
      <p:sp>
        <p:nvSpPr>
          <p:cNvPr id="9" name="テキスト ボックス 8"/>
          <p:cNvSpPr txBox="1"/>
          <p:nvPr/>
        </p:nvSpPr>
        <p:spPr>
          <a:xfrm>
            <a:off x="5204001" y="4769478"/>
            <a:ext cx="3363421" cy="1200329"/>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上</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実験コントロールルームで</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ビームを待つ人々</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下</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LHC</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コントロールルーム</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4727801" y="3696864"/>
            <a:ext cx="3889206" cy="261610"/>
          </a:xfrm>
          <a:prstGeom prst="rect">
            <a:avLst/>
          </a:prstGeom>
          <a:noFill/>
        </p:spPr>
        <p:txBody>
          <a:bodyPr wrap="none" rtlCol="0">
            <a:spAutoFit/>
          </a:bodyPr>
          <a:lstStyle/>
          <a:p>
            <a:r>
              <a:rPr kumimoji="1" lang="ja-JP" altLang="en-US" sz="1100" b="1" dirty="0" smtClean="0"/>
              <a:t>ドイツ　  日本　  </a:t>
            </a:r>
            <a:r>
              <a:rPr lang="ja-JP" altLang="en-US" sz="1100" b="1" dirty="0" smtClean="0"/>
              <a:t>ロシア    </a:t>
            </a:r>
            <a:r>
              <a:rPr kumimoji="1" lang="ja-JP" altLang="en-US" sz="1100" b="1" dirty="0" smtClean="0"/>
              <a:t>ドイツ  　イタリア     　日本人</a:t>
            </a:r>
            <a:endParaRPr kumimoji="1" lang="ja-JP" altLang="en-US" sz="1100" b="1" dirty="0"/>
          </a:p>
        </p:txBody>
      </p:sp>
      <p:sp>
        <p:nvSpPr>
          <p:cNvPr id="11" name="テキスト ボックス 10"/>
          <p:cNvSpPr txBox="1"/>
          <p:nvPr/>
        </p:nvSpPr>
        <p:spPr>
          <a:xfrm>
            <a:off x="4770378" y="913153"/>
            <a:ext cx="1752403" cy="261610"/>
          </a:xfrm>
          <a:prstGeom prst="rect">
            <a:avLst/>
          </a:prstGeom>
          <a:noFill/>
        </p:spPr>
        <p:txBody>
          <a:bodyPr wrap="none" rtlCol="0">
            <a:spAutoFit/>
          </a:bodyPr>
          <a:lstStyle/>
          <a:p>
            <a:r>
              <a:rPr kumimoji="1" lang="ja-JP" altLang="en-US" sz="1100" b="1" dirty="0" smtClean="0"/>
              <a:t>スロバキア　イタリア</a:t>
            </a:r>
            <a:r>
              <a:rPr kumimoji="1" lang="en-US" altLang="ja-JP" sz="1100" b="1" dirty="0" smtClean="0"/>
              <a:t>x2</a:t>
            </a:r>
            <a:endParaRPr kumimoji="1" lang="ja-JP" altLang="en-US" sz="1100" b="1" dirty="0"/>
          </a:p>
        </p:txBody>
      </p:sp>
    </p:spTree>
    <p:extLst>
      <p:ext uri="{BB962C8B-B14F-4D97-AF65-F5344CB8AC3E}">
        <p14:creationId xmlns:p14="http://schemas.microsoft.com/office/powerpoint/2010/main" val="16807699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データがとれた！</a:t>
            </a:r>
            <a:endParaRPr kumimoji="1" lang="ja-JP" altLang="en-US" dirty="0"/>
          </a:p>
        </p:txBody>
      </p:sp>
      <p:sp>
        <p:nvSpPr>
          <p:cNvPr id="3" name="コンテンツ プレースホルダー 2"/>
          <p:cNvSpPr>
            <a:spLocks noGrp="1"/>
          </p:cNvSpPr>
          <p:nvPr>
            <p:ph idx="1"/>
          </p:nvPr>
        </p:nvSpPr>
        <p:spPr>
          <a:xfrm>
            <a:off x="243538" y="5192033"/>
            <a:ext cx="8676766" cy="1427355"/>
          </a:xfrm>
        </p:spPr>
        <p:txBody>
          <a:bodyPr>
            <a:normAutofit/>
          </a:bodyPr>
          <a:lstStyle/>
          <a:p>
            <a:r>
              <a:rPr lang="ja-JP" altLang="en-US" dirty="0" smtClean="0"/>
              <a:t>粒子</a:t>
            </a:r>
            <a:r>
              <a:rPr lang="ja-JP" altLang="en-US" dirty="0"/>
              <a:t>によって曲がり具合が違うことがよくわかる</a:t>
            </a:r>
            <a:endParaRPr lang="en-US" altLang="ja-JP" dirty="0"/>
          </a:p>
          <a:p>
            <a:r>
              <a:rPr lang="ja-JP" altLang="en-US" dirty="0"/>
              <a:t>奥行き情報を使えば、６億ピクセル、</a:t>
            </a:r>
            <a:r>
              <a:rPr lang="ja-JP" altLang="en-US" dirty="0" smtClean="0"/>
              <a:t>秒間最大</a:t>
            </a:r>
            <a:r>
              <a:rPr lang="en-US" altLang="ja-JP" dirty="0" smtClean="0"/>
              <a:t>1000</a:t>
            </a:r>
            <a:r>
              <a:rPr lang="ja-JP" altLang="en-US" dirty="0"/>
              <a:t>枚の３</a:t>
            </a:r>
            <a:r>
              <a:rPr lang="en-US" altLang="ja-JP" dirty="0"/>
              <a:t>D</a:t>
            </a:r>
            <a:r>
              <a:rPr lang="ja-JP" altLang="en-US" dirty="0"/>
              <a:t>カメラと</a:t>
            </a:r>
            <a:r>
              <a:rPr lang="ja-JP" altLang="en-US" dirty="0" smtClean="0"/>
              <a:t>して</a:t>
            </a:r>
            <a:r>
              <a:rPr lang="ja-JP" altLang="en-US" dirty="0"/>
              <a:t>動作</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27</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300" y="1031742"/>
            <a:ext cx="4872506" cy="3908156"/>
          </a:xfrm>
          <a:prstGeom prst="rect">
            <a:avLst/>
          </a:prstGeom>
        </p:spPr>
      </p:pic>
      <p:pic>
        <p:nvPicPr>
          <p:cNvPr id="6" name="コンテンツ プレースホルダー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54" y="1031743"/>
            <a:ext cx="4157612" cy="3908156"/>
          </a:xfrm>
          <a:prstGeom prst="rect">
            <a:avLst/>
          </a:prstGeom>
        </p:spPr>
      </p:pic>
      <p:sp>
        <p:nvSpPr>
          <p:cNvPr id="7" name="テキスト ボックス 6"/>
          <p:cNvSpPr txBox="1"/>
          <p:nvPr/>
        </p:nvSpPr>
        <p:spPr>
          <a:xfrm>
            <a:off x="1420210" y="4663721"/>
            <a:ext cx="2031325" cy="369332"/>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検出面から見た図</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p:cNvSpPr txBox="1"/>
          <p:nvPr/>
        </p:nvSpPr>
        <p:spPr>
          <a:xfrm>
            <a:off x="4105863" y="4678698"/>
            <a:ext cx="4416357" cy="307777"/>
          </a:xfrm>
          <a:prstGeom prst="rect">
            <a:avLst/>
          </a:prstGeom>
          <a:noFill/>
        </p:spPr>
        <p:txBody>
          <a:bodyPr wrap="square" rtlCol="0">
            <a:spAutoFit/>
          </a:bodyPr>
          <a:lstStyle/>
          <a:p>
            <a:pPr algn="ct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シグナル到着時刻をもとに奥行きを再現</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 name="直線矢印コネクタ 8"/>
          <p:cNvCxnSpPr/>
          <p:nvPr/>
        </p:nvCxnSpPr>
        <p:spPr>
          <a:xfrm>
            <a:off x="4736454" y="1169494"/>
            <a:ext cx="3210127" cy="0"/>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888174" y="1031741"/>
            <a:ext cx="877163"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奥行</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き</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54970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崩壊してしまう</a:t>
            </a:r>
            <a:r>
              <a:rPr lang="ja-JP" altLang="en-US" dirty="0" smtClean="0"/>
              <a:t>粒子</a:t>
            </a:r>
            <a:r>
              <a:rPr lang="en-US" altLang="ja-JP" dirty="0"/>
              <a:t>?</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52252" y="1096266"/>
                <a:ext cx="8881578" cy="4195481"/>
              </a:xfrm>
            </p:spPr>
            <p:txBody>
              <a:bodyPr/>
              <a:lstStyle/>
              <a:p>
                <a:r>
                  <a:rPr lang="ja-JP" altLang="en-US" dirty="0"/>
                  <a:t>ヒッグスはさまざまな「モード」</a:t>
                </a:r>
                <a:r>
                  <a:rPr lang="ja-JP" altLang="en-US" dirty="0" smtClean="0"/>
                  <a:t>に瞬時にして崩壊する</a:t>
                </a:r>
                <a:endParaRPr lang="en-US" altLang="ja-JP" dirty="0"/>
              </a:p>
              <a:p>
                <a:r>
                  <a:rPr lang="ja-JP" altLang="en-US" dirty="0"/>
                  <a:t>ヒント：粒子が崩壊しても </a:t>
                </a:r>
                <a14:m>
                  <m:oMath xmlns:m="http://schemas.openxmlformats.org/officeDocument/2006/math">
                    <m:d>
                      <m:dPr>
                        <m:begChr m:val="{"/>
                        <m:endChr m:val="}"/>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ja-JP" altLang="en-US" i="1">
                                  <a:latin typeface="Cambria Math" panose="02040503050406030204" pitchFamily="18" charset="0"/>
                                </a:rPr>
                                <m:t>エ</m:t>
                              </m:r>
                              <m:r>
                                <a:rPr lang="ja-JP" altLang="en-US" i="1">
                                  <a:latin typeface="Cambria Math" panose="02040503050406030204" pitchFamily="18" charset="0"/>
                                </a:rPr>
                                <m:t>ネルギー</m:t>
                              </m:r>
                            </m:e>
                          </m:mr>
                          <m:mr>
                            <m:e>
                              <m:r>
                                <a:rPr lang="ja-JP" altLang="en-US" i="1">
                                  <a:latin typeface="Cambria Math" panose="02040503050406030204" pitchFamily="18" charset="0"/>
                                </a:rPr>
                                <m:t>運動量</m:t>
                              </m:r>
                            </m:e>
                          </m:mr>
                        </m:m>
                      </m:e>
                    </m:d>
                  </m:oMath>
                </a14:m>
                <a:r>
                  <a:rPr lang="ja-JP" altLang="en-US" dirty="0"/>
                  <a:t> はどちらも保存される</a:t>
                </a:r>
                <a:r>
                  <a:rPr lang="en-US" altLang="ja-JP" dirty="0"/>
                  <a:t>(</a:t>
                </a:r>
                <a:r>
                  <a:rPr lang="ja-JP" altLang="en-US" dirty="0"/>
                  <a:t>保存則</a:t>
                </a:r>
                <a:r>
                  <a:rPr lang="en-US" altLang="ja-JP" dirty="0" smtClean="0"/>
                  <a:t>)</a:t>
                </a:r>
                <a:r>
                  <a:rPr lang="en-US" altLang="ja-JP" dirty="0" smtClean="0">
                    <a:sym typeface="Wingdings" panose="05000000000000000000" pitchFamily="2" charset="2"/>
                  </a:rPr>
                  <a:t> </a:t>
                </a:r>
                <a:r>
                  <a:rPr lang="ja-JP" altLang="en-US" dirty="0" smtClean="0">
                    <a:sym typeface="Wingdings" panose="05000000000000000000" pitchFamily="2" charset="2"/>
                  </a:rPr>
                  <a:t>崩壊粒子を測って、元の粒子の状態がわかる</a:t>
                </a:r>
                <a:endParaRPr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52252" y="1096266"/>
                <a:ext cx="8881578" cy="4195481"/>
              </a:xfrm>
              <a:blipFill rotWithShape="0">
                <a:blip r:embed="rId2"/>
                <a:stretch>
                  <a:fillRect l="-618" t="-1017" r="-1235"/>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28</a:t>
            </a:fld>
            <a:endParaRPr kumimoji="1" lang="ja-JP" altLang="en-US"/>
          </a:p>
        </p:txBody>
      </p:sp>
      <p:sp>
        <p:nvSpPr>
          <p:cNvPr id="20" name="角丸四角形 19"/>
          <p:cNvSpPr/>
          <p:nvPr/>
        </p:nvSpPr>
        <p:spPr>
          <a:xfrm>
            <a:off x="95802" y="2986771"/>
            <a:ext cx="8994479" cy="3680838"/>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rot="10800000">
            <a:off x="337728" y="3617857"/>
            <a:ext cx="1715845" cy="1080000"/>
          </a:xfrm>
          <a:prstGeom prst="rect">
            <a:avLst/>
          </a:prstGeom>
          <a:gradFill>
            <a:gsLst>
              <a:gs pos="0">
                <a:schemeClr val="tx1">
                  <a:alpha val="0"/>
                </a:schemeClr>
              </a:gs>
              <a:gs pos="100000">
                <a:srgbClr val="ED7D31">
                  <a:lumMod val="75000"/>
                </a:srgbClr>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円/楕円 6"/>
          <p:cNvSpPr/>
          <p:nvPr/>
        </p:nvSpPr>
        <p:spPr>
          <a:xfrm>
            <a:off x="1513573" y="3617857"/>
            <a:ext cx="1080000" cy="1080000"/>
          </a:xfrm>
          <a:prstGeom prst="ellipse">
            <a:avLst/>
          </a:prstGeom>
          <a:solidFill>
            <a:srgbClr val="ED7D31">
              <a:lumMod val="75000"/>
            </a:srgbClr>
          </a:solidFill>
          <a:ln w="12700" cap="flat" cmpd="sng" algn="ctr">
            <a:solidFill>
              <a:srgbClr val="ED7D31">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H?</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テキスト ボックス 7"/>
          <p:cNvSpPr txBox="1"/>
          <p:nvPr/>
        </p:nvSpPr>
        <p:spPr>
          <a:xfrm>
            <a:off x="943333" y="4888028"/>
            <a:ext cx="2262158"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移動する未知の粒子</a:t>
            </a:r>
            <a:endParaRPr lang="en-US" altLang="ja-JP" dirty="0" smtClean="0">
              <a:solidFill>
                <a:prstClr val="black"/>
              </a:solidFill>
              <a:latin typeface="メイリオ" panose="020B0604030504040204" pitchFamily="50" charset="-128"/>
              <a:cs typeface="メイリオ" panose="020B0604030504040204" pitchFamily="50" charset="-128"/>
            </a:endParaRPr>
          </a:p>
        </p:txBody>
      </p:sp>
      <p:sp>
        <p:nvSpPr>
          <p:cNvPr id="11" name="右矢印 10"/>
          <p:cNvSpPr/>
          <p:nvPr/>
        </p:nvSpPr>
        <p:spPr>
          <a:xfrm>
            <a:off x="2831491" y="3862784"/>
            <a:ext cx="1426723" cy="590145"/>
          </a:xfrm>
          <a:prstGeom prst="rightArrow">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円/楕円 11"/>
          <p:cNvSpPr/>
          <p:nvPr/>
        </p:nvSpPr>
        <p:spPr>
          <a:xfrm>
            <a:off x="4383232" y="3617856"/>
            <a:ext cx="1080000" cy="1080000"/>
          </a:xfrm>
          <a:prstGeom prst="ellipse">
            <a:avLst/>
          </a:prstGeom>
          <a:noFill/>
          <a:ln w="28575" cap="flat" cmpd="sng" algn="ctr">
            <a:solidFill>
              <a:srgbClr val="C00000"/>
            </a:solidFill>
            <a:prstDash val="dash"/>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H</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21" name="グループ化 20"/>
          <p:cNvGrpSpPr/>
          <p:nvPr/>
        </p:nvGrpSpPr>
        <p:grpSpPr>
          <a:xfrm>
            <a:off x="4218448" y="3126450"/>
            <a:ext cx="4538861" cy="2422367"/>
            <a:chOff x="4218448" y="3126450"/>
            <a:chExt cx="4538861" cy="2422367"/>
          </a:xfrm>
        </p:grpSpPr>
        <p:sp>
          <p:nvSpPr>
            <p:cNvPr id="5" name="正方形/長方形 4"/>
            <p:cNvSpPr/>
            <p:nvPr/>
          </p:nvSpPr>
          <p:spPr>
            <a:xfrm rot="9931312">
              <a:off x="5379391" y="3478660"/>
              <a:ext cx="2863288" cy="360000"/>
            </a:xfrm>
            <a:prstGeom prst="rect">
              <a:avLst/>
            </a:prstGeom>
            <a:gradFill>
              <a:gsLst>
                <a:gs pos="0">
                  <a:schemeClr val="tx2">
                    <a:alpha val="0"/>
                  </a:schemeClr>
                </a:gs>
                <a:gs pos="100000">
                  <a:srgbClr val="5B9BD5">
                    <a:lumMod val="75000"/>
                  </a:srgbClr>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円/楕円 8"/>
            <p:cNvSpPr/>
            <p:nvPr/>
          </p:nvSpPr>
          <p:spPr>
            <a:xfrm>
              <a:off x="8003856" y="3126450"/>
              <a:ext cx="360000" cy="360000"/>
            </a:xfrm>
            <a:prstGeom prst="ellipse">
              <a:avLst/>
            </a:prstGeom>
            <a:solidFill>
              <a:srgbClr val="4472C4"/>
            </a:solidFill>
            <a:ln w="12700" cap="flat" cmpd="sng" algn="ctr">
              <a:solidFill>
                <a:srgbClr val="4472C4">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正方形/長方形 9"/>
            <p:cNvSpPr/>
            <p:nvPr/>
          </p:nvSpPr>
          <p:spPr>
            <a:xfrm rot="11604058">
              <a:off x="5345809" y="4444788"/>
              <a:ext cx="2913815" cy="360000"/>
            </a:xfrm>
            <a:prstGeom prst="rect">
              <a:avLst/>
            </a:prstGeom>
            <a:gradFill>
              <a:gsLst>
                <a:gs pos="0">
                  <a:schemeClr val="tx2">
                    <a:alpha val="0"/>
                  </a:schemeClr>
                </a:gs>
                <a:gs pos="100000">
                  <a:srgbClr val="5B9BD5">
                    <a:lumMod val="75000"/>
                  </a:srgbClr>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円/楕円 12"/>
            <p:cNvSpPr/>
            <p:nvPr/>
          </p:nvSpPr>
          <p:spPr>
            <a:xfrm>
              <a:off x="8023311" y="4777546"/>
              <a:ext cx="360000" cy="360000"/>
            </a:xfrm>
            <a:prstGeom prst="ellipse">
              <a:avLst/>
            </a:prstGeom>
            <a:solidFill>
              <a:srgbClr val="4472C4"/>
            </a:solidFill>
            <a:ln w="12700" cap="flat" cmpd="sng" algn="ctr">
              <a:solidFill>
                <a:srgbClr val="4472C4">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4218448" y="4902486"/>
              <a:ext cx="2492990" cy="646331"/>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消滅して、二つの</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「既知」の粒子に崩壊</a:t>
              </a:r>
              <a:endParaRPr lang="en-US" altLang="ja-JP" dirty="0" smtClean="0">
                <a:solidFill>
                  <a:prstClr val="black"/>
                </a:solidFill>
                <a:latin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7649313" y="3578000"/>
              <a:ext cx="1107996"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検出可能</a:t>
              </a:r>
              <a:endParaRPr lang="en-US" altLang="ja-JP" dirty="0" smtClean="0">
                <a:solidFill>
                  <a:prstClr val="black"/>
                </a:solidFill>
                <a:latin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7629858" y="5174746"/>
              <a:ext cx="1107996"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検出可能</a:t>
              </a:r>
              <a:endParaRPr lang="en-US" altLang="ja-JP" dirty="0" smtClean="0">
                <a:solidFill>
                  <a:prstClr val="black"/>
                </a:solidFill>
                <a:latin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17" name="テキスト ボックス 16"/>
              <p:cNvSpPr txBox="1"/>
              <p:nvPr/>
            </p:nvSpPr>
            <p:spPr>
              <a:xfrm>
                <a:off x="1195650" y="5664366"/>
                <a:ext cx="1653851" cy="679930"/>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運動量        </a:t>
                </a:r>
                <a14:m>
                  <m:oMath xmlns:m="http://schemas.openxmlformats.org/officeDocument/2006/math">
                    <m:acc>
                      <m:accPr>
                        <m:chr m:val="⃗"/>
                        <m:ctrlPr>
                          <a:rPr lang="ja-JP" altLang="en-US" i="1" smtClean="0">
                            <a:solidFill>
                              <a:prstClr val="black"/>
                            </a:solidFill>
                            <a:latin typeface="Cambria Math" panose="02040503050406030204" pitchFamily="18" charset="0"/>
                            <a:cs typeface="メイリオ" panose="020B0604030504040204" pitchFamily="50" charset="-128"/>
                          </a:rPr>
                        </m:ctrlPr>
                      </m:accPr>
                      <m:e>
                        <m:r>
                          <a:rPr lang="en-US" altLang="ja-JP" i="1" smtClean="0">
                            <a:solidFill>
                              <a:prstClr val="black"/>
                            </a:solidFill>
                            <a:latin typeface="Cambria Math" panose="02040503050406030204" pitchFamily="18" charset="0"/>
                            <a:cs typeface="メイリオ" panose="020B0604030504040204" pitchFamily="50" charset="-128"/>
                          </a:rPr>
                          <m:t>𝑃</m:t>
                        </m:r>
                      </m:e>
                    </m:acc>
                  </m:oMath>
                </a14:m>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エネルギー </a:t>
                </a:r>
                <a:r>
                  <a:rPr lang="en-US" altLang="ja-JP" dirty="0" smtClean="0">
                    <a:solidFill>
                      <a:prstClr val="black"/>
                    </a:solidFill>
                    <a:latin typeface="メイリオ" panose="020B0604030504040204" pitchFamily="50" charset="-128"/>
                    <a:cs typeface="メイリオ" panose="020B0604030504040204" pitchFamily="50" charset="-128"/>
                  </a:rPr>
                  <a:t> </a:t>
                </a:r>
                <a14:m>
                  <m:oMath xmlns:m="http://schemas.openxmlformats.org/officeDocument/2006/math">
                    <m:r>
                      <a:rPr lang="en-US" altLang="ja-JP" i="1" smtClean="0">
                        <a:solidFill>
                          <a:prstClr val="black"/>
                        </a:solidFill>
                        <a:latin typeface="Cambria Math" panose="02040503050406030204" pitchFamily="18" charset="0"/>
                        <a:cs typeface="メイリオ" panose="020B0604030504040204" pitchFamily="50" charset="-128"/>
                      </a:rPr>
                      <m:t>𝐸</m:t>
                    </m:r>
                  </m:oMath>
                </a14:m>
                <a:endParaRPr lang="en-US" altLang="ja-JP" dirty="0" smtClean="0">
                  <a:solidFill>
                    <a:prstClr val="black"/>
                  </a:solidFill>
                  <a:latin typeface="メイリオ" panose="020B0604030504040204" pitchFamily="50" charset="-128"/>
                  <a:cs typeface="メイリオ" panose="020B0604030504040204" pitchFamily="50" charset="-128"/>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195650" y="5664366"/>
                <a:ext cx="1653851" cy="679930"/>
              </a:xfrm>
              <a:prstGeom prst="rect">
                <a:avLst/>
              </a:prstGeom>
              <a:blipFill rotWithShape="0">
                <a:blip r:embed="rId3"/>
                <a:stretch>
                  <a:fillRect l="-2952" b="-14286"/>
                </a:stretch>
              </a:blipFill>
            </p:spPr>
            <p:txBody>
              <a:bodyPr/>
              <a:lstStyle/>
              <a:p>
                <a:r>
                  <a:rPr lang="ja-JP" altLang="en-US">
                    <a:noFill/>
                  </a:rPr>
                  <a:t> </a:t>
                </a:r>
              </a:p>
            </p:txBody>
          </p:sp>
        </mc:Fallback>
      </mc:AlternateContent>
      <p:sp>
        <p:nvSpPr>
          <p:cNvPr id="18" name="右矢印 17"/>
          <p:cNvSpPr/>
          <p:nvPr/>
        </p:nvSpPr>
        <p:spPr>
          <a:xfrm rot="10800000">
            <a:off x="2831490" y="5692459"/>
            <a:ext cx="1426723" cy="590145"/>
          </a:xfrm>
          <a:prstGeom prst="rightArrow">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9" name="テキスト ボックス 18"/>
              <p:cNvSpPr txBox="1"/>
              <p:nvPr/>
            </p:nvSpPr>
            <p:spPr>
              <a:xfrm>
                <a:off x="4383232" y="5697965"/>
                <a:ext cx="3980624" cy="646331"/>
              </a:xfrm>
              <a:prstGeom prst="rect">
                <a:avLst/>
              </a:prstGeom>
              <a:noFill/>
            </p:spPr>
            <p:txBody>
              <a:bodyPr wrap="squar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総運動量        </a:t>
                </a:r>
                <a14:m>
                  <m:oMath xmlns:m="http://schemas.openxmlformats.org/officeDocument/2006/math">
                    <m:acc>
                      <m:accPr>
                        <m:chr m:val="⃗"/>
                        <m:ctrlPr>
                          <a:rPr lang="ja-JP" altLang="en-US" i="1" smtClean="0">
                            <a:solidFill>
                              <a:prstClr val="black"/>
                            </a:solidFill>
                            <a:latin typeface="Cambria Math" panose="02040503050406030204" pitchFamily="18" charset="0"/>
                            <a:cs typeface="メイリオ" panose="020B0604030504040204" pitchFamily="50" charset="-128"/>
                          </a:rPr>
                        </m:ctrlPr>
                      </m:accPr>
                      <m:e>
                        <m:sSub>
                          <m:sSubPr>
                            <m:ctrlPr>
                              <a:rPr lang="en-US" altLang="ja-JP" i="1" smtClean="0">
                                <a:solidFill>
                                  <a:prstClr val="black"/>
                                </a:solidFill>
                                <a:latin typeface="Cambria Math" panose="02040503050406030204" pitchFamily="18" charset="0"/>
                                <a:cs typeface="メイリオ" panose="020B0604030504040204" pitchFamily="50" charset="-128"/>
                              </a:rPr>
                            </m:ctrlPr>
                          </m:sSubPr>
                          <m:e>
                            <m:r>
                              <a:rPr lang="en-US" altLang="ja-JP" i="1" smtClean="0">
                                <a:solidFill>
                                  <a:prstClr val="black"/>
                                </a:solidFill>
                                <a:latin typeface="Cambria Math" panose="02040503050406030204" pitchFamily="18" charset="0"/>
                                <a:cs typeface="メイリオ" panose="020B0604030504040204" pitchFamily="50" charset="-128"/>
                              </a:rPr>
                              <m:t>𝑝</m:t>
                            </m:r>
                          </m:e>
                          <m:sub>
                            <m:r>
                              <a:rPr lang="en-US" altLang="ja-JP" i="1" smtClean="0">
                                <a:solidFill>
                                  <a:prstClr val="black"/>
                                </a:solidFill>
                                <a:latin typeface="Cambria Math" panose="02040503050406030204" pitchFamily="18" charset="0"/>
                                <a:cs typeface="メイリオ" panose="020B0604030504040204" pitchFamily="50" charset="-128"/>
                              </a:rPr>
                              <m:t>1</m:t>
                            </m:r>
                          </m:sub>
                        </m:sSub>
                      </m:e>
                    </m:acc>
                  </m:oMath>
                </a14:m>
                <a:r>
                  <a:rPr lang="en-US" altLang="ja-JP" dirty="0" smtClean="0">
                    <a:solidFill>
                      <a:prstClr val="black"/>
                    </a:solidFill>
                    <a:latin typeface="メイリオ" panose="020B0604030504040204" pitchFamily="50" charset="-128"/>
                    <a:cs typeface="メイリオ" panose="020B0604030504040204" pitchFamily="50" charset="-128"/>
                  </a:rPr>
                  <a:t>  +  </a:t>
                </a:r>
                <a14:m>
                  <m:oMath xmlns:m="http://schemas.openxmlformats.org/officeDocument/2006/math">
                    <m:acc>
                      <m:accPr>
                        <m:chr m:val="⃗"/>
                        <m:ctrlPr>
                          <a:rPr lang="en-US" altLang="ja-JP" i="1" smtClean="0">
                            <a:solidFill>
                              <a:prstClr val="black"/>
                            </a:solidFill>
                            <a:latin typeface="Cambria Math" panose="02040503050406030204" pitchFamily="18" charset="0"/>
                            <a:cs typeface="メイリオ" panose="020B0604030504040204" pitchFamily="50" charset="-128"/>
                          </a:rPr>
                        </m:ctrlPr>
                      </m:accPr>
                      <m:e>
                        <m:sSub>
                          <m:sSubPr>
                            <m:ctrlPr>
                              <a:rPr lang="en-US" altLang="ja-JP" i="1" smtClean="0">
                                <a:solidFill>
                                  <a:prstClr val="black"/>
                                </a:solidFill>
                                <a:latin typeface="Cambria Math" panose="02040503050406030204" pitchFamily="18" charset="0"/>
                                <a:cs typeface="メイリオ" panose="020B0604030504040204" pitchFamily="50" charset="-128"/>
                              </a:rPr>
                            </m:ctrlPr>
                          </m:sSubPr>
                          <m:e>
                            <m:r>
                              <a:rPr lang="en-US" altLang="ja-JP" i="1" smtClean="0">
                                <a:solidFill>
                                  <a:prstClr val="black"/>
                                </a:solidFill>
                                <a:latin typeface="Cambria Math" panose="02040503050406030204" pitchFamily="18" charset="0"/>
                                <a:cs typeface="メイリオ" panose="020B0604030504040204" pitchFamily="50" charset="-128"/>
                              </a:rPr>
                              <m:t>𝑝</m:t>
                            </m:r>
                          </m:e>
                          <m:sub>
                            <m:r>
                              <a:rPr lang="en-US" altLang="ja-JP" i="1" smtClean="0">
                                <a:solidFill>
                                  <a:prstClr val="black"/>
                                </a:solidFill>
                                <a:latin typeface="Cambria Math" panose="02040503050406030204" pitchFamily="18" charset="0"/>
                                <a:cs typeface="メイリオ" panose="020B0604030504040204" pitchFamily="50" charset="-128"/>
                              </a:rPr>
                              <m:t>2</m:t>
                            </m:r>
                          </m:sub>
                        </m:sSub>
                      </m:e>
                    </m:acc>
                  </m:oMath>
                </a14:m>
                <a:endParaRPr lang="en-US" altLang="ja-JP" dirty="0" smtClean="0">
                  <a:solidFill>
                    <a:prstClr val="black"/>
                  </a:solidFill>
                  <a:latin typeface="メイリオ" panose="020B0604030504040204" pitchFamily="50" charset="-128"/>
                  <a:cs typeface="メイリオ" panose="020B0604030504040204" pitchFamily="50" charset="-128"/>
                </a:endParaRPr>
              </a:p>
              <a:p>
                <a:r>
                  <a:rPr lang="ja-JP" altLang="en-US" dirty="0" smtClean="0">
                    <a:solidFill>
                      <a:prstClr val="black"/>
                    </a:solidFill>
                    <a:latin typeface="メイリオ" panose="020B0604030504040204" pitchFamily="50" charset="-128"/>
                    <a:cs typeface="メイリオ" panose="020B0604030504040204" pitchFamily="50" charset="-128"/>
                  </a:rPr>
                  <a:t>総エネルギー</a:t>
                </a:r>
                <a:r>
                  <a:rPr lang="en-US" altLang="ja-JP" dirty="0" smtClean="0">
                    <a:solidFill>
                      <a:prstClr val="black"/>
                    </a:solidFill>
                    <a:latin typeface="メイリオ" panose="020B0604030504040204" pitchFamily="50" charset="-128"/>
                    <a:cs typeface="メイリオ" panose="020B0604030504040204" pitchFamily="50" charset="-128"/>
                  </a:rPr>
                  <a:t>  </a:t>
                </a:r>
                <a14:m>
                  <m:oMath xmlns:m="http://schemas.openxmlformats.org/officeDocument/2006/math">
                    <m:sSub>
                      <m:sSubPr>
                        <m:ctrlPr>
                          <a:rPr lang="en-US" altLang="ja-JP" i="1" smtClean="0">
                            <a:solidFill>
                              <a:prstClr val="black"/>
                            </a:solidFill>
                            <a:latin typeface="Cambria Math" panose="02040503050406030204" pitchFamily="18" charset="0"/>
                            <a:cs typeface="メイリオ" panose="020B0604030504040204" pitchFamily="50" charset="-128"/>
                          </a:rPr>
                        </m:ctrlPr>
                      </m:sSubPr>
                      <m:e>
                        <m:r>
                          <a:rPr lang="en-US" altLang="ja-JP" i="1" smtClean="0">
                            <a:solidFill>
                              <a:prstClr val="black"/>
                            </a:solidFill>
                            <a:latin typeface="Cambria Math" panose="02040503050406030204" pitchFamily="18" charset="0"/>
                            <a:cs typeface="メイリオ" panose="020B0604030504040204" pitchFamily="50" charset="-128"/>
                          </a:rPr>
                          <m:t>𝐸</m:t>
                        </m:r>
                      </m:e>
                      <m:sub>
                        <m:r>
                          <a:rPr lang="en-US" altLang="ja-JP" i="1" smtClean="0">
                            <a:solidFill>
                              <a:prstClr val="black"/>
                            </a:solidFill>
                            <a:latin typeface="Cambria Math" panose="02040503050406030204" pitchFamily="18" charset="0"/>
                            <a:cs typeface="メイリオ" panose="020B0604030504040204" pitchFamily="50" charset="-128"/>
                          </a:rPr>
                          <m:t>1</m:t>
                        </m:r>
                      </m:sub>
                    </m:sSub>
                  </m:oMath>
                </a14:m>
                <a:r>
                  <a:rPr lang="en-US" altLang="ja-JP" dirty="0" smtClean="0">
                    <a:solidFill>
                      <a:prstClr val="black"/>
                    </a:solidFill>
                    <a:latin typeface="メイリオ" panose="020B0604030504040204" pitchFamily="50" charset="-128"/>
                    <a:cs typeface="メイリオ" panose="020B0604030504040204" pitchFamily="50" charset="-128"/>
                  </a:rPr>
                  <a:t>  +  </a:t>
                </a:r>
                <a14:m>
                  <m:oMath xmlns:m="http://schemas.openxmlformats.org/officeDocument/2006/math">
                    <m:sSub>
                      <m:sSubPr>
                        <m:ctrlPr>
                          <a:rPr lang="en-US" altLang="ja-JP" i="1" smtClean="0">
                            <a:solidFill>
                              <a:prstClr val="black"/>
                            </a:solidFill>
                            <a:latin typeface="Cambria Math" panose="02040503050406030204" pitchFamily="18" charset="0"/>
                            <a:cs typeface="メイリオ" panose="020B0604030504040204" pitchFamily="50" charset="-128"/>
                          </a:rPr>
                        </m:ctrlPr>
                      </m:sSubPr>
                      <m:e>
                        <m:r>
                          <a:rPr lang="en-US" altLang="ja-JP" i="1" smtClean="0">
                            <a:solidFill>
                              <a:prstClr val="black"/>
                            </a:solidFill>
                            <a:latin typeface="Cambria Math" panose="02040503050406030204" pitchFamily="18" charset="0"/>
                            <a:cs typeface="メイリオ" panose="020B0604030504040204" pitchFamily="50" charset="-128"/>
                          </a:rPr>
                          <m:t>𝐸</m:t>
                        </m:r>
                      </m:e>
                      <m:sub>
                        <m:r>
                          <a:rPr lang="en-US" altLang="ja-JP" i="1" smtClean="0">
                            <a:solidFill>
                              <a:prstClr val="black"/>
                            </a:solidFill>
                            <a:latin typeface="Cambria Math" panose="02040503050406030204" pitchFamily="18" charset="0"/>
                            <a:cs typeface="メイリオ" panose="020B0604030504040204" pitchFamily="50" charset="-128"/>
                          </a:rPr>
                          <m:t>2</m:t>
                        </m:r>
                      </m:sub>
                    </m:sSub>
                  </m:oMath>
                </a14:m>
                <a:endParaRPr lang="en-US" altLang="ja-JP" dirty="0" smtClean="0">
                  <a:solidFill>
                    <a:prstClr val="black"/>
                  </a:solidFill>
                  <a:latin typeface="メイリオ" panose="020B0604030504040204" pitchFamily="50" charset="-128"/>
                  <a:cs typeface="メイリオ" panose="020B0604030504040204" pitchFamily="50" charset="-128"/>
                </a:endParaRPr>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4383232" y="5697965"/>
                <a:ext cx="3980624" cy="646331"/>
              </a:xfrm>
              <a:prstGeom prst="rect">
                <a:avLst/>
              </a:prstGeom>
              <a:blipFill rotWithShape="0">
                <a:blip r:embed="rId4"/>
                <a:stretch>
                  <a:fillRect l="-1225" t="-3774" b="-1603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0325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ATLAS</a:t>
            </a:r>
            <a:r>
              <a:rPr lang="ja-JP" altLang="en-US" dirty="0"/>
              <a:t>で</a:t>
            </a:r>
            <a:r>
              <a:rPr lang="ja-JP" altLang="en-US" dirty="0" smtClean="0"/>
              <a:t>とられた電磁シャワー</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29</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40" y="991014"/>
            <a:ext cx="8204511" cy="5821101"/>
          </a:xfrm>
          <a:prstGeom prst="rect">
            <a:avLst/>
          </a:prstGeom>
        </p:spPr>
      </p:pic>
    </p:spTree>
    <p:extLst>
      <p:ext uri="{BB962C8B-B14F-4D97-AF65-F5344CB8AC3E}">
        <p14:creationId xmlns:p14="http://schemas.microsoft.com/office/powerpoint/2010/main" val="1956071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「粒子を測る」には？</a:t>
            </a:r>
            <a:endParaRPr kumimoji="1" lang="ja-JP" altLang="en-US" dirty="0"/>
          </a:p>
        </p:txBody>
      </p:sp>
      <p:sp>
        <p:nvSpPr>
          <p:cNvPr id="3" name="コンテンツ プレースホルダー 2"/>
          <p:cNvSpPr>
            <a:spLocks noGrp="1"/>
          </p:cNvSpPr>
          <p:nvPr>
            <p:ph idx="1"/>
          </p:nvPr>
        </p:nvSpPr>
        <p:spPr>
          <a:xfrm>
            <a:off x="128821" y="1178361"/>
            <a:ext cx="6330295" cy="5550288"/>
          </a:xfrm>
        </p:spPr>
        <p:txBody>
          <a:bodyPr>
            <a:normAutofit fontScale="85000" lnSpcReduction="10000"/>
          </a:bodyPr>
          <a:lstStyle/>
          <a:p>
            <a:pPr marL="0" indent="0">
              <a:buNone/>
            </a:pPr>
            <a:r>
              <a:rPr lang="ja-JP" altLang="en-US" b="1" dirty="0">
                <a:solidFill>
                  <a:schemeClr val="tx2">
                    <a:lumMod val="75000"/>
                  </a:schemeClr>
                </a:solidFill>
              </a:rPr>
              <a:t>測る対象、つまり</a:t>
            </a:r>
            <a:r>
              <a:rPr lang="ja-JP" altLang="en-US" b="1" dirty="0" smtClean="0">
                <a:solidFill>
                  <a:schemeClr val="tx2">
                    <a:lumMod val="75000"/>
                  </a:schemeClr>
                </a:solidFill>
              </a:rPr>
              <a:t>粒子が必要</a:t>
            </a:r>
            <a:endParaRPr lang="en-US" altLang="ja-JP" b="1" dirty="0">
              <a:solidFill>
                <a:schemeClr val="tx2">
                  <a:lumMod val="75000"/>
                </a:schemeClr>
              </a:solidFill>
            </a:endParaRPr>
          </a:p>
          <a:p>
            <a:pPr lvl="1"/>
            <a:endParaRPr lang="en-US" altLang="ja-JP" dirty="0"/>
          </a:p>
          <a:p>
            <a:pPr marL="0" indent="0">
              <a:buNone/>
            </a:pPr>
            <a:r>
              <a:rPr lang="ja-JP" altLang="en-US" b="1" dirty="0"/>
              <a:t>方法</a:t>
            </a:r>
            <a:r>
              <a:rPr lang="en-US" altLang="ja-JP" b="1" dirty="0"/>
              <a:t>1</a:t>
            </a:r>
            <a:r>
              <a:rPr lang="en-US" altLang="ja-JP" dirty="0"/>
              <a:t>: </a:t>
            </a:r>
            <a:r>
              <a:rPr lang="ja-JP" altLang="en-US" dirty="0"/>
              <a:t>自然にあるものを探す</a:t>
            </a:r>
            <a:endParaRPr lang="en-US" altLang="ja-JP" dirty="0"/>
          </a:p>
          <a:p>
            <a:pPr lvl="1"/>
            <a:endParaRPr lang="en-US" altLang="ja-JP" dirty="0"/>
          </a:p>
          <a:p>
            <a:pPr marL="342900" lvl="1" indent="0">
              <a:buNone/>
            </a:pPr>
            <a:r>
              <a:rPr lang="ja-JP" altLang="en-US" dirty="0"/>
              <a:t>例</a:t>
            </a:r>
            <a:r>
              <a:rPr lang="en-US" altLang="ja-JP" dirty="0"/>
              <a:t>: </a:t>
            </a:r>
            <a:r>
              <a:rPr lang="en-US" altLang="ja-JP" dirty="0" smtClean="0"/>
              <a:t> 1898</a:t>
            </a:r>
            <a:r>
              <a:rPr lang="ja-JP" altLang="en-US" dirty="0" smtClean="0"/>
              <a:t>年 ラザフォードは</a:t>
            </a:r>
            <a:r>
              <a:rPr lang="en-US" altLang="ja-JP" dirty="0" smtClean="0"/>
              <a:t/>
            </a:r>
            <a:br>
              <a:rPr lang="en-US" altLang="ja-JP" dirty="0" smtClean="0"/>
            </a:br>
            <a:r>
              <a:rPr lang="en-US" altLang="ja-JP" dirty="0" smtClean="0"/>
              <a:t>       </a:t>
            </a:r>
            <a:r>
              <a:rPr lang="ja-JP" altLang="en-US" dirty="0" smtClean="0"/>
              <a:t>ウランが出す２種類の</a:t>
            </a:r>
            <a:r>
              <a:rPr lang="en-US" altLang="ja-JP" dirty="0" smtClean="0"/>
              <a:t/>
            </a:r>
            <a:br>
              <a:rPr lang="en-US" altLang="ja-JP" dirty="0" smtClean="0"/>
            </a:br>
            <a:r>
              <a:rPr lang="en-US" altLang="ja-JP" dirty="0" smtClean="0"/>
              <a:t>       </a:t>
            </a:r>
            <a:r>
              <a:rPr lang="ja-JP" altLang="en-US" dirty="0" smtClean="0"/>
              <a:t>放射線を発見</a:t>
            </a:r>
            <a:endParaRPr lang="en-US" altLang="ja-JP" dirty="0"/>
          </a:p>
          <a:p>
            <a:pPr marL="0" indent="0">
              <a:buNone/>
            </a:pPr>
            <a:endParaRPr lang="en-US" altLang="ja-JP" dirty="0"/>
          </a:p>
          <a:p>
            <a:pPr marL="0" indent="0">
              <a:buNone/>
            </a:pPr>
            <a:r>
              <a:rPr lang="ja-JP" altLang="en-US" b="1" dirty="0"/>
              <a:t>方法</a:t>
            </a:r>
            <a:r>
              <a:rPr lang="en-US" altLang="ja-JP" b="1" dirty="0"/>
              <a:t>2</a:t>
            </a:r>
            <a:r>
              <a:rPr lang="en-US" altLang="ja-JP" dirty="0"/>
              <a:t>: </a:t>
            </a:r>
            <a:r>
              <a:rPr lang="ja-JP" altLang="en-US" dirty="0"/>
              <a:t>「加速器</a:t>
            </a:r>
            <a:r>
              <a:rPr lang="ja-JP" altLang="en-US" dirty="0" smtClean="0"/>
              <a:t>」</a:t>
            </a:r>
            <a:r>
              <a:rPr lang="ja-JP" altLang="en-US" dirty="0"/>
              <a:t>で</a:t>
            </a:r>
            <a:r>
              <a:rPr lang="ja-JP" altLang="en-US" dirty="0" smtClean="0"/>
              <a:t>原子核</a:t>
            </a:r>
            <a:r>
              <a:rPr lang="ja-JP" altLang="en-US" dirty="0"/>
              <a:t>や素粒子</a:t>
            </a:r>
            <a:r>
              <a:rPr lang="ja-JP" altLang="en-US" dirty="0" smtClean="0"/>
              <a:t>を衝突させて作る</a:t>
            </a:r>
            <a:endParaRPr lang="en-US" altLang="ja-JP" dirty="0"/>
          </a:p>
          <a:p>
            <a:pPr lvl="1"/>
            <a:endParaRPr lang="en-US" altLang="ja-JP" dirty="0"/>
          </a:p>
          <a:p>
            <a:r>
              <a:rPr lang="ja-JP" altLang="en-US" dirty="0"/>
              <a:t>最初の加速器</a:t>
            </a:r>
            <a:r>
              <a:rPr lang="en-US" altLang="ja-JP" dirty="0"/>
              <a:t>(1928</a:t>
            </a:r>
            <a:r>
              <a:rPr lang="ja-JP" altLang="en-US" dirty="0"/>
              <a:t>年頃</a:t>
            </a:r>
            <a:r>
              <a:rPr lang="en-US" altLang="ja-JP" dirty="0"/>
              <a:t>): </a:t>
            </a:r>
            <a:r>
              <a:rPr lang="ja-JP" altLang="en-US" dirty="0"/>
              <a:t> </a:t>
            </a:r>
            <a:r>
              <a:rPr lang="ja-JP" altLang="en-US" dirty="0" smtClean="0"/>
              <a:t>強い</a:t>
            </a:r>
            <a:r>
              <a:rPr lang="ja-JP" altLang="en-US" dirty="0"/>
              <a:t>電場を用いて電荷を加速</a:t>
            </a:r>
            <a:r>
              <a:rPr lang="en-US" altLang="ja-JP" dirty="0"/>
              <a:t>(</a:t>
            </a:r>
            <a:r>
              <a:rPr lang="ja-JP" altLang="en-US" dirty="0"/>
              <a:t>コッククロフト・ウォルトン</a:t>
            </a:r>
            <a:r>
              <a:rPr lang="en-US" altLang="ja-JP" dirty="0"/>
              <a:t>)</a:t>
            </a:r>
          </a:p>
          <a:p>
            <a:endParaRPr lang="en-US" altLang="ja-JP" dirty="0"/>
          </a:p>
          <a:p>
            <a:r>
              <a:rPr lang="ja-JP" altLang="en-US" dirty="0"/>
              <a:t>現在</a:t>
            </a:r>
            <a:r>
              <a:rPr lang="en-US" altLang="ja-JP" dirty="0"/>
              <a:t>(2014</a:t>
            </a:r>
            <a:r>
              <a:rPr lang="ja-JP" altLang="en-US" dirty="0"/>
              <a:t>年</a:t>
            </a:r>
            <a:r>
              <a:rPr lang="en-US" altLang="ja-JP" dirty="0"/>
              <a:t>)</a:t>
            </a:r>
            <a:r>
              <a:rPr lang="ja-JP" altLang="en-US" dirty="0"/>
              <a:t>世界最大の加速器</a:t>
            </a:r>
            <a:r>
              <a:rPr lang="en-US" altLang="ja-JP" dirty="0"/>
              <a:t>: </a:t>
            </a:r>
            <a:r>
              <a:rPr lang="en-US" altLang="ja-JP" dirty="0" smtClean="0"/>
              <a:t> CERN </a:t>
            </a:r>
            <a:r>
              <a:rPr lang="ja-JP" altLang="en-US" dirty="0"/>
              <a:t>に</a:t>
            </a:r>
            <a:r>
              <a:rPr lang="ja-JP" altLang="en-US" dirty="0" smtClean="0"/>
              <a:t>ある</a:t>
            </a:r>
            <a:r>
              <a:rPr lang="en-US" altLang="ja-JP" dirty="0" smtClean="0"/>
              <a:t/>
            </a:r>
            <a:br>
              <a:rPr lang="en-US" altLang="ja-JP" dirty="0" smtClean="0"/>
            </a:br>
            <a:r>
              <a:rPr lang="en-US" altLang="ja-JP" b="1" dirty="0" smtClean="0">
                <a:solidFill>
                  <a:schemeClr val="tx2">
                    <a:lumMod val="75000"/>
                  </a:schemeClr>
                </a:solidFill>
              </a:rPr>
              <a:t>LHC </a:t>
            </a:r>
            <a:r>
              <a:rPr lang="ja-JP" altLang="en-US" b="1" dirty="0">
                <a:solidFill>
                  <a:schemeClr val="tx2">
                    <a:lumMod val="75000"/>
                  </a:schemeClr>
                </a:solidFill>
              </a:rPr>
              <a:t>（ラージ・ハドロン・コライダー</a:t>
            </a:r>
            <a:r>
              <a:rPr lang="en-US" altLang="ja-JP" b="1" dirty="0">
                <a:solidFill>
                  <a:schemeClr val="tx2">
                    <a:lumMod val="75000"/>
                  </a:schemeClr>
                </a:solidFill>
              </a:rPr>
              <a:t>)</a:t>
            </a:r>
            <a:r>
              <a:rPr lang="ja-JP" altLang="en-US" dirty="0">
                <a:solidFill>
                  <a:schemeClr val="tx2">
                    <a:lumMod val="75000"/>
                  </a:schemeClr>
                </a:solidFill>
              </a:rPr>
              <a:t> </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3</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315" y="1178361"/>
            <a:ext cx="2024899" cy="2716793"/>
          </a:xfrm>
          <a:prstGeom prst="rect">
            <a:avLst/>
          </a:prstGeom>
        </p:spPr>
      </p:pic>
      <p:sp>
        <p:nvSpPr>
          <p:cNvPr id="6" name="テキスト ボックス 5"/>
          <p:cNvSpPr txBox="1"/>
          <p:nvPr/>
        </p:nvSpPr>
        <p:spPr>
          <a:xfrm>
            <a:off x="7202819" y="3953833"/>
            <a:ext cx="1261884" cy="469359"/>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ラザフォード</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i="1" dirty="0"/>
              <a:t>出典</a:t>
            </a:r>
            <a:r>
              <a:rPr lang="en-US" altLang="ja-JP" sz="1050" i="1" dirty="0"/>
              <a:t>: </a:t>
            </a:r>
            <a:r>
              <a:rPr lang="en-US" altLang="ja-JP" sz="1050" i="1" dirty="0" err="1" smtClean="0"/>
              <a:t>wikipedia</a:t>
            </a:r>
            <a:endParaRPr lang="ja-JP" altLang="en-US" sz="1050" i="1" dirty="0"/>
          </a:p>
        </p:txBody>
      </p:sp>
      <p:grpSp>
        <p:nvGrpSpPr>
          <p:cNvPr id="22" name="グループ化 21"/>
          <p:cNvGrpSpPr/>
          <p:nvPr/>
        </p:nvGrpSpPr>
        <p:grpSpPr>
          <a:xfrm>
            <a:off x="6610181" y="4665642"/>
            <a:ext cx="2301166" cy="1741885"/>
            <a:chOff x="6610181" y="4665642"/>
            <a:chExt cx="2301166" cy="1741885"/>
          </a:xfrm>
        </p:grpSpPr>
        <p:sp>
          <p:nvSpPr>
            <p:cNvPr id="20" name="角丸四角形 19"/>
            <p:cNvSpPr/>
            <p:nvPr/>
          </p:nvSpPr>
          <p:spPr>
            <a:xfrm>
              <a:off x="6610181" y="4665642"/>
              <a:ext cx="2301166" cy="1741885"/>
            </a:xfrm>
            <a:prstGeom prst="roundRect">
              <a:avLst/>
            </a:prstGeom>
            <a:solidFill>
              <a:srgbClr val="FBEEC9">
                <a:alpha val="8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709798" y="4870675"/>
              <a:ext cx="2186243" cy="1330104"/>
              <a:chOff x="6154366" y="5075311"/>
              <a:chExt cx="1826899" cy="1111480"/>
            </a:xfrm>
          </p:grpSpPr>
          <p:sp>
            <p:nvSpPr>
              <p:cNvPr id="9" name="正方形/長方形 8"/>
              <p:cNvSpPr/>
              <p:nvPr/>
            </p:nvSpPr>
            <p:spPr>
              <a:xfrm>
                <a:off x="6459166" y="5188085"/>
                <a:ext cx="71336" cy="479898"/>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706893" y="5193471"/>
                <a:ext cx="71336" cy="479898"/>
              </a:xfrm>
              <a:prstGeom prst="rect">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6835302" y="534845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6200000">
                <a:off x="7192479" y="5168830"/>
                <a:ext cx="156901" cy="5161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154366" y="5075311"/>
                <a:ext cx="309698" cy="308626"/>
              </a:xfrm>
              <a:prstGeom prst="rect">
                <a:avLst/>
              </a:prstGeom>
              <a:noFill/>
            </p:spPr>
            <p:txBody>
              <a:bodyPr wrap="none" rtlCol="0">
                <a:spAutoFit/>
              </a:bodyPr>
              <a:lstStyle/>
              <a:p>
                <a:r>
                  <a:rPr kumimoji="1"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7742561" y="5075311"/>
                <a:ext cx="238704" cy="308626"/>
              </a:xfrm>
              <a:prstGeom prst="rect">
                <a:avLst/>
              </a:prstGeom>
              <a:noFill/>
            </p:spPr>
            <p:txBody>
              <a:bodyPr wrap="none" rtlCol="0">
                <a:spAutoFit/>
              </a:bodyPr>
              <a:lstStyle/>
              <a:p>
                <a:r>
                  <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5" name="正方形/長方形 14"/>
              <p:cNvSpPr/>
              <p:nvPr/>
            </p:nvSpPr>
            <p:spPr>
              <a:xfrm>
                <a:off x="6907302" y="5822444"/>
                <a:ext cx="72000" cy="36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032590" y="5894960"/>
                <a:ext cx="121997" cy="230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6477000" y="5666874"/>
                <a:ext cx="425116" cy="344905"/>
              </a:xfrm>
              <a:custGeom>
                <a:avLst/>
                <a:gdLst>
                  <a:gd name="connsiteX0" fmla="*/ 425116 w 425116"/>
                  <a:gd name="connsiteY0" fmla="*/ 344905 h 344905"/>
                  <a:gd name="connsiteX1" fmla="*/ 0 w 425116"/>
                  <a:gd name="connsiteY1" fmla="*/ 344905 h 344905"/>
                  <a:gd name="connsiteX2" fmla="*/ 0 w 425116"/>
                  <a:gd name="connsiteY2" fmla="*/ 0 h 344905"/>
                </a:gdLst>
                <a:ahLst/>
                <a:cxnLst>
                  <a:cxn ang="0">
                    <a:pos x="connsiteX0" y="connsiteY0"/>
                  </a:cxn>
                  <a:cxn ang="0">
                    <a:pos x="connsiteX1" y="connsiteY1"/>
                  </a:cxn>
                  <a:cxn ang="0">
                    <a:pos x="connsiteX2" y="connsiteY2"/>
                  </a:cxn>
                </a:cxnLst>
                <a:rect l="l" t="t" r="r" b="b"/>
                <a:pathLst>
                  <a:path w="425116" h="344905">
                    <a:moveTo>
                      <a:pt x="425116" y="344905"/>
                    </a:moveTo>
                    <a:lnTo>
                      <a:pt x="0" y="344905"/>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flipH="1">
                <a:off x="7154586" y="5673370"/>
                <a:ext cx="587972" cy="338409"/>
              </a:xfrm>
              <a:custGeom>
                <a:avLst/>
                <a:gdLst>
                  <a:gd name="connsiteX0" fmla="*/ 425116 w 425116"/>
                  <a:gd name="connsiteY0" fmla="*/ 344905 h 344905"/>
                  <a:gd name="connsiteX1" fmla="*/ 0 w 425116"/>
                  <a:gd name="connsiteY1" fmla="*/ 344905 h 344905"/>
                  <a:gd name="connsiteX2" fmla="*/ 0 w 425116"/>
                  <a:gd name="connsiteY2" fmla="*/ 0 h 344905"/>
                </a:gdLst>
                <a:ahLst/>
                <a:cxnLst>
                  <a:cxn ang="0">
                    <a:pos x="connsiteX0" y="connsiteY0"/>
                  </a:cxn>
                  <a:cxn ang="0">
                    <a:pos x="connsiteX1" y="connsiteY1"/>
                  </a:cxn>
                  <a:cxn ang="0">
                    <a:pos x="connsiteX2" y="connsiteY2"/>
                  </a:cxn>
                </a:cxnLst>
                <a:rect l="l" t="t" r="r" b="b"/>
                <a:pathLst>
                  <a:path w="425116" h="344905">
                    <a:moveTo>
                      <a:pt x="425116" y="344905"/>
                    </a:moveTo>
                    <a:lnTo>
                      <a:pt x="0" y="344905"/>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513" y="1751003"/>
            <a:ext cx="2682668" cy="2146134"/>
          </a:xfrm>
          <a:prstGeom prst="rect">
            <a:avLst/>
          </a:prstGeom>
        </p:spPr>
      </p:pic>
    </p:spTree>
    <p:extLst>
      <p:ext uri="{BB962C8B-B14F-4D97-AF65-F5344CB8AC3E}">
        <p14:creationId xmlns:p14="http://schemas.microsoft.com/office/powerpoint/2010/main" val="133111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fade">
                                      <p:cBhvr>
                                        <p:cTn id="13" dur="500"/>
                                        <p:tgtEl>
                                          <p:spTgt spid="3">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下手な</a:t>
            </a:r>
            <a:r>
              <a:rPr lang="ja-JP" altLang="en-US" dirty="0" smtClean="0"/>
              <a:t>鉄砲</a:t>
            </a:r>
            <a:r>
              <a:rPr lang="en-US" altLang="ja-JP" dirty="0" smtClean="0"/>
              <a:t>…</a:t>
            </a:r>
            <a:endParaRPr kumimoji="1" lang="ja-JP" altLang="en-US" dirty="0"/>
          </a:p>
        </p:txBody>
      </p:sp>
      <p:sp>
        <p:nvSpPr>
          <p:cNvPr id="3" name="コンテンツ プレースホルダー 2"/>
          <p:cNvSpPr>
            <a:spLocks noGrp="1"/>
          </p:cNvSpPr>
          <p:nvPr>
            <p:ph idx="1"/>
          </p:nvPr>
        </p:nvSpPr>
        <p:spPr>
          <a:xfrm>
            <a:off x="113693" y="1045262"/>
            <a:ext cx="8920137" cy="2377430"/>
          </a:xfrm>
        </p:spPr>
        <p:txBody>
          <a:bodyPr/>
          <a:lstStyle/>
          <a:p>
            <a:pPr marL="0" indent="0">
              <a:buNone/>
            </a:pPr>
            <a:r>
              <a:rPr lang="ja-JP" altLang="en-US" b="1" dirty="0">
                <a:solidFill>
                  <a:schemeClr val="tx2">
                    <a:lumMod val="75000"/>
                  </a:schemeClr>
                </a:solidFill>
              </a:rPr>
              <a:t>事実</a:t>
            </a:r>
            <a:r>
              <a:rPr lang="en-US" altLang="ja-JP" b="1" dirty="0">
                <a:solidFill>
                  <a:schemeClr val="tx2">
                    <a:lumMod val="75000"/>
                  </a:schemeClr>
                </a:solidFill>
              </a:rPr>
              <a:t>:</a:t>
            </a:r>
            <a:r>
              <a:rPr lang="en-US" altLang="ja-JP" dirty="0"/>
              <a:t> LHC</a:t>
            </a:r>
            <a:r>
              <a:rPr lang="ja-JP" altLang="en-US" dirty="0"/>
              <a:t>は陽子衝突を確実に実行し、その都度確実に新粒子を作れるわけではない</a:t>
            </a:r>
            <a:endParaRPr lang="en-US" altLang="ja-JP" dirty="0"/>
          </a:p>
          <a:p>
            <a:r>
              <a:rPr lang="ja-JP" altLang="en-US" dirty="0"/>
              <a:t>ヒッグス</a:t>
            </a:r>
            <a:r>
              <a:rPr lang="ja-JP" altLang="en-US" dirty="0" smtClean="0"/>
              <a:t>粒子検出</a:t>
            </a:r>
            <a:r>
              <a:rPr lang="ja-JP" altLang="en-US" dirty="0"/>
              <a:t>のために</a:t>
            </a:r>
            <a:r>
              <a:rPr lang="en-US" altLang="ja-JP" dirty="0"/>
              <a:t>3</a:t>
            </a:r>
            <a:r>
              <a:rPr lang="ja-JP" altLang="en-US" dirty="0"/>
              <a:t>年間かけて</a:t>
            </a:r>
            <a:r>
              <a:rPr lang="en-US" altLang="ja-JP" dirty="0"/>
              <a:t>LHC</a:t>
            </a:r>
            <a:r>
              <a:rPr lang="ja-JP" altLang="en-US" dirty="0" err="1"/>
              <a:t>が検</a:t>
            </a:r>
            <a:r>
              <a:rPr lang="ja-JP" altLang="en-US" dirty="0"/>
              <a:t>出器内に「起こした」トータルの陽子＋陽子衝突回数</a:t>
            </a:r>
            <a:r>
              <a:rPr lang="en-US" altLang="ja-JP" dirty="0"/>
              <a:t>: </a:t>
            </a:r>
            <a:r>
              <a:rPr lang="ja-JP" altLang="en-US" b="1" dirty="0">
                <a:solidFill>
                  <a:schemeClr val="tx2">
                    <a:lumMod val="75000"/>
                  </a:schemeClr>
                </a:solidFill>
              </a:rPr>
              <a:t>およそ </a:t>
            </a:r>
            <a:r>
              <a:rPr lang="en-US" altLang="ja-JP" b="1" dirty="0">
                <a:solidFill>
                  <a:schemeClr val="tx2">
                    <a:lumMod val="75000"/>
                  </a:schemeClr>
                </a:solidFill>
              </a:rPr>
              <a:t>1000</a:t>
            </a:r>
            <a:r>
              <a:rPr lang="ja-JP" altLang="en-US" b="1" dirty="0">
                <a:solidFill>
                  <a:schemeClr val="tx2">
                    <a:lumMod val="75000"/>
                  </a:schemeClr>
                </a:solidFill>
              </a:rPr>
              <a:t>兆</a:t>
            </a:r>
            <a:r>
              <a:rPr lang="ja-JP" altLang="en-US" b="1" dirty="0" smtClean="0">
                <a:solidFill>
                  <a:schemeClr val="tx2">
                    <a:lumMod val="75000"/>
                  </a:schemeClr>
                </a:solidFill>
              </a:rPr>
              <a:t>回</a:t>
            </a:r>
            <a:endParaRPr lang="en-US" altLang="ja-JP" b="1" dirty="0">
              <a:solidFill>
                <a:schemeClr val="tx2">
                  <a:lumMod val="75000"/>
                </a:schemeClr>
              </a:solidFill>
            </a:endParaRPr>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30</a:t>
            </a:fld>
            <a:endParaRPr kumimoji="1" lang="ja-JP" altLang="en-US"/>
          </a:p>
        </p:txBody>
      </p:sp>
      <p:grpSp>
        <p:nvGrpSpPr>
          <p:cNvPr id="14" name="グループ化 13"/>
          <p:cNvGrpSpPr/>
          <p:nvPr/>
        </p:nvGrpSpPr>
        <p:grpSpPr>
          <a:xfrm>
            <a:off x="242371" y="2814810"/>
            <a:ext cx="8720048" cy="4011944"/>
            <a:chOff x="242371" y="2814810"/>
            <a:chExt cx="8720048" cy="4011944"/>
          </a:xfrm>
        </p:grpSpPr>
        <p:sp>
          <p:nvSpPr>
            <p:cNvPr id="11" name="正方形/長方形 10"/>
            <p:cNvSpPr/>
            <p:nvPr/>
          </p:nvSpPr>
          <p:spPr>
            <a:xfrm>
              <a:off x="242371" y="2814810"/>
              <a:ext cx="5563518" cy="3960563"/>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29" y="2860288"/>
              <a:ext cx="5064869" cy="3792816"/>
            </a:xfrm>
            <a:prstGeom prst="rect">
              <a:avLst/>
            </a:prstGeom>
          </p:spPr>
        </p:pic>
        <p:sp>
          <p:nvSpPr>
            <p:cNvPr id="6" name="テキスト ボックス 5"/>
            <p:cNvSpPr txBox="1"/>
            <p:nvPr/>
          </p:nvSpPr>
          <p:spPr>
            <a:xfrm>
              <a:off x="6433227" y="3483390"/>
              <a:ext cx="2529192" cy="1200329"/>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膨大なデータ解析の末、</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ようやく</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個のヒッグスと思われる新粒子が見えた</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 name="直線矢印コネクタ 6"/>
            <p:cNvCxnSpPr/>
            <p:nvPr/>
          </p:nvCxnSpPr>
          <p:spPr>
            <a:xfrm flipH="1">
              <a:off x="3307404" y="3858638"/>
              <a:ext cx="3125823" cy="246434"/>
            </a:xfrm>
            <a:prstGeom prst="straightConnector1">
              <a:avLst/>
            </a:prstGeom>
            <a:ln w="28575">
              <a:solidFill>
                <a:schemeClr val="accent1">
                  <a:lumMod val="50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3255523" y="5288634"/>
              <a:ext cx="3222395" cy="222819"/>
            </a:xfrm>
            <a:prstGeom prst="straightConnector1">
              <a:avLst/>
            </a:prstGeom>
            <a:ln w="28575">
              <a:solidFill>
                <a:schemeClr val="accent1">
                  <a:lumMod val="50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56048" y="6457422"/>
              <a:ext cx="4769759" cy="369332"/>
            </a:xfrm>
            <a:prstGeom prst="rect">
              <a:avLst/>
            </a:prstGeom>
            <a:noFill/>
          </p:spPr>
          <p:txBody>
            <a:bodyPr wrap="square" rtlCol="0">
              <a:spAutoFit/>
            </a:bodyPr>
            <a:lstStyle/>
            <a:p>
              <a:r>
                <a:rPr lang="ja-JP" altLang="en-US" b="1"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二</a:t>
              </a:r>
              <a:r>
                <a:rPr lang="ja-JP" altLang="en-US" b="1" dirty="0" smtClean="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つのガンマ</a:t>
              </a:r>
              <a:r>
                <a:rPr lang="ja-JP" altLang="en-US" b="1"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線</a:t>
              </a:r>
              <a:r>
                <a:rPr lang="ja-JP" altLang="en-US" b="1" dirty="0" smtClean="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（光子）から求めた質量</a:t>
              </a:r>
              <a:endParaRPr kumimoji="1" lang="en-US" altLang="ja-JP" b="1" dirty="0" smtClean="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rot="16200000">
              <a:off x="31295" y="4271168"/>
              <a:ext cx="947957" cy="369332"/>
            </a:xfrm>
            <a:prstGeom prst="rect">
              <a:avLst/>
            </a:prstGeom>
            <a:noFill/>
          </p:spPr>
          <p:txBody>
            <a:bodyPr wrap="square" rtlCol="0">
              <a:spAutoFit/>
            </a:bodyPr>
            <a:lstStyle/>
            <a:p>
              <a:r>
                <a:rPr lang="ja-JP" altLang="en-US" b="1" dirty="0" smtClean="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頻度</a:t>
              </a:r>
              <a:endParaRPr kumimoji="1" lang="en-US" altLang="ja-JP" b="1" dirty="0" smtClean="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6433227" y="5130577"/>
              <a:ext cx="2467779" cy="923330"/>
            </a:xfrm>
            <a:prstGeom prst="rect">
              <a:avLst/>
            </a:prstGeom>
          </p:spPr>
          <p:txBody>
            <a:bodyPr wrap="square">
              <a:spAutoFit/>
            </a:bodyPr>
            <a:lstStyle/>
            <a:p>
              <a:r>
                <a:rPr lang="ja-JP" altLang="en-US" dirty="0" smtClean="0">
                  <a:latin typeface="メイリオ" panose="020B0604030504040204" pitchFamily="50" charset="-128"/>
                  <a:cs typeface="メイリオ" panose="020B0604030504040204" pitchFamily="50" charset="-128"/>
                </a:rPr>
                <a:t>間違った</a:t>
              </a:r>
              <a:r>
                <a:rPr lang="ja-JP" altLang="en-US" dirty="0">
                  <a:latin typeface="メイリオ" panose="020B0604030504040204" pitchFamily="50" charset="-128"/>
                  <a:cs typeface="メイリオ" panose="020B0604030504040204" pitchFamily="50" charset="-128"/>
                </a:rPr>
                <a:t>組み合わせからくる偽のシグナルをひいた</a:t>
              </a:r>
              <a:r>
                <a:rPr lang="ja-JP" altLang="en-US" dirty="0" smtClean="0">
                  <a:latin typeface="メイリオ" panose="020B0604030504040204" pitchFamily="50" charset="-128"/>
                  <a:cs typeface="メイリオ" panose="020B0604030504040204" pitchFamily="50" charset="-128"/>
                </a:rPr>
                <a:t>もの</a:t>
              </a:r>
              <a:endParaRPr lang="en-US" altLang="ja-JP" dirty="0">
                <a:latin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19519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1901" y="197432"/>
            <a:ext cx="7179564" cy="728843"/>
          </a:xfrm>
        </p:spPr>
        <p:txBody>
          <a:bodyPr/>
          <a:lstStyle/>
          <a:p>
            <a:r>
              <a:rPr lang="ja-JP" altLang="en-US" smtClean="0"/>
              <a:t>それは本当に新しい素粒子だった</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31</a:t>
            </a:fld>
            <a:endParaRPr kumimoji="1" lang="ja-JP" altLang="en-US"/>
          </a:p>
        </p:txBody>
      </p:sp>
      <p:sp>
        <p:nvSpPr>
          <p:cNvPr id="5" name="正方形/長方形 4"/>
          <p:cNvSpPr/>
          <p:nvPr/>
        </p:nvSpPr>
        <p:spPr>
          <a:xfrm>
            <a:off x="1404651" y="1115050"/>
            <a:ext cx="6736814" cy="369332"/>
          </a:xfrm>
          <a:prstGeom prst="rect">
            <a:avLst/>
          </a:prstGeom>
        </p:spPr>
        <p:txBody>
          <a:bodyPr wrap="square">
            <a:spAutoFit/>
          </a:bodyPr>
          <a:lstStyle/>
          <a:p>
            <a:r>
              <a:rPr lang="en-US" altLang="ja-JP" dirty="0"/>
              <a:t>2012</a:t>
            </a:r>
            <a:r>
              <a:rPr lang="ja-JP" altLang="en-US" dirty="0"/>
              <a:t>年</a:t>
            </a:r>
            <a:r>
              <a:rPr lang="en-US" altLang="ja-JP" dirty="0"/>
              <a:t>7</a:t>
            </a:r>
            <a:r>
              <a:rPr lang="ja-JP" altLang="en-US" dirty="0"/>
              <a:t>月、ヒッグス粒子発見のニュースが世界を沸かせた</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 y="1673158"/>
            <a:ext cx="9136795" cy="5139447"/>
          </a:xfrm>
          <a:prstGeom prst="rect">
            <a:avLst/>
          </a:prstGeom>
        </p:spPr>
      </p:pic>
    </p:spTree>
    <p:extLst>
      <p:ext uri="{BB962C8B-B14F-4D97-AF65-F5344CB8AC3E}">
        <p14:creationId xmlns:p14="http://schemas.microsoft.com/office/powerpoint/2010/main" val="36195123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その先は君達も活躍できる時代！</a:t>
            </a:r>
            <a:endParaRPr kumimoji="1" lang="ja-JP" altLang="en-US" dirty="0"/>
          </a:p>
        </p:txBody>
      </p:sp>
      <p:sp>
        <p:nvSpPr>
          <p:cNvPr id="3" name="コンテンツ プレースホルダー 2"/>
          <p:cNvSpPr>
            <a:spLocks noGrp="1"/>
          </p:cNvSpPr>
          <p:nvPr>
            <p:ph idx="1"/>
          </p:nvPr>
        </p:nvSpPr>
        <p:spPr>
          <a:xfrm>
            <a:off x="135728" y="1065822"/>
            <a:ext cx="6711654" cy="1996868"/>
          </a:xfrm>
        </p:spPr>
        <p:txBody>
          <a:bodyPr/>
          <a:lstStyle/>
          <a:p>
            <a:pPr marL="0" indent="0">
              <a:buNone/>
            </a:pPr>
            <a:r>
              <a:rPr lang="en-US" altLang="ja-JP" dirty="0"/>
              <a:t>LHC </a:t>
            </a:r>
            <a:r>
              <a:rPr lang="ja-JP" altLang="en-US" dirty="0"/>
              <a:t>のプログラム</a:t>
            </a:r>
            <a:r>
              <a:rPr lang="en-US" altLang="ja-JP" dirty="0"/>
              <a:t>: 2028</a:t>
            </a:r>
            <a:r>
              <a:rPr lang="ja-JP" altLang="en-US" dirty="0"/>
              <a:t>年頃</a:t>
            </a:r>
            <a:r>
              <a:rPr lang="ja-JP" altLang="en-US" dirty="0" smtClean="0"/>
              <a:t>まで</a:t>
            </a:r>
            <a:endParaRPr lang="en-US" altLang="ja-JP" dirty="0"/>
          </a:p>
          <a:p>
            <a:pPr marL="0" indent="0">
              <a:buNone/>
            </a:pPr>
            <a:r>
              <a:rPr lang="en-US" altLang="ja-JP" dirty="0" smtClean="0"/>
              <a:t>… </a:t>
            </a:r>
            <a:r>
              <a:rPr lang="ja-JP" altLang="en-US" dirty="0" smtClean="0"/>
              <a:t>その</a:t>
            </a:r>
            <a:r>
              <a:rPr lang="ja-JP" altLang="en-US" dirty="0"/>
              <a:t>先</a:t>
            </a:r>
            <a:r>
              <a:rPr lang="ja-JP" altLang="en-US" dirty="0" smtClean="0"/>
              <a:t>はまだ未開拓</a:t>
            </a:r>
            <a:endParaRPr lang="en-US" altLang="ja-JP"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32</a:t>
            </a:fld>
            <a:endParaRPr kumimoji="1" lang="ja-JP" altLang="en-US"/>
          </a:p>
        </p:txBody>
      </p:sp>
      <p:sp>
        <p:nvSpPr>
          <p:cNvPr id="5" name="テキスト ボックス 4"/>
          <p:cNvSpPr txBox="1"/>
          <p:nvPr/>
        </p:nvSpPr>
        <p:spPr>
          <a:xfrm>
            <a:off x="4968019" y="1124025"/>
            <a:ext cx="4083169" cy="1077218"/>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none" rtlCol="0">
            <a:spAutoFit/>
          </a:bodyPr>
          <a:lstStyle/>
          <a:p>
            <a:pPr marL="285750" indent="-285750">
              <a:buFont typeface="Arial" panose="020B0604020202020204" pitchFamily="34" charset="0"/>
              <a:buChar char="•"/>
            </a:pPr>
            <a:r>
              <a:rPr lang="ja-JP" altLang="en-US" sz="1600" dirty="0">
                <a:solidFill>
                  <a:schemeClr val="bg2"/>
                </a:solidFill>
                <a:latin typeface="+mj-ea"/>
                <a:ea typeface="+mj-ea"/>
              </a:rPr>
              <a:t>ヒッグスの詳細な</a:t>
            </a:r>
            <a:r>
              <a:rPr lang="ja-JP" altLang="en-US" sz="1600" dirty="0" smtClean="0">
                <a:solidFill>
                  <a:schemeClr val="bg2"/>
                </a:solidFill>
                <a:latin typeface="+mj-ea"/>
                <a:ea typeface="+mj-ea"/>
              </a:rPr>
              <a:t>研究</a:t>
            </a:r>
            <a:r>
              <a:rPr lang="en-US" altLang="ja-JP" sz="1600" dirty="0" smtClean="0">
                <a:solidFill>
                  <a:schemeClr val="bg2"/>
                </a:solidFill>
                <a:latin typeface="+mj-ea"/>
                <a:ea typeface="+mj-ea"/>
              </a:rPr>
              <a:t>?</a:t>
            </a:r>
            <a:endParaRPr lang="en-US" altLang="ja-JP" sz="1600" dirty="0">
              <a:solidFill>
                <a:schemeClr val="bg2"/>
              </a:solidFill>
              <a:latin typeface="+mj-ea"/>
              <a:ea typeface="+mj-ea"/>
            </a:endParaRPr>
          </a:p>
          <a:p>
            <a:pPr marL="285750" indent="-285750">
              <a:buFont typeface="Arial" panose="020B0604020202020204" pitchFamily="34" charset="0"/>
              <a:buChar char="•"/>
            </a:pPr>
            <a:r>
              <a:rPr lang="en-US" altLang="ja-JP" sz="1600" dirty="0">
                <a:solidFill>
                  <a:schemeClr val="bg2"/>
                </a:solidFill>
                <a:latin typeface="+mj-ea"/>
                <a:ea typeface="+mj-ea"/>
              </a:rPr>
              <a:t>SUSY</a:t>
            </a:r>
            <a:r>
              <a:rPr lang="ja-JP" altLang="en-US" sz="1600" dirty="0">
                <a:solidFill>
                  <a:schemeClr val="bg2"/>
                </a:solidFill>
                <a:latin typeface="+mj-ea"/>
                <a:ea typeface="+mj-ea"/>
              </a:rPr>
              <a:t>（超対称性粒子</a:t>
            </a:r>
            <a:r>
              <a:rPr lang="en-US" altLang="ja-JP" sz="1600" dirty="0">
                <a:solidFill>
                  <a:schemeClr val="bg2"/>
                </a:solidFill>
                <a:latin typeface="+mj-ea"/>
                <a:ea typeface="+mj-ea"/>
              </a:rPr>
              <a:t>)</a:t>
            </a:r>
            <a:r>
              <a:rPr lang="ja-JP" altLang="en-US" sz="1600" dirty="0">
                <a:solidFill>
                  <a:schemeClr val="bg2"/>
                </a:solidFill>
                <a:latin typeface="+mj-ea"/>
                <a:ea typeface="+mj-ea"/>
              </a:rPr>
              <a:t>と</a:t>
            </a:r>
            <a:r>
              <a:rPr lang="ja-JP" altLang="en-US" sz="1600" dirty="0" smtClean="0">
                <a:solidFill>
                  <a:schemeClr val="bg2"/>
                </a:solidFill>
                <a:latin typeface="+mj-ea"/>
                <a:ea typeface="+mj-ea"/>
              </a:rPr>
              <a:t>ダークマター</a:t>
            </a:r>
            <a:r>
              <a:rPr lang="en-US" altLang="ja-JP" sz="1600" dirty="0" smtClean="0">
                <a:solidFill>
                  <a:schemeClr val="bg2"/>
                </a:solidFill>
                <a:latin typeface="+mj-ea"/>
                <a:ea typeface="+mj-ea"/>
              </a:rPr>
              <a:t>?</a:t>
            </a:r>
            <a:endParaRPr lang="en-US" altLang="ja-JP" sz="1600" dirty="0">
              <a:solidFill>
                <a:schemeClr val="bg2"/>
              </a:solidFill>
              <a:latin typeface="+mj-ea"/>
              <a:ea typeface="+mj-ea"/>
            </a:endParaRPr>
          </a:p>
          <a:p>
            <a:pPr marL="285750" indent="-285750">
              <a:buFont typeface="Arial" panose="020B0604020202020204" pitchFamily="34" charset="0"/>
              <a:buChar char="•"/>
            </a:pPr>
            <a:r>
              <a:rPr lang="ja-JP" altLang="en-US" sz="1600" dirty="0">
                <a:solidFill>
                  <a:schemeClr val="bg2"/>
                </a:solidFill>
                <a:latin typeface="+mj-ea"/>
                <a:ea typeface="+mj-ea"/>
              </a:rPr>
              <a:t>余剰次元</a:t>
            </a:r>
            <a:r>
              <a:rPr lang="en-US" altLang="ja-JP" sz="1600" dirty="0">
                <a:solidFill>
                  <a:schemeClr val="bg2"/>
                </a:solidFill>
                <a:latin typeface="+mj-ea"/>
                <a:ea typeface="+mj-ea"/>
              </a:rPr>
              <a:t>? (</a:t>
            </a:r>
            <a:r>
              <a:rPr lang="ja-JP" altLang="en-US" sz="1600" dirty="0">
                <a:solidFill>
                  <a:schemeClr val="bg2"/>
                </a:solidFill>
                <a:latin typeface="+mj-ea"/>
                <a:ea typeface="+mj-ea"/>
              </a:rPr>
              <a:t>ミクロスケール重力</a:t>
            </a:r>
            <a:r>
              <a:rPr lang="en-US" altLang="ja-JP" sz="1600" dirty="0" smtClean="0">
                <a:solidFill>
                  <a:schemeClr val="bg2"/>
                </a:solidFill>
                <a:latin typeface="+mj-ea"/>
                <a:ea typeface="+mj-ea"/>
              </a:rPr>
              <a:t>)?</a:t>
            </a:r>
            <a:endParaRPr lang="en-US" altLang="ja-JP" sz="1600" dirty="0">
              <a:solidFill>
                <a:schemeClr val="bg2"/>
              </a:solidFill>
              <a:latin typeface="+mj-ea"/>
              <a:ea typeface="+mj-ea"/>
            </a:endParaRPr>
          </a:p>
          <a:p>
            <a:pPr marL="285750" indent="-285750">
              <a:buFont typeface="Arial" panose="020B0604020202020204" pitchFamily="34" charset="0"/>
              <a:buChar char="•"/>
            </a:pPr>
            <a:r>
              <a:rPr lang="en-US" altLang="ja-JP" sz="1600" dirty="0">
                <a:solidFill>
                  <a:schemeClr val="bg2"/>
                </a:solidFill>
                <a:latin typeface="+mj-ea"/>
                <a:ea typeface="+mj-ea"/>
              </a:rPr>
              <a:t>QGP</a:t>
            </a:r>
            <a:r>
              <a:rPr lang="ja-JP" altLang="en-US" sz="1600" dirty="0">
                <a:solidFill>
                  <a:schemeClr val="bg2"/>
                </a:solidFill>
                <a:latin typeface="+mj-ea"/>
                <a:ea typeface="+mj-ea"/>
              </a:rPr>
              <a:t>の完全な</a:t>
            </a:r>
            <a:r>
              <a:rPr lang="ja-JP" altLang="en-US" sz="1600" dirty="0" smtClean="0">
                <a:solidFill>
                  <a:schemeClr val="bg2"/>
                </a:solidFill>
                <a:latin typeface="+mj-ea"/>
                <a:ea typeface="+mj-ea"/>
              </a:rPr>
              <a:t>理解</a:t>
            </a:r>
            <a:r>
              <a:rPr lang="en-US" altLang="ja-JP" sz="1600" dirty="0" smtClean="0">
                <a:solidFill>
                  <a:schemeClr val="bg2"/>
                </a:solidFill>
                <a:latin typeface="+mj-ea"/>
                <a:ea typeface="+mj-ea"/>
              </a:rPr>
              <a:t>?</a:t>
            </a:r>
            <a:endParaRPr lang="en-US" altLang="ja-JP" sz="1600" dirty="0">
              <a:solidFill>
                <a:schemeClr val="bg2"/>
              </a:solidFill>
              <a:latin typeface="+mj-ea"/>
              <a:ea typeface="+mj-ea"/>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9953" y="3341536"/>
            <a:ext cx="4828697" cy="3425355"/>
          </a:xfrm>
          <a:prstGeom prst="rect">
            <a:avLst/>
          </a:prstGeom>
        </p:spPr>
      </p:pic>
      <p:sp>
        <p:nvSpPr>
          <p:cNvPr id="7" name="正方形/長方形 6"/>
          <p:cNvSpPr/>
          <p:nvPr/>
        </p:nvSpPr>
        <p:spPr>
          <a:xfrm>
            <a:off x="4419764" y="2398994"/>
            <a:ext cx="4631424" cy="923330"/>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日本で実現するかもしれない国際リニアコライダー</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(ILC)…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長さ３０ｋｍの直線状加速器</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年頃</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8" name="正方形/長方形 7"/>
          <p:cNvSpPr/>
          <p:nvPr/>
        </p:nvSpPr>
        <p:spPr>
          <a:xfrm>
            <a:off x="135728" y="2420629"/>
            <a:ext cx="4083732" cy="923330"/>
          </a:xfrm>
          <a:prstGeom prst="rect">
            <a:avLst/>
          </a:prstGeom>
        </p:spPr>
        <p:txBody>
          <a:bodyPr wrap="squar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の次世代加速器</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FCC (Future Circular Collider)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2018</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年までに基本デザインが決まるか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99" y="3331038"/>
            <a:ext cx="3251402" cy="3435853"/>
          </a:xfrm>
          <a:prstGeom prst="rect">
            <a:avLst/>
          </a:prstGeom>
        </p:spPr>
      </p:pic>
    </p:spTree>
    <p:extLst>
      <p:ext uri="{BB962C8B-B14F-4D97-AF65-F5344CB8AC3E}">
        <p14:creationId xmlns:p14="http://schemas.microsoft.com/office/powerpoint/2010/main" val="5485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ご清聴ありがとうございました</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大山 健</a:t>
            </a:r>
            <a:endParaRPr kumimoji="1" lang="ja-JP" altLang="en-US" dirty="0"/>
          </a:p>
        </p:txBody>
      </p:sp>
    </p:spTree>
    <p:extLst>
      <p:ext uri="{BB962C8B-B14F-4D97-AF65-F5344CB8AC3E}">
        <p14:creationId xmlns:p14="http://schemas.microsoft.com/office/powerpoint/2010/main" val="2087243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4660133" y="3769229"/>
            <a:ext cx="4432681" cy="2719706"/>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660134" y="1610409"/>
            <a:ext cx="4432681" cy="2066887"/>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大型物理</a:t>
            </a:r>
            <a:r>
              <a:rPr lang="ja-JP" altLang="en-US" dirty="0" smtClean="0"/>
              <a:t>実験で活躍する日本</a:t>
            </a:r>
            <a:endParaRPr kumimoji="1" lang="ja-JP" altLang="en-US" dirty="0"/>
          </a:p>
        </p:txBody>
      </p:sp>
      <p:sp>
        <p:nvSpPr>
          <p:cNvPr id="3" name="コンテンツ プレースホルダー 2"/>
          <p:cNvSpPr>
            <a:spLocks noGrp="1"/>
          </p:cNvSpPr>
          <p:nvPr>
            <p:ph idx="1"/>
          </p:nvPr>
        </p:nvSpPr>
        <p:spPr>
          <a:xfrm>
            <a:off x="152252" y="1158984"/>
            <a:ext cx="8991748" cy="5654949"/>
          </a:xfrm>
        </p:spPr>
        <p:txBody>
          <a:bodyPr>
            <a:normAutofit lnSpcReduction="10000"/>
          </a:bodyPr>
          <a:lstStyle/>
          <a:p>
            <a:pPr marL="0" indent="0">
              <a:buNone/>
            </a:pPr>
            <a:r>
              <a:rPr lang="ja-JP" altLang="en-US" dirty="0"/>
              <a:t>世界の加速器と実験施設・検出器の建造にはさまざまな技術が不可欠</a:t>
            </a:r>
            <a:endParaRPr lang="en-US" altLang="ja-JP" dirty="0"/>
          </a:p>
          <a:p>
            <a:r>
              <a:rPr lang="ja-JP" altLang="en-US" dirty="0"/>
              <a:t>加速器の</a:t>
            </a:r>
            <a:r>
              <a:rPr lang="ja-JP" altLang="en-US" dirty="0" smtClean="0"/>
              <a:t>技術</a:t>
            </a:r>
            <a:r>
              <a:rPr lang="en-US" altLang="ja-JP" dirty="0" smtClean="0"/>
              <a:t/>
            </a:r>
            <a:br>
              <a:rPr lang="en-US" altLang="ja-JP" dirty="0" smtClean="0"/>
            </a:br>
            <a:r>
              <a:rPr lang="en-US" altLang="ja-JP" dirty="0" smtClean="0"/>
              <a:t>(</a:t>
            </a:r>
            <a:r>
              <a:rPr lang="ja-JP" altLang="en-US" dirty="0" smtClean="0"/>
              <a:t>物質材料科学、電磁気技術、</a:t>
            </a:r>
            <a:r>
              <a:rPr lang="en-US" altLang="ja-JP" dirty="0" smtClean="0"/>
              <a:t/>
            </a:r>
            <a:br>
              <a:rPr lang="en-US" altLang="ja-JP" dirty="0" smtClean="0"/>
            </a:br>
            <a:r>
              <a:rPr lang="ja-JP" altLang="en-US" dirty="0" smtClean="0"/>
              <a:t>加工・工作技術な</a:t>
            </a:r>
            <a:r>
              <a:rPr lang="ja-JP" altLang="en-US" dirty="0"/>
              <a:t>ど</a:t>
            </a:r>
            <a:r>
              <a:rPr lang="en-US" altLang="ja-JP" dirty="0" smtClean="0"/>
              <a:t>)</a:t>
            </a:r>
            <a:endParaRPr lang="en-US" altLang="ja-JP" dirty="0"/>
          </a:p>
          <a:p>
            <a:pPr marL="0" indent="0">
              <a:buNone/>
            </a:pPr>
            <a:endParaRPr lang="en-US" altLang="ja-JP" dirty="0"/>
          </a:p>
          <a:p>
            <a:r>
              <a:rPr lang="ja-JP" altLang="en-US" dirty="0"/>
              <a:t>検出器の</a:t>
            </a:r>
            <a:r>
              <a:rPr lang="ja-JP" altLang="en-US" dirty="0" smtClean="0"/>
              <a:t>技術</a:t>
            </a:r>
            <a:r>
              <a:rPr lang="en-US" altLang="ja-JP" dirty="0" smtClean="0"/>
              <a:t/>
            </a:r>
            <a:br>
              <a:rPr lang="en-US" altLang="ja-JP" dirty="0" smtClean="0"/>
            </a:br>
            <a:r>
              <a:rPr lang="en-US" altLang="ja-JP" dirty="0" smtClean="0"/>
              <a:t>(</a:t>
            </a:r>
            <a:r>
              <a:rPr lang="ja-JP" altLang="en-US" dirty="0" smtClean="0"/>
              <a:t>電磁気</a:t>
            </a:r>
            <a:r>
              <a:rPr lang="ja-JP" altLang="en-US" dirty="0"/>
              <a:t>技術、工作技術</a:t>
            </a:r>
            <a:r>
              <a:rPr lang="ja-JP" altLang="en-US" dirty="0" smtClean="0"/>
              <a:t>、</a:t>
            </a:r>
            <a:r>
              <a:rPr lang="en-US" altLang="ja-JP" dirty="0"/>
              <a:t/>
            </a:r>
            <a:br>
              <a:rPr lang="en-US" altLang="ja-JP" dirty="0"/>
            </a:br>
            <a:r>
              <a:rPr lang="ja-JP" altLang="en-US" dirty="0" smtClean="0"/>
              <a:t>な</a:t>
            </a:r>
            <a:r>
              <a:rPr lang="ja-JP" altLang="en-US" dirty="0"/>
              <a:t>ど</a:t>
            </a:r>
            <a:r>
              <a:rPr lang="en-US" altLang="ja-JP" dirty="0" smtClean="0"/>
              <a:t>)</a:t>
            </a:r>
            <a:endParaRPr lang="en-US" altLang="ja-JP" dirty="0"/>
          </a:p>
          <a:p>
            <a:endParaRPr lang="en-US" altLang="ja-JP" dirty="0"/>
          </a:p>
          <a:p>
            <a:r>
              <a:rPr lang="ja-JP" altLang="en-US" dirty="0"/>
              <a:t>エレクトロニクス</a:t>
            </a:r>
            <a:r>
              <a:rPr lang="ja-JP" altLang="en-US" dirty="0" smtClean="0"/>
              <a:t>技術</a:t>
            </a:r>
            <a:r>
              <a:rPr lang="en-US" altLang="ja-JP" dirty="0" smtClean="0"/>
              <a:t/>
            </a:r>
            <a:br>
              <a:rPr lang="en-US" altLang="ja-JP" dirty="0" smtClean="0"/>
            </a:br>
            <a:r>
              <a:rPr lang="en-US" altLang="ja-JP" dirty="0" smtClean="0"/>
              <a:t>(</a:t>
            </a:r>
            <a:r>
              <a:rPr lang="ja-JP" altLang="en-US" dirty="0" smtClean="0"/>
              <a:t>電子回路、集積</a:t>
            </a:r>
            <a:r>
              <a:rPr lang="ja-JP" altLang="en-US" dirty="0"/>
              <a:t>回路</a:t>
            </a:r>
            <a:r>
              <a:rPr lang="ja-JP" altLang="en-US" dirty="0" smtClean="0"/>
              <a:t>技術</a:t>
            </a:r>
            <a:r>
              <a:rPr lang="en-US" altLang="ja-JP" dirty="0" smtClean="0"/>
              <a:t>)</a:t>
            </a:r>
            <a:endParaRPr lang="en-US" altLang="ja-JP" dirty="0"/>
          </a:p>
          <a:p>
            <a:endParaRPr lang="en-US" altLang="ja-JP" dirty="0"/>
          </a:p>
          <a:p>
            <a:r>
              <a:rPr lang="ja-JP" altLang="en-US" dirty="0" smtClean="0"/>
              <a:t>計算機</a:t>
            </a:r>
            <a:r>
              <a:rPr lang="en-US" altLang="ja-JP" dirty="0" smtClean="0"/>
              <a:t>(</a:t>
            </a:r>
            <a:r>
              <a:rPr lang="ja-JP" altLang="en-US" dirty="0" smtClean="0"/>
              <a:t>コンピュータ</a:t>
            </a:r>
            <a:r>
              <a:rPr lang="en-US" altLang="ja-JP" dirty="0" smtClean="0"/>
              <a:t>)</a:t>
            </a:r>
            <a:r>
              <a:rPr lang="ja-JP" altLang="en-US" dirty="0" smtClean="0"/>
              <a:t>技術</a:t>
            </a:r>
            <a:endParaRPr lang="en-US" altLang="ja-JP" dirty="0" smtClean="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34</a:t>
            </a:fld>
            <a:endParaRPr kumimoji="1" lang="ja-JP" altLang="en-US"/>
          </a:p>
        </p:txBody>
      </p:sp>
      <p:pic>
        <p:nvPicPr>
          <p:cNvPr id="5" name="図 4"/>
          <p:cNvPicPr>
            <a:picLocks noChangeAspect="1"/>
          </p:cNvPicPr>
          <p:nvPr/>
        </p:nvPicPr>
        <p:blipFill>
          <a:blip r:embed="rId2"/>
          <a:stretch>
            <a:fillRect/>
          </a:stretch>
        </p:blipFill>
        <p:spPr>
          <a:xfrm>
            <a:off x="4832710" y="1702343"/>
            <a:ext cx="1949089" cy="1451735"/>
          </a:xfrm>
          <a:prstGeom prst="rect">
            <a:avLst/>
          </a:prstGeom>
        </p:spPr>
      </p:pic>
      <p:sp>
        <p:nvSpPr>
          <p:cNvPr id="6" name="テキスト ボックス 5"/>
          <p:cNvSpPr txBox="1"/>
          <p:nvPr/>
        </p:nvSpPr>
        <p:spPr>
          <a:xfrm>
            <a:off x="4881131" y="3154077"/>
            <a:ext cx="4020767" cy="523220"/>
          </a:xfrm>
          <a:prstGeom prst="rect">
            <a:avLst/>
          </a:prstGeom>
          <a:noFill/>
        </p:spPr>
        <p:txBody>
          <a:bodyPr wrap="square" rtlCol="0">
            <a:spAutoFit/>
          </a:bodyPr>
          <a:lstStyle/>
          <a:p>
            <a:r>
              <a:rPr lang="en-US" altLang="ja-JP"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LHC</a:t>
            </a:r>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の超伝導磁石の開発は東芝や古河電気をはじめ、日本企業が活躍          </a:t>
            </a:r>
            <a:r>
              <a:rPr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(ATLAS</a:t>
            </a:r>
            <a:r>
              <a:rPr lang="ja-JP" altLang="en-US"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グループより</a:t>
            </a:r>
            <a:r>
              <a:rPr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p:cNvPicPr>
            <a:picLocks noChangeAspect="1"/>
          </p:cNvPicPr>
          <p:nvPr/>
        </p:nvPicPr>
        <p:blipFill>
          <a:blip r:embed="rId3"/>
          <a:stretch>
            <a:fillRect/>
          </a:stretch>
        </p:blipFill>
        <p:spPr>
          <a:xfrm>
            <a:off x="6842004" y="1702342"/>
            <a:ext cx="2059894" cy="1451735"/>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830" y="3864038"/>
            <a:ext cx="1875068" cy="2545404"/>
          </a:xfrm>
          <a:prstGeom prst="rect">
            <a:avLst/>
          </a:prstGeom>
        </p:spPr>
      </p:pic>
      <p:sp>
        <p:nvSpPr>
          <p:cNvPr id="9" name="テキスト ボックス 8"/>
          <p:cNvSpPr txBox="1"/>
          <p:nvPr/>
        </p:nvSpPr>
        <p:spPr>
          <a:xfrm>
            <a:off x="4804097" y="4252609"/>
            <a:ext cx="2171547" cy="1661993"/>
          </a:xfrm>
          <a:prstGeom prst="rect">
            <a:avLst/>
          </a:prstGeom>
          <a:noFill/>
        </p:spPr>
        <p:txBody>
          <a:bodyPr wrap="square" rtlCol="0">
            <a:spAutoFit/>
          </a:bodyPr>
          <a:lstStyle/>
          <a:p>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スーパーカミオカンデでも活躍した</a:t>
            </a:r>
            <a:r>
              <a:rPr kumimoji="1"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浜松フォトにクスの光電子倍増管（</a:t>
            </a:r>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光一つでもとらえることができる</a:t>
            </a:r>
            <a:r>
              <a:rPr lang="en-US" altLang="ja-JP"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東京大学より</a:t>
            </a:r>
            <a:endParaRPr lang="en-US" altLang="ja-JP"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hlinkClick r:id="rId5"/>
              </a:rPr>
              <a:t>http</a:t>
            </a:r>
            <a:r>
              <a:rPr lang="en-US" altLang="ja-JP"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hlinkClick r:id="rId5"/>
              </a:rPr>
              <a:t>://www-sk.icrr.u-tokyo.ac.jp</a:t>
            </a:r>
            <a:r>
              <a:rPr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hlinkClick r:id="rId5"/>
              </a:rPr>
              <a:t>/</a:t>
            </a:r>
            <a:r>
              <a:rPr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527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新粒子はどうやって発見する？</a:t>
            </a:r>
            <a:endParaRPr kumimoji="1" lang="ja-JP" altLang="en-US" dirty="0"/>
          </a:p>
        </p:txBody>
      </p:sp>
      <p:sp>
        <p:nvSpPr>
          <p:cNvPr id="3" name="コンテンツ プレースホルダー 2"/>
          <p:cNvSpPr>
            <a:spLocks noGrp="1"/>
          </p:cNvSpPr>
          <p:nvPr>
            <p:ph idx="1"/>
          </p:nvPr>
        </p:nvSpPr>
        <p:spPr>
          <a:xfrm>
            <a:off x="152253" y="1037007"/>
            <a:ext cx="8991747" cy="3330725"/>
          </a:xfrm>
        </p:spPr>
        <p:txBody>
          <a:bodyPr>
            <a:normAutofit/>
          </a:bodyPr>
          <a:lstStyle/>
          <a:p>
            <a:pPr marL="0" indent="0">
              <a:lnSpc>
                <a:spcPct val="100000"/>
              </a:lnSpc>
              <a:buNone/>
            </a:pPr>
            <a:r>
              <a:rPr lang="ja-JP" altLang="en-US" dirty="0" smtClean="0"/>
              <a:t>ここまでで「</a:t>
            </a:r>
            <a:r>
              <a:rPr lang="ja-JP" altLang="en-US" dirty="0"/>
              <a:t>よくある粒子</a:t>
            </a:r>
            <a:r>
              <a:rPr lang="ja-JP" altLang="en-US" dirty="0" smtClean="0"/>
              <a:t>」</a:t>
            </a:r>
            <a:r>
              <a:rPr lang="en-US" altLang="ja-JP" dirty="0" smtClean="0"/>
              <a:t>(</a:t>
            </a:r>
            <a:r>
              <a:rPr lang="ja-JP" altLang="en-US" dirty="0"/>
              <a:t>陽子・電子・光など</a:t>
            </a:r>
            <a:r>
              <a:rPr lang="en-US" altLang="ja-JP" dirty="0"/>
              <a:t>)</a:t>
            </a:r>
            <a:r>
              <a:rPr lang="ja-JP" altLang="en-US" dirty="0"/>
              <a:t>が</a:t>
            </a:r>
            <a:r>
              <a:rPr lang="ja-JP" altLang="en-US" dirty="0" smtClean="0"/>
              <a:t>測れたが、</a:t>
            </a:r>
            <a:r>
              <a:rPr lang="ja-JP" altLang="en-US" dirty="0"/>
              <a:t>新粒子を測るにはもう１ステップ必要</a:t>
            </a:r>
            <a:endParaRPr lang="en-US" altLang="ja-JP" dirty="0"/>
          </a:p>
          <a:p>
            <a:pPr marL="0" indent="0">
              <a:lnSpc>
                <a:spcPct val="100000"/>
              </a:lnSpc>
              <a:buNone/>
            </a:pPr>
            <a:r>
              <a:rPr lang="ja-JP" altLang="en-US" b="1" dirty="0"/>
              <a:t>理由</a:t>
            </a:r>
            <a:r>
              <a:rPr lang="en-US" altLang="ja-JP" b="1" dirty="0"/>
              <a:t>1</a:t>
            </a:r>
            <a:r>
              <a:rPr lang="en-US" altLang="ja-JP" dirty="0"/>
              <a:t>: </a:t>
            </a:r>
            <a:r>
              <a:rPr lang="ja-JP" altLang="en-US" dirty="0" smtClean="0"/>
              <a:t>安定に存在できない</a:t>
            </a:r>
            <a:r>
              <a:rPr lang="en-US" altLang="ja-JP" dirty="0" smtClean="0"/>
              <a:t/>
            </a:r>
            <a:br>
              <a:rPr lang="en-US" altLang="ja-JP" dirty="0" smtClean="0"/>
            </a:br>
            <a:r>
              <a:rPr lang="en-US" altLang="ja-JP" dirty="0" smtClean="0"/>
              <a:t>           </a:t>
            </a:r>
            <a:r>
              <a:rPr lang="en-US" altLang="ja-JP" dirty="0" smtClean="0">
                <a:sym typeface="Wingdings" panose="05000000000000000000" pitchFamily="2" charset="2"/>
              </a:rPr>
              <a:t></a:t>
            </a:r>
            <a:r>
              <a:rPr lang="en-US" altLang="ja-JP" dirty="0" smtClean="0"/>
              <a:t> </a:t>
            </a:r>
            <a:r>
              <a:rPr lang="ja-JP" altLang="en-US" dirty="0" smtClean="0"/>
              <a:t>で</a:t>
            </a:r>
            <a:r>
              <a:rPr lang="ja-JP" altLang="en-US" dirty="0"/>
              <a:t>き</a:t>
            </a:r>
            <a:r>
              <a:rPr lang="ja-JP" altLang="en-US" dirty="0" smtClean="0"/>
              <a:t>てもすぐ他のよくある粒子に崩壊してしまう</a:t>
            </a:r>
            <a:endParaRPr lang="en-US" altLang="ja-JP" dirty="0" smtClean="0"/>
          </a:p>
          <a:p>
            <a:pPr marL="0" indent="0">
              <a:lnSpc>
                <a:spcPct val="100000"/>
              </a:lnSpc>
              <a:buNone/>
            </a:pPr>
            <a:r>
              <a:rPr lang="ja-JP" altLang="en-US" b="1" dirty="0" smtClean="0"/>
              <a:t>理由</a:t>
            </a:r>
            <a:r>
              <a:rPr lang="en-US" altLang="ja-JP" b="1" dirty="0"/>
              <a:t>2</a:t>
            </a:r>
            <a:r>
              <a:rPr lang="en-US" altLang="ja-JP" dirty="0"/>
              <a:t>: </a:t>
            </a:r>
            <a:r>
              <a:rPr lang="ja-JP" altLang="en-US" dirty="0"/>
              <a:t>粒子が重過ぎて簡単に</a:t>
            </a:r>
            <a:r>
              <a:rPr lang="ja-JP" altLang="en-US" dirty="0" smtClean="0"/>
              <a:t>作れない</a:t>
            </a:r>
            <a:r>
              <a:rPr lang="en-US" altLang="ja-JP" dirty="0" smtClean="0"/>
              <a:t/>
            </a:r>
            <a:br>
              <a:rPr lang="en-US" altLang="ja-JP" dirty="0" smtClean="0"/>
            </a:br>
            <a:r>
              <a:rPr lang="en-US" altLang="ja-JP" dirty="0" smtClean="0"/>
              <a:t>           </a:t>
            </a:r>
            <a:r>
              <a:rPr lang="ja-JP" altLang="en-US" dirty="0" smtClean="0"/>
              <a:t>大きな</a:t>
            </a:r>
            <a:r>
              <a:rPr lang="ja-JP" altLang="en-US" dirty="0"/>
              <a:t>エネルギーを一点に集中させる必要がある </a:t>
            </a:r>
            <a:r>
              <a:rPr lang="en-US" altLang="ja-JP" dirty="0" smtClean="0">
                <a:sym typeface="Wingdings" panose="05000000000000000000" pitchFamily="2" charset="2"/>
              </a:rPr>
              <a:t>(LHC) </a:t>
            </a:r>
            <a:endParaRPr lang="en-US" altLang="ja-JP" dirty="0">
              <a:sym typeface="Wingdings" panose="05000000000000000000" pitchFamily="2" charset="2"/>
            </a:endParaRPr>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35</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286587854"/>
              </p:ext>
            </p:extLst>
          </p:nvPr>
        </p:nvGraphicFramePr>
        <p:xfrm>
          <a:off x="464638" y="3795018"/>
          <a:ext cx="8267563" cy="2804160"/>
        </p:xfrm>
        <a:graphic>
          <a:graphicData uri="http://schemas.openxmlformats.org/drawingml/2006/table">
            <a:tbl>
              <a:tblPr firstRow="1" bandRow="1">
                <a:tableStyleId>{5A111915-BE36-4E01-A7E5-04B1672EAD32}</a:tableStyleId>
              </a:tblPr>
              <a:tblGrid>
                <a:gridCol w="1886624"/>
                <a:gridCol w="2407422"/>
                <a:gridCol w="1906626"/>
                <a:gridCol w="2066891"/>
              </a:tblGrid>
              <a:tr h="141363">
                <a:tc>
                  <a:txBody>
                    <a:bodyPr/>
                    <a:lstStyle/>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粒子</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正体</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寿命</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直接測れる？</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r h="784381">
                <a:tc>
                  <a:txBody>
                    <a:bodyPr/>
                    <a:lstStyle/>
                    <a:p>
                      <a:pPr algn="l"/>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陽子</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r>
                        <a:rPr lang="en-US" altLang="ja-JP" sz="1600" dirty="0" err="1" smtClean="0">
                          <a:latin typeface="メイリオ" panose="020B0604030504040204" pitchFamily="50" charset="-128"/>
                          <a:ea typeface="メイリオ" panose="020B0604030504040204" pitchFamily="50" charset="-128"/>
                          <a:cs typeface="メイリオ" panose="020B0604030504040204" pitchFamily="50" charset="-128"/>
                        </a:rPr>
                        <a:t>u,u,d</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クォークから成る複合粒子</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（軽い</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無限大</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YES</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r>
              <a:tr h="763537">
                <a:tc>
                  <a:txBody>
                    <a:bodyPr/>
                    <a:lstStyle/>
                    <a:p>
                      <a:pPr algn="l"/>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パイオン</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u</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d</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クォークから成る複合粒子</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（とても軽い</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0.03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マイクロ秒</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YES</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r>
              <a:tr h="734278">
                <a:tc>
                  <a:txBody>
                    <a:bodyPr/>
                    <a:lstStyle/>
                    <a:p>
                      <a:pPr algn="l"/>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ヒッグス</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新素粒子</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（重い</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陽子の</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125</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倍の質量</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a:t>
                      </a:r>
                      <a:r>
                        <a:rPr kumimoji="1" lang="en-US" altLang="ja-JP" sz="1600" baseline="30000" dirty="0" smtClean="0">
                          <a:latin typeface="メイリオ" panose="020B0604030504040204" pitchFamily="50" charset="-128"/>
                          <a:ea typeface="メイリオ" panose="020B0604030504040204" pitchFamily="50" charset="-128"/>
                          <a:cs typeface="メイリオ" panose="020B0604030504040204" pitchFamily="50" charset="-128"/>
                        </a:rPr>
                        <a:t>-22</a:t>
                      </a:r>
                      <a:r>
                        <a:rPr kumimoji="1" lang="en-US" altLang="ja-JP" sz="16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aseline="0" dirty="0" smtClean="0">
                          <a:latin typeface="メイリオ" panose="020B0604030504040204" pitchFamily="50" charset="-128"/>
                          <a:ea typeface="メイリオ" panose="020B0604030504040204" pitchFamily="50" charset="-128"/>
                          <a:cs typeface="メイリオ" panose="020B0604030504040204" pitchFamily="50" charset="-128"/>
                        </a:rPr>
                        <a:t>秒</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c>
                  <a:txBody>
                    <a:bodyPr/>
                    <a:lstStyle/>
                    <a:p>
                      <a:pPr algn="ctr"/>
                      <a:r>
                        <a:rPr kumimoji="1" lang="en-US" altLang="ja-JP" sz="1600"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NO</a:t>
                      </a:r>
                      <a:r>
                        <a:rPr kumimoji="1" lang="ja-JP" altLang="en-US" sz="1600"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600"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600"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すぐに崩壊する</a:t>
                      </a:r>
                      <a:r>
                        <a:rPr kumimoji="1" lang="en-US" altLang="ja-JP" sz="1600"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002060"/>
                    </a:solidFill>
                  </a:tcPr>
                </a:tc>
              </a:tr>
            </a:tbl>
          </a:graphicData>
        </a:graphic>
      </p:graphicFrame>
      <p:grpSp>
        <p:nvGrpSpPr>
          <p:cNvPr id="6" name="グループ化 5"/>
          <p:cNvGrpSpPr/>
          <p:nvPr/>
        </p:nvGrpSpPr>
        <p:grpSpPr>
          <a:xfrm>
            <a:off x="1534000" y="4284071"/>
            <a:ext cx="576000" cy="576000"/>
            <a:chOff x="561475" y="4121059"/>
            <a:chExt cx="576000" cy="576000"/>
          </a:xfrm>
        </p:grpSpPr>
        <p:sp>
          <p:nvSpPr>
            <p:cNvPr id="7" name="円/楕円 6"/>
            <p:cNvSpPr/>
            <p:nvPr/>
          </p:nvSpPr>
          <p:spPr>
            <a:xfrm>
              <a:off x="561475" y="4121059"/>
              <a:ext cx="576000" cy="57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a:spLocks noChangeAspect="1"/>
            </p:cNvSpPr>
            <p:nvPr/>
          </p:nvSpPr>
          <p:spPr>
            <a:xfrm>
              <a:off x="850808" y="4294283"/>
              <a:ext cx="252000" cy="252000"/>
            </a:xfrm>
            <a:prstGeom prst="ellipse">
              <a:avLst/>
            </a:prstGeom>
            <a:solidFill>
              <a:schemeClr val="accent4">
                <a:lumMod val="60000"/>
                <a:lumOff val="40000"/>
              </a:schemeClr>
            </a:solidFill>
            <a:ln>
              <a:solidFill>
                <a:schemeClr val="accent4">
                  <a:lumMod val="50000"/>
                </a:schemeClr>
              </a:solidFill>
            </a:ln>
            <a:effectLst>
              <a:outerShdw blurRad="76200" dir="18900000" sy="23000" kx="-1200000" algn="b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4">
                      <a:lumMod val="50000"/>
                    </a:schemeClr>
                  </a:solidFill>
                </a:rPr>
                <a:t>u</a:t>
              </a:r>
              <a:endParaRPr kumimoji="1" lang="ja-JP" altLang="en-US" dirty="0">
                <a:solidFill>
                  <a:schemeClr val="accent4">
                    <a:lumMod val="50000"/>
                  </a:schemeClr>
                </a:solidFill>
              </a:endParaRPr>
            </a:p>
          </p:txBody>
        </p:sp>
        <p:sp>
          <p:nvSpPr>
            <p:cNvPr id="9" name="円/楕円 8"/>
            <p:cNvSpPr>
              <a:spLocks noChangeAspect="1"/>
            </p:cNvSpPr>
            <p:nvPr/>
          </p:nvSpPr>
          <p:spPr>
            <a:xfrm>
              <a:off x="622370" y="4364538"/>
              <a:ext cx="252000" cy="252000"/>
            </a:xfrm>
            <a:prstGeom prst="ellipse">
              <a:avLst/>
            </a:prstGeom>
            <a:solidFill>
              <a:schemeClr val="accent4">
                <a:lumMod val="60000"/>
                <a:lumOff val="40000"/>
              </a:schemeClr>
            </a:solidFill>
            <a:ln>
              <a:solidFill>
                <a:schemeClr val="accent4">
                  <a:lumMod val="50000"/>
                </a:schemeClr>
              </a:solidFill>
            </a:ln>
            <a:effectLst>
              <a:outerShdw blurRad="76200" dir="18900000" sy="23000" kx="-1200000" algn="b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4">
                      <a:lumMod val="50000"/>
                    </a:schemeClr>
                  </a:solidFill>
                </a:rPr>
                <a:t>d</a:t>
              </a:r>
              <a:endParaRPr kumimoji="1" lang="ja-JP" altLang="en-US" dirty="0">
                <a:solidFill>
                  <a:schemeClr val="accent4">
                    <a:lumMod val="50000"/>
                  </a:schemeClr>
                </a:solidFill>
              </a:endParaRPr>
            </a:p>
          </p:txBody>
        </p:sp>
        <p:sp>
          <p:nvSpPr>
            <p:cNvPr id="10" name="円/楕円 9"/>
            <p:cNvSpPr>
              <a:spLocks noChangeAspect="1"/>
            </p:cNvSpPr>
            <p:nvPr/>
          </p:nvSpPr>
          <p:spPr>
            <a:xfrm>
              <a:off x="673589" y="4168283"/>
              <a:ext cx="252000" cy="252000"/>
            </a:xfrm>
            <a:prstGeom prst="ellipse">
              <a:avLst/>
            </a:prstGeom>
            <a:solidFill>
              <a:schemeClr val="accent4">
                <a:lumMod val="60000"/>
                <a:lumOff val="40000"/>
              </a:schemeClr>
            </a:solidFill>
            <a:ln>
              <a:solidFill>
                <a:schemeClr val="accent4">
                  <a:lumMod val="50000"/>
                </a:schemeClr>
              </a:solidFill>
            </a:ln>
            <a:effectLst>
              <a:outerShdw blurRad="76200" dir="18900000" sy="23000" kx="-1200000" algn="b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4">
                      <a:lumMod val="50000"/>
                    </a:schemeClr>
                  </a:solidFill>
                </a:rPr>
                <a:t>u</a:t>
              </a:r>
              <a:endParaRPr kumimoji="1" lang="ja-JP" altLang="en-US" dirty="0">
                <a:solidFill>
                  <a:schemeClr val="accent4">
                    <a:lumMod val="50000"/>
                  </a:schemeClr>
                </a:solidFill>
              </a:endParaRPr>
            </a:p>
          </p:txBody>
        </p:sp>
      </p:grpSp>
      <p:grpSp>
        <p:nvGrpSpPr>
          <p:cNvPr id="11" name="グループ化 10"/>
          <p:cNvGrpSpPr/>
          <p:nvPr/>
        </p:nvGrpSpPr>
        <p:grpSpPr>
          <a:xfrm>
            <a:off x="1553581" y="5065976"/>
            <a:ext cx="504000" cy="504000"/>
            <a:chOff x="482275" y="4739388"/>
            <a:chExt cx="504000" cy="504000"/>
          </a:xfrm>
        </p:grpSpPr>
        <p:sp>
          <p:nvSpPr>
            <p:cNvPr id="12" name="円/楕円 11"/>
            <p:cNvSpPr/>
            <p:nvPr/>
          </p:nvSpPr>
          <p:spPr>
            <a:xfrm>
              <a:off x="482275" y="4739388"/>
              <a:ext cx="504000" cy="504000"/>
            </a:xfrm>
            <a:prstGeom prst="ellips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a:spLocks noChangeAspect="1"/>
            </p:cNvSpPr>
            <p:nvPr/>
          </p:nvSpPr>
          <p:spPr>
            <a:xfrm>
              <a:off x="638760" y="4944766"/>
              <a:ext cx="252000" cy="252000"/>
            </a:xfrm>
            <a:prstGeom prst="ellipse">
              <a:avLst/>
            </a:prstGeom>
            <a:solidFill>
              <a:schemeClr val="accent4">
                <a:lumMod val="60000"/>
                <a:lumOff val="40000"/>
              </a:schemeClr>
            </a:solidFill>
            <a:ln>
              <a:solidFill>
                <a:schemeClr val="accent4">
                  <a:lumMod val="50000"/>
                </a:schemeClr>
              </a:solidFill>
            </a:ln>
            <a:effectLst>
              <a:outerShdw blurRad="76200" dir="18900000" sy="23000" kx="-1200000" algn="b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4">
                      <a:lumMod val="50000"/>
                    </a:schemeClr>
                  </a:solidFill>
                </a:rPr>
                <a:t>d</a:t>
              </a:r>
              <a:endParaRPr kumimoji="1" lang="ja-JP" altLang="en-US" dirty="0">
                <a:solidFill>
                  <a:schemeClr val="accent4">
                    <a:lumMod val="50000"/>
                  </a:schemeClr>
                </a:solidFill>
              </a:endParaRPr>
            </a:p>
          </p:txBody>
        </p:sp>
        <p:sp>
          <p:nvSpPr>
            <p:cNvPr id="14" name="円/楕円 13"/>
            <p:cNvSpPr>
              <a:spLocks noChangeAspect="1"/>
            </p:cNvSpPr>
            <p:nvPr/>
          </p:nvSpPr>
          <p:spPr>
            <a:xfrm>
              <a:off x="574409" y="4804226"/>
              <a:ext cx="252000" cy="252000"/>
            </a:xfrm>
            <a:prstGeom prst="ellipse">
              <a:avLst/>
            </a:prstGeom>
            <a:solidFill>
              <a:schemeClr val="accent4">
                <a:lumMod val="60000"/>
                <a:lumOff val="40000"/>
              </a:schemeClr>
            </a:solidFill>
            <a:ln>
              <a:solidFill>
                <a:schemeClr val="accent4">
                  <a:lumMod val="50000"/>
                </a:schemeClr>
              </a:solidFill>
            </a:ln>
            <a:effectLst>
              <a:outerShdw blurRad="76200" dir="18900000" sy="23000" kx="-1200000" algn="b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4">
                      <a:lumMod val="50000"/>
                    </a:schemeClr>
                  </a:solidFill>
                </a:rPr>
                <a:t>u</a:t>
              </a:r>
              <a:endParaRPr kumimoji="1" lang="ja-JP" altLang="en-US" dirty="0">
                <a:solidFill>
                  <a:schemeClr val="accent4">
                    <a:lumMod val="50000"/>
                  </a:schemeClr>
                </a:solidFill>
              </a:endParaRPr>
            </a:p>
          </p:txBody>
        </p:sp>
      </p:grpSp>
      <p:sp>
        <p:nvSpPr>
          <p:cNvPr id="15" name="円/楕円 14"/>
          <p:cNvSpPr/>
          <p:nvPr/>
        </p:nvSpPr>
        <p:spPr>
          <a:xfrm>
            <a:off x="1445581" y="5827248"/>
            <a:ext cx="720000" cy="720000"/>
          </a:xfrm>
          <a:prstGeom prst="ellipse">
            <a:avLst/>
          </a:prstGeom>
          <a:solidFill>
            <a:schemeClr val="accent2">
              <a:lumMod val="75000"/>
            </a:schemeClr>
          </a:solidFill>
          <a:ln>
            <a:solidFill>
              <a:schemeClr val="accent2">
                <a:lumMod val="50000"/>
              </a:schemeClr>
            </a:solidFill>
          </a:ln>
          <a:effectLst>
            <a:outerShdw blurRad="76200" dir="18900000" sy="23000" kx="-1200000" algn="b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bg1"/>
                </a:solidFill>
              </a:rPr>
              <a:t>H</a:t>
            </a:r>
            <a:endParaRPr kumimoji="1" lang="ja-JP" altLang="en-US" dirty="0">
              <a:solidFill>
                <a:schemeClr val="bg1"/>
              </a:solidFill>
            </a:endParaRPr>
          </a:p>
        </p:txBody>
      </p:sp>
    </p:spTree>
    <p:extLst>
      <p:ext uri="{BB962C8B-B14F-4D97-AF65-F5344CB8AC3E}">
        <p14:creationId xmlns:p14="http://schemas.microsoft.com/office/powerpoint/2010/main" val="42881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新粒子の質量を求める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44494" y="1160114"/>
                <a:ext cx="6487046" cy="5545485"/>
              </a:xfrm>
            </p:spPr>
            <p:txBody>
              <a:bodyPr>
                <a:normAutofit fontScale="85000" lnSpcReduction="20000"/>
              </a:bodyPr>
              <a:lstStyle/>
              <a:p>
                <a:r>
                  <a:rPr lang="ja-JP" altLang="en-US" dirty="0" smtClean="0"/>
                  <a:t>アインシュタインの一般相対性理論</a:t>
                </a:r>
                <a:r>
                  <a:rPr lang="en-US" altLang="ja-JP" dirty="0" smtClean="0"/>
                  <a:t/>
                </a:r>
                <a:br>
                  <a:rPr lang="en-US" altLang="ja-JP" dirty="0" smtClean="0"/>
                </a:br>
                <a:r>
                  <a:rPr lang="en-US" altLang="ja-JP" dirty="0" smtClean="0">
                    <a:sym typeface="Wingdings" panose="05000000000000000000" pitchFamily="2" charset="2"/>
                  </a:rPr>
                  <a:t> </a:t>
                </a:r>
                <a:r>
                  <a:rPr lang="ja-JP" altLang="en-US" dirty="0" smtClean="0"/>
                  <a:t>質量とエネルギーは等価</a:t>
                </a:r>
                <a:endParaRPr lang="en-US" altLang="ja-JP" dirty="0" smtClean="0"/>
              </a:p>
              <a:p>
                <a:pPr lvl="1"/>
                <a:endParaRPr lang="en-US" altLang="ja-JP" b="0" dirty="0" smtClean="0"/>
              </a:p>
              <a:p>
                <a:pPr lvl="1"/>
                <a:r>
                  <a:rPr lang="ja-JP" altLang="en-US" b="0" dirty="0" smtClean="0"/>
                  <a:t>静止している物質</a:t>
                </a:r>
                <a:r>
                  <a:rPr lang="en-US" altLang="ja-JP" b="0" dirty="0" smtClean="0"/>
                  <a:t>:</a:t>
                </a:r>
              </a:p>
              <a:p>
                <a:pPr lvl="1"/>
                <a:endParaRPr lang="en-US" altLang="ja-JP" dirty="0"/>
              </a:p>
              <a:p>
                <a:pPr marL="342900" lvl="1"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𝐸</m:t>
                      </m:r>
                      <m:r>
                        <a:rPr lang="en-US" altLang="ja-JP" sz="3200" b="0" i="1" smtClean="0">
                          <a:latin typeface="Cambria Math" panose="02040503050406030204" pitchFamily="18" charset="0"/>
                        </a:rPr>
                        <m:t>=</m:t>
                      </m:r>
                      <m:r>
                        <a:rPr lang="en-US" altLang="ja-JP" sz="3200" b="0" i="1" smtClean="0">
                          <a:solidFill>
                            <a:srgbClr val="FF0000"/>
                          </a:solidFill>
                          <a:latin typeface="Cambria Math" panose="02040503050406030204" pitchFamily="18" charset="0"/>
                        </a:rPr>
                        <m:t>𝑚</m:t>
                      </m:r>
                      <m:sSup>
                        <m:sSupPr>
                          <m:ctrlPr>
                            <a:rPr lang="en-US" altLang="ja-JP" sz="3200" b="0" i="1" smtClean="0">
                              <a:latin typeface="Cambria Math" panose="02040503050406030204" pitchFamily="18" charset="0"/>
                            </a:rPr>
                          </m:ctrlPr>
                        </m:sSupPr>
                        <m:e>
                          <m:r>
                            <a:rPr lang="en-US" altLang="ja-JP" sz="3200" b="0" i="1" smtClean="0">
                              <a:latin typeface="Cambria Math" panose="02040503050406030204" pitchFamily="18" charset="0"/>
                            </a:rPr>
                            <m:t>𝑐</m:t>
                          </m:r>
                        </m:e>
                        <m:sup>
                          <m:r>
                            <a:rPr lang="en-US" altLang="ja-JP" sz="3200" b="0" i="1" smtClean="0">
                              <a:latin typeface="Cambria Math" panose="02040503050406030204" pitchFamily="18" charset="0"/>
                            </a:rPr>
                            <m:t>2</m:t>
                          </m:r>
                        </m:sup>
                      </m:sSup>
                    </m:oMath>
                  </m:oMathPara>
                </a14:m>
                <a:endParaRPr lang="en-US" altLang="ja-JP" sz="3200" b="0" dirty="0" smtClean="0"/>
              </a:p>
              <a:p>
                <a:pPr marL="342900" lvl="1" indent="0">
                  <a:buNone/>
                </a:pPr>
                <a:endParaRPr lang="en-US" altLang="ja-JP" dirty="0" smtClean="0"/>
              </a:p>
              <a:p>
                <a:pPr lvl="1"/>
                <a:r>
                  <a:rPr lang="ja-JP" altLang="en-US" dirty="0" smtClean="0"/>
                  <a:t>運動している物質</a:t>
                </a:r>
                <a:r>
                  <a:rPr lang="en-US" altLang="ja-JP" dirty="0" smtClean="0"/>
                  <a:t>:</a:t>
                </a:r>
              </a:p>
              <a:p>
                <a:pPr lvl="1"/>
                <a:endParaRPr lang="en-US" altLang="ja-JP" dirty="0"/>
              </a:p>
              <a:p>
                <a:pPr marL="342900" lvl="1"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𝐸</m:t>
                      </m:r>
                      <m:r>
                        <a:rPr lang="en-US" altLang="ja-JP" sz="3200" b="0" i="1" smtClean="0">
                          <a:latin typeface="Cambria Math" panose="02040503050406030204" pitchFamily="18" charset="0"/>
                        </a:rPr>
                        <m:t>=</m:t>
                      </m:r>
                      <m:rad>
                        <m:radPr>
                          <m:degHide m:val="on"/>
                          <m:ctrlPr>
                            <a:rPr lang="en-US" altLang="ja-JP" sz="3200" b="0" i="1" smtClean="0">
                              <a:latin typeface="Cambria Math" panose="02040503050406030204" pitchFamily="18" charset="0"/>
                            </a:rPr>
                          </m:ctrlPr>
                        </m:radPr>
                        <m:deg/>
                        <m:e>
                          <m:sSup>
                            <m:sSupPr>
                              <m:ctrlPr>
                                <a:rPr lang="en-US" altLang="ja-JP" sz="3200" b="0" i="1" smtClean="0">
                                  <a:latin typeface="Cambria Math" panose="02040503050406030204" pitchFamily="18" charset="0"/>
                                </a:rPr>
                              </m:ctrlPr>
                            </m:sSupPr>
                            <m:e>
                              <m:r>
                                <a:rPr lang="en-US" altLang="ja-JP" sz="3200" b="0" i="1" smtClean="0">
                                  <a:solidFill>
                                    <a:srgbClr val="FF0000"/>
                                  </a:solidFill>
                                  <a:latin typeface="Cambria Math" panose="02040503050406030204" pitchFamily="18" charset="0"/>
                                </a:rPr>
                                <m:t>𝑚</m:t>
                              </m:r>
                            </m:e>
                            <m:sup>
                              <m:r>
                                <a:rPr lang="en-US" altLang="ja-JP" sz="3200" b="0" i="1" smtClean="0">
                                  <a:latin typeface="Cambria Math" panose="02040503050406030204" pitchFamily="18" charset="0"/>
                                </a:rPr>
                                <m:t>2</m:t>
                              </m:r>
                            </m:sup>
                          </m:sSup>
                          <m:sSup>
                            <m:sSupPr>
                              <m:ctrlPr>
                                <a:rPr lang="en-US" altLang="ja-JP" sz="3200" b="0" i="1" smtClean="0">
                                  <a:latin typeface="Cambria Math" panose="02040503050406030204" pitchFamily="18" charset="0"/>
                                </a:rPr>
                              </m:ctrlPr>
                            </m:sSupPr>
                            <m:e>
                              <m:r>
                                <a:rPr lang="en-US" altLang="ja-JP" sz="3200" b="0" i="1" smtClean="0">
                                  <a:latin typeface="Cambria Math" panose="02040503050406030204" pitchFamily="18" charset="0"/>
                                </a:rPr>
                                <m:t>𝑐</m:t>
                              </m:r>
                            </m:e>
                            <m:sup>
                              <m:r>
                                <a:rPr lang="en-US" altLang="ja-JP" sz="3200" b="0" i="1" smtClean="0">
                                  <a:latin typeface="Cambria Math" panose="02040503050406030204" pitchFamily="18" charset="0"/>
                                </a:rPr>
                                <m:t>4</m:t>
                              </m:r>
                            </m:sup>
                          </m:sSup>
                          <m:r>
                            <a:rPr lang="en-US" altLang="ja-JP" sz="3200" b="0" i="1" smtClean="0">
                              <a:latin typeface="Cambria Math" panose="02040503050406030204" pitchFamily="18" charset="0"/>
                            </a:rPr>
                            <m:t>+</m:t>
                          </m:r>
                          <m:sSup>
                            <m:sSupPr>
                              <m:ctrlPr>
                                <a:rPr lang="en-US" altLang="ja-JP" sz="3200" b="0" i="1" smtClean="0">
                                  <a:latin typeface="Cambria Math" panose="02040503050406030204" pitchFamily="18" charset="0"/>
                                </a:rPr>
                              </m:ctrlPr>
                            </m:sSupPr>
                            <m:e>
                              <m:r>
                                <a:rPr lang="en-US" altLang="ja-JP" sz="3200" b="0" i="1" smtClean="0">
                                  <a:latin typeface="Cambria Math" panose="02040503050406030204" pitchFamily="18" charset="0"/>
                                </a:rPr>
                                <m:t>𝑃</m:t>
                              </m:r>
                            </m:e>
                            <m:sup>
                              <m:r>
                                <a:rPr lang="en-US" altLang="ja-JP" sz="3200" b="0" i="1" smtClean="0">
                                  <a:latin typeface="Cambria Math" panose="02040503050406030204" pitchFamily="18" charset="0"/>
                                </a:rPr>
                                <m:t>2</m:t>
                              </m:r>
                            </m:sup>
                          </m:sSup>
                          <m:sSup>
                            <m:sSupPr>
                              <m:ctrlPr>
                                <a:rPr lang="en-US" altLang="ja-JP" sz="3200" b="0" i="1" smtClean="0">
                                  <a:latin typeface="Cambria Math" panose="02040503050406030204" pitchFamily="18" charset="0"/>
                                </a:rPr>
                              </m:ctrlPr>
                            </m:sSupPr>
                            <m:e>
                              <m:r>
                                <a:rPr lang="en-US" altLang="ja-JP" sz="3200" b="0" i="1" smtClean="0">
                                  <a:latin typeface="Cambria Math" panose="02040503050406030204" pitchFamily="18" charset="0"/>
                                </a:rPr>
                                <m:t>𝑐</m:t>
                              </m:r>
                            </m:e>
                            <m:sup>
                              <m:r>
                                <a:rPr lang="en-US" altLang="ja-JP" sz="3200" b="0" i="1" smtClean="0">
                                  <a:latin typeface="Cambria Math" panose="02040503050406030204" pitchFamily="18" charset="0"/>
                                </a:rPr>
                                <m:t>2</m:t>
                              </m:r>
                            </m:sup>
                          </m:sSup>
                        </m:e>
                      </m:rad>
                    </m:oMath>
                  </m:oMathPara>
                </a14:m>
                <a:endParaRPr lang="en-US" altLang="ja-JP" sz="3200" b="0" dirty="0" smtClean="0"/>
              </a:p>
              <a:p>
                <a:pPr lvl="1"/>
                <a:endParaRPr lang="en-US" altLang="ja-JP" dirty="0"/>
              </a:p>
              <a:p>
                <a:pPr>
                  <a:buFont typeface="Wingdings" panose="05000000000000000000" pitchFamily="2" charset="2"/>
                  <a:buChar char="à"/>
                </a:pPr>
                <a:r>
                  <a:rPr lang="ja-JP" altLang="en-US" b="0" dirty="0" smtClean="0">
                    <a:sym typeface="Wingdings" panose="05000000000000000000" pitchFamily="2" charset="2"/>
                  </a:rPr>
                  <a:t>前頁の測定でエネルギー </a:t>
                </a:r>
                <a14:m>
                  <m:oMath xmlns:m="http://schemas.openxmlformats.org/officeDocument/2006/math">
                    <m:r>
                      <a:rPr lang="en-US" altLang="ja-JP" b="0" i="1" smtClean="0">
                        <a:latin typeface="Cambria Math" panose="02040503050406030204" pitchFamily="18" charset="0"/>
                        <a:sym typeface="Wingdings" panose="05000000000000000000" pitchFamily="2" charset="2"/>
                      </a:rPr>
                      <m:t>𝐸</m:t>
                    </m:r>
                  </m:oMath>
                </a14:m>
                <a:r>
                  <a:rPr lang="ja-JP" altLang="en-US" b="0" dirty="0" smtClean="0">
                    <a:sym typeface="Wingdings" panose="05000000000000000000" pitchFamily="2" charset="2"/>
                  </a:rPr>
                  <a:t> と運動量 </a:t>
                </a:r>
                <a14:m>
                  <m:oMath xmlns:m="http://schemas.openxmlformats.org/officeDocument/2006/math">
                    <m:r>
                      <a:rPr lang="en-US" altLang="ja-JP" b="0" i="1" smtClean="0">
                        <a:latin typeface="Cambria Math" panose="02040503050406030204" pitchFamily="18" charset="0"/>
                        <a:sym typeface="Wingdings" panose="05000000000000000000" pitchFamily="2" charset="2"/>
                      </a:rPr>
                      <m:t>𝑃</m:t>
                    </m:r>
                  </m:oMath>
                </a14:m>
                <a:r>
                  <a:rPr lang="ja-JP" altLang="en-US" b="0" dirty="0" smtClean="0">
                    <a:sym typeface="Wingdings" panose="05000000000000000000" pitchFamily="2" charset="2"/>
                  </a:rPr>
                  <a:t> がわかったので質量 </a:t>
                </a:r>
                <a14:m>
                  <m:oMath xmlns:m="http://schemas.openxmlformats.org/officeDocument/2006/math">
                    <m:r>
                      <a:rPr lang="en-US" altLang="ja-JP" b="0" i="1" smtClean="0">
                        <a:latin typeface="Cambria Math" panose="02040503050406030204" pitchFamily="18" charset="0"/>
                        <a:sym typeface="Wingdings" panose="05000000000000000000" pitchFamily="2" charset="2"/>
                      </a:rPr>
                      <m:t>𝑚</m:t>
                    </m:r>
                  </m:oMath>
                </a14:m>
                <a:r>
                  <a:rPr lang="ja-JP" altLang="en-US" b="0" dirty="0" smtClean="0">
                    <a:sym typeface="Wingdings" panose="05000000000000000000" pitchFamily="2" charset="2"/>
                  </a:rPr>
                  <a:t> がわかる</a:t>
                </a:r>
                <a:endParaRPr lang="en-US" altLang="ja-JP" b="0" dirty="0" smtClean="0">
                  <a:sym typeface="Wingdings" panose="05000000000000000000" pitchFamily="2" charset="2"/>
                </a:endParaRPr>
              </a:p>
              <a:p>
                <a:pPr>
                  <a:buFont typeface="Wingdings" panose="05000000000000000000" pitchFamily="2" charset="2"/>
                  <a:buChar char="à"/>
                </a:pPr>
                <a:endParaRPr lang="en-US" altLang="ja-JP" dirty="0">
                  <a:sym typeface="Wingdings" panose="05000000000000000000" pitchFamily="2" charset="2"/>
                </a:endParaRPr>
              </a:p>
              <a:p>
                <a:pPr marL="342900" lvl="1" indent="0" algn="r">
                  <a:buNone/>
                </a:pPr>
                <a:r>
                  <a:rPr lang="ja-JP" altLang="en-US" b="0" dirty="0" smtClean="0">
                    <a:sym typeface="Wingdings" panose="05000000000000000000" pitchFamily="2" charset="2"/>
                  </a:rPr>
                  <a:t>未知の粒子の</a:t>
                </a:r>
                <a:r>
                  <a:rPr lang="ja-JP" altLang="en-US" dirty="0" smtClean="0">
                    <a:sym typeface="Wingdings" panose="05000000000000000000" pitchFamily="2" charset="2"/>
                  </a:rPr>
                  <a:t>質量が測れた！</a:t>
                </a:r>
                <a:endParaRPr lang="en-US" altLang="ja-JP" b="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44494" y="1160114"/>
                <a:ext cx="6487046" cy="5545485"/>
              </a:xfrm>
              <a:blipFill rotWithShape="0">
                <a:blip r:embed="rId2"/>
                <a:stretch>
                  <a:fillRect l="-470" t="-1429" r="-1410" b="-1209"/>
                </a:stretch>
              </a:blipFill>
            </p:spPr>
            <p:txBody>
              <a:bodyPr/>
              <a:lstStyle/>
              <a:p>
                <a:r>
                  <a:rPr lang="ja-JP" altLang="en-US">
                    <a:noFill/>
                  </a:rPr>
                  <a:t> </a:t>
                </a:r>
              </a:p>
            </p:txBody>
          </p:sp>
        </mc:Fallback>
      </mc:AlternateContent>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896" y="909066"/>
            <a:ext cx="1950720" cy="2601468"/>
          </a:xfrm>
          <a:prstGeom prst="rect">
            <a:avLst/>
          </a:prstGeom>
        </p:spPr>
      </p:pic>
      <p:sp>
        <p:nvSpPr>
          <p:cNvPr id="5" name="テキスト ボックス 4"/>
          <p:cNvSpPr txBox="1"/>
          <p:nvPr/>
        </p:nvSpPr>
        <p:spPr>
          <a:xfrm>
            <a:off x="7289269" y="3510534"/>
            <a:ext cx="1309974" cy="276999"/>
          </a:xfrm>
          <a:prstGeom prst="rect">
            <a:avLst/>
          </a:prstGeom>
          <a:noFill/>
        </p:spPr>
        <p:txBody>
          <a:bodyPr wrap="none" rtlCol="0">
            <a:spAutoFit/>
          </a:bodyPr>
          <a:lstStyle/>
          <a:p>
            <a:r>
              <a:rPr kumimoji="1" lang="en-US" altLang="ja-JP" sz="1200" i="1" dirty="0" smtClean="0">
                <a:latin typeface="メイリオ" panose="020B0604030504040204" pitchFamily="50" charset="-128"/>
                <a:ea typeface="メイリオ" panose="020B0604030504040204" pitchFamily="50" charset="-128"/>
                <a:cs typeface="メイリオ" panose="020B0604030504040204" pitchFamily="50" charset="-128"/>
              </a:rPr>
              <a:t>from Wikipedia</a:t>
            </a:r>
            <a:endParaRPr kumimoji="1" lang="ja-JP" altLang="en-US" sz="1200" i="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59392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粒子は何種類？</a:t>
            </a:r>
            <a:endParaRPr kumimoji="1" lang="ja-JP" altLang="en-US" dirty="0"/>
          </a:p>
        </p:txBody>
      </p:sp>
      <p:sp>
        <p:nvSpPr>
          <p:cNvPr id="3" name="コンテンツ プレースホルダー 2"/>
          <p:cNvSpPr>
            <a:spLocks noGrp="1"/>
          </p:cNvSpPr>
          <p:nvPr>
            <p:ph idx="1"/>
          </p:nvPr>
        </p:nvSpPr>
        <p:spPr>
          <a:xfrm>
            <a:off x="244494" y="1058517"/>
            <a:ext cx="7886700" cy="600723"/>
          </a:xfrm>
        </p:spPr>
        <p:txBody>
          <a:bodyPr/>
          <a:lstStyle/>
          <a:p>
            <a:r>
              <a:rPr kumimoji="1" lang="ja-JP" altLang="en-US" dirty="0" smtClean="0"/>
              <a:t>現在知られている素粒子</a:t>
            </a:r>
            <a:r>
              <a:rPr kumimoji="1" lang="en-US" altLang="ja-JP" dirty="0" smtClean="0"/>
              <a:t>(</a:t>
            </a:r>
            <a:r>
              <a:rPr kumimoji="1" lang="ja-JP" altLang="en-US" dirty="0" smtClean="0"/>
              <a:t>標準模型）</a:t>
            </a:r>
            <a:endParaRPr kumimoji="1" lang="en-US" altLang="ja-JP" dirty="0" smtClean="0"/>
          </a:p>
        </p:txBody>
      </p:sp>
      <p:sp>
        <p:nvSpPr>
          <p:cNvPr id="43" name="角丸四角形 42"/>
          <p:cNvSpPr/>
          <p:nvPr/>
        </p:nvSpPr>
        <p:spPr>
          <a:xfrm>
            <a:off x="6253373" y="1617280"/>
            <a:ext cx="2398944" cy="2162321"/>
          </a:xfrm>
          <a:prstGeom prst="round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 name="角丸四角形 43"/>
          <p:cNvSpPr/>
          <p:nvPr/>
        </p:nvSpPr>
        <p:spPr>
          <a:xfrm>
            <a:off x="3600586" y="1617281"/>
            <a:ext cx="2512391" cy="4274481"/>
          </a:xfrm>
          <a:prstGeom prst="round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 name="角丸四角形 44"/>
          <p:cNvSpPr/>
          <p:nvPr/>
        </p:nvSpPr>
        <p:spPr>
          <a:xfrm>
            <a:off x="244495" y="1617282"/>
            <a:ext cx="3211298" cy="4274481"/>
          </a:xfrm>
          <a:prstGeom prst="round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 name="テキスト ボックス 45"/>
          <p:cNvSpPr txBox="1"/>
          <p:nvPr/>
        </p:nvSpPr>
        <p:spPr>
          <a:xfrm>
            <a:off x="638116" y="1453776"/>
            <a:ext cx="2492990"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rPr>
              <a:t>物質のもとになる粒子</a:t>
            </a:r>
            <a:endParaRPr kumimoji="0" lang="en-US" altLang="ja-JP"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3818350" y="1501392"/>
            <a:ext cx="1800493"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rPr>
              <a:t>力を伝える粒子</a:t>
            </a:r>
            <a:endParaRPr kumimoji="0" lang="en-US" altLang="ja-JP"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6561534" y="1482635"/>
            <a:ext cx="1569660"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rPr>
              <a:t>ヒッグス粒子</a:t>
            </a:r>
            <a:endParaRPr kumimoji="0" lang="en-US" altLang="ja-JP"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endParaRPr>
          </a:p>
        </p:txBody>
      </p:sp>
      <p:sp>
        <p:nvSpPr>
          <p:cNvPr id="49" name="円/楕円 48"/>
          <p:cNvSpPr/>
          <p:nvPr/>
        </p:nvSpPr>
        <p:spPr>
          <a:xfrm>
            <a:off x="699780" y="2399281"/>
            <a:ext cx="360000" cy="360000"/>
          </a:xfrm>
          <a:prstGeom prst="ellipse">
            <a:avLst/>
          </a:prstGeom>
          <a:solidFill>
            <a:srgbClr val="FFC000">
              <a:lumMod val="60000"/>
              <a:lumOff val="40000"/>
            </a:srgbClr>
          </a:solidFill>
          <a:ln w="12700" cap="flat" cmpd="sng" algn="ctr">
            <a:solidFill>
              <a:srgbClr val="FFC000">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rPr>
              <a:t>u</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0" name="円/楕円 49"/>
          <p:cNvSpPr/>
          <p:nvPr/>
        </p:nvSpPr>
        <p:spPr>
          <a:xfrm>
            <a:off x="1230863" y="2080774"/>
            <a:ext cx="720000" cy="720000"/>
          </a:xfrm>
          <a:prstGeom prst="ellipse">
            <a:avLst/>
          </a:prstGeom>
          <a:solidFill>
            <a:srgbClr val="FFC000">
              <a:lumMod val="60000"/>
              <a:lumOff val="40000"/>
            </a:srgbClr>
          </a:solidFill>
          <a:ln w="12700" cap="flat" cmpd="sng" algn="ctr">
            <a:solidFill>
              <a:srgbClr val="FFC000">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rPr>
              <a:t>c</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1" name="円/楕円 50"/>
          <p:cNvSpPr/>
          <p:nvPr/>
        </p:nvSpPr>
        <p:spPr>
          <a:xfrm>
            <a:off x="2162464" y="1759541"/>
            <a:ext cx="1080000" cy="1080000"/>
          </a:xfrm>
          <a:prstGeom prst="ellipse">
            <a:avLst/>
          </a:prstGeom>
          <a:solidFill>
            <a:srgbClr val="FFC000">
              <a:lumMod val="60000"/>
              <a:lumOff val="40000"/>
            </a:srgbClr>
          </a:solidFill>
          <a:ln w="12700" cap="flat" cmpd="sng" algn="ctr">
            <a:solidFill>
              <a:srgbClr val="FFC000">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rPr>
              <a:t>t</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2" name="円/楕円 51"/>
          <p:cNvSpPr/>
          <p:nvPr/>
        </p:nvSpPr>
        <p:spPr>
          <a:xfrm>
            <a:off x="699780" y="2953276"/>
            <a:ext cx="360000" cy="360000"/>
          </a:xfrm>
          <a:prstGeom prst="ellipse">
            <a:avLst/>
          </a:prstGeom>
          <a:solidFill>
            <a:srgbClr val="FFC000">
              <a:lumMod val="60000"/>
              <a:lumOff val="40000"/>
            </a:srgbClr>
          </a:solidFill>
          <a:ln w="12700" cap="flat" cmpd="sng" algn="ctr">
            <a:solidFill>
              <a:srgbClr val="FFC000">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rPr>
              <a:t>d</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3" name="円/楕円 52"/>
          <p:cNvSpPr/>
          <p:nvPr/>
        </p:nvSpPr>
        <p:spPr>
          <a:xfrm>
            <a:off x="1310144" y="2842912"/>
            <a:ext cx="540000" cy="540000"/>
          </a:xfrm>
          <a:prstGeom prst="ellipse">
            <a:avLst/>
          </a:prstGeom>
          <a:solidFill>
            <a:srgbClr val="FFC000">
              <a:lumMod val="60000"/>
              <a:lumOff val="40000"/>
            </a:srgbClr>
          </a:solidFill>
          <a:ln w="12700" cap="flat" cmpd="sng" algn="ctr">
            <a:solidFill>
              <a:srgbClr val="FFC000">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rPr>
              <a:t>s</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4" name="円/楕円 53"/>
          <p:cNvSpPr/>
          <p:nvPr/>
        </p:nvSpPr>
        <p:spPr>
          <a:xfrm>
            <a:off x="2198332" y="2554222"/>
            <a:ext cx="900000" cy="900000"/>
          </a:xfrm>
          <a:prstGeom prst="ellipse">
            <a:avLst/>
          </a:prstGeom>
          <a:solidFill>
            <a:srgbClr val="FFC000">
              <a:lumMod val="60000"/>
              <a:lumOff val="40000"/>
            </a:srgbClr>
          </a:solidFill>
          <a:ln w="12700" cap="flat" cmpd="sng" algn="ctr">
            <a:solidFill>
              <a:srgbClr val="FFC000">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rPr>
              <a:t>b</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5" name="円/楕円 54"/>
          <p:cNvSpPr/>
          <p:nvPr/>
        </p:nvSpPr>
        <p:spPr>
          <a:xfrm>
            <a:off x="851303" y="4397408"/>
            <a:ext cx="180000" cy="180000"/>
          </a:xfrm>
          <a:prstGeom prst="ellipse">
            <a:avLst/>
          </a:prstGeom>
          <a:solidFill>
            <a:srgbClr val="70AD47">
              <a:lumMod val="40000"/>
              <a:lumOff val="60000"/>
            </a:srgbClr>
          </a:solidFill>
          <a:ln w="12700" cap="flat" cmpd="sng" algn="ctr">
            <a:solidFill>
              <a:srgbClr val="70AD47">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6" name="円/楕円 55"/>
          <p:cNvSpPr/>
          <p:nvPr/>
        </p:nvSpPr>
        <p:spPr>
          <a:xfrm>
            <a:off x="825698" y="5205973"/>
            <a:ext cx="252000" cy="252000"/>
          </a:xfrm>
          <a:prstGeom prst="ellipse">
            <a:avLst/>
          </a:prstGeom>
          <a:solidFill>
            <a:srgbClr val="70AD47">
              <a:lumMod val="40000"/>
              <a:lumOff val="60000"/>
            </a:srgbClr>
          </a:solidFill>
          <a:ln w="12700" cap="flat" cmpd="sng" algn="ctr">
            <a:solidFill>
              <a:srgbClr val="70AD47">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rPr>
              <a:t>e</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7" name="円/楕円 56"/>
          <p:cNvSpPr/>
          <p:nvPr/>
        </p:nvSpPr>
        <p:spPr>
          <a:xfrm>
            <a:off x="1547179" y="5118336"/>
            <a:ext cx="360000" cy="360000"/>
          </a:xfrm>
          <a:prstGeom prst="ellipse">
            <a:avLst/>
          </a:prstGeom>
          <a:solidFill>
            <a:srgbClr val="70AD47">
              <a:lumMod val="40000"/>
              <a:lumOff val="60000"/>
            </a:srgbClr>
          </a:solidFill>
          <a:ln w="12700" cap="flat" cmpd="sng" algn="ctr">
            <a:solidFill>
              <a:srgbClr val="70AD47">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sym typeface="Symbol" panose="05050102010706020507" pitchFamily="18" charset="2"/>
              </a:rPr>
              <a:t></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8" name="円/楕円 57"/>
          <p:cNvSpPr/>
          <p:nvPr/>
        </p:nvSpPr>
        <p:spPr>
          <a:xfrm>
            <a:off x="2302900" y="4947298"/>
            <a:ext cx="540000" cy="540000"/>
          </a:xfrm>
          <a:prstGeom prst="ellipse">
            <a:avLst/>
          </a:prstGeom>
          <a:solidFill>
            <a:srgbClr val="70AD47">
              <a:lumMod val="40000"/>
              <a:lumOff val="60000"/>
            </a:srgbClr>
          </a:solidFill>
          <a:ln w="12700" cap="flat" cmpd="sng" algn="ctr">
            <a:solidFill>
              <a:srgbClr val="70AD47">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sym typeface="Symbol" panose="05050102010706020507" pitchFamily="18" charset="2"/>
              </a:rPr>
              <a:t></a:t>
            </a: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59" name="円/楕円 58"/>
          <p:cNvSpPr/>
          <p:nvPr/>
        </p:nvSpPr>
        <p:spPr>
          <a:xfrm>
            <a:off x="3868832" y="2088713"/>
            <a:ext cx="360000" cy="360000"/>
          </a:xfrm>
          <a:prstGeom prst="ellipse">
            <a:avLst/>
          </a:prstGeom>
          <a:solidFill>
            <a:srgbClr val="4472C4"/>
          </a:solidFill>
          <a:ln w="12700" cap="flat" cmpd="sng" algn="ctr">
            <a:solidFill>
              <a:srgbClr val="4472C4">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sym typeface="Symbol" panose="05050102010706020507" pitchFamily="18" charset="2"/>
              </a:rPr>
              <a:t></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0" name="円/楕円 59"/>
          <p:cNvSpPr/>
          <p:nvPr/>
        </p:nvSpPr>
        <p:spPr>
          <a:xfrm>
            <a:off x="3899255" y="3018809"/>
            <a:ext cx="360000" cy="360000"/>
          </a:xfrm>
          <a:prstGeom prst="ellipse">
            <a:avLst/>
          </a:prstGeom>
          <a:solidFill>
            <a:srgbClr val="4472C4"/>
          </a:solidFill>
          <a:ln w="12700" cap="flat" cmpd="sng" algn="ctr">
            <a:solidFill>
              <a:srgbClr val="4472C4">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sym typeface="Symbol" panose="05050102010706020507" pitchFamily="18" charset="2"/>
              </a:rPr>
              <a:t>g</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1" name="円/楕円 60"/>
          <p:cNvSpPr/>
          <p:nvPr/>
        </p:nvSpPr>
        <p:spPr>
          <a:xfrm>
            <a:off x="3758601" y="4100506"/>
            <a:ext cx="720000" cy="720000"/>
          </a:xfrm>
          <a:prstGeom prst="ellipse">
            <a:avLst/>
          </a:prstGeom>
          <a:solidFill>
            <a:srgbClr val="4472C4"/>
          </a:solidFill>
          <a:ln w="12700" cap="flat" cmpd="sng" algn="ctr">
            <a:solidFill>
              <a:srgbClr val="4472C4">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sym typeface="Symbol" panose="05050102010706020507" pitchFamily="18" charset="2"/>
              </a:rPr>
              <a:t>Z</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2" name="円/楕円 61"/>
          <p:cNvSpPr/>
          <p:nvPr/>
        </p:nvSpPr>
        <p:spPr>
          <a:xfrm>
            <a:off x="4062431" y="4621616"/>
            <a:ext cx="720000" cy="720000"/>
          </a:xfrm>
          <a:prstGeom prst="ellipse">
            <a:avLst/>
          </a:prstGeom>
          <a:solidFill>
            <a:srgbClr val="4472C4"/>
          </a:solidFill>
          <a:ln w="12700" cap="flat" cmpd="sng" algn="ctr">
            <a:solidFill>
              <a:srgbClr val="4472C4">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sym typeface="Symbol" panose="05050102010706020507" pitchFamily="18" charset="2"/>
              </a:rPr>
              <a:t>W</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3" name="テキスト ボックス 62"/>
          <p:cNvSpPr txBox="1"/>
          <p:nvPr/>
        </p:nvSpPr>
        <p:spPr>
          <a:xfrm>
            <a:off x="4280972" y="2038890"/>
            <a:ext cx="1771639" cy="646331"/>
          </a:xfrm>
          <a:prstGeom prst="rect">
            <a:avLst/>
          </a:prstGeom>
          <a:noFill/>
        </p:spPr>
        <p:txBody>
          <a:bodyPr wrap="none" rtlCol="0">
            <a:spAutoFit/>
          </a:bodyPr>
          <a:lstStyle/>
          <a:p>
            <a:pPr algn="ctr"/>
            <a:r>
              <a:rPr lang="ja-JP" altLang="en-US" dirty="0" smtClean="0">
                <a:solidFill>
                  <a:prstClr val="black"/>
                </a:solidFill>
                <a:latin typeface="メイリオ" panose="020B0604030504040204" pitchFamily="50" charset="-128"/>
                <a:cs typeface="メイリオ" panose="020B0604030504040204" pitchFamily="50" charset="-128"/>
              </a:rPr>
              <a:t>光子</a:t>
            </a:r>
            <a:endParaRPr lang="en-US" altLang="ja-JP" dirty="0" smtClean="0">
              <a:solidFill>
                <a:prstClr val="black"/>
              </a:solidFill>
              <a:latin typeface="メイリオ" panose="020B0604030504040204" pitchFamily="50" charset="-128"/>
              <a:cs typeface="メイリオ" panose="020B0604030504040204" pitchFamily="50" charset="-128"/>
            </a:endParaRPr>
          </a:p>
          <a:p>
            <a:pPr algn="ctr"/>
            <a:r>
              <a:rPr lang="en-US" altLang="ja-JP" dirty="0" smtClean="0">
                <a:solidFill>
                  <a:prstClr val="black"/>
                </a:solidFill>
                <a:latin typeface="メイリオ" panose="020B0604030504040204" pitchFamily="50" charset="-128"/>
                <a:cs typeface="メイリオ" panose="020B0604030504040204" pitchFamily="50" charset="-128"/>
              </a:rPr>
              <a:t>(</a:t>
            </a:r>
            <a:r>
              <a:rPr lang="ja-JP" altLang="en-US" dirty="0" smtClean="0">
                <a:solidFill>
                  <a:prstClr val="black"/>
                </a:solidFill>
                <a:latin typeface="メイリオ" panose="020B0604030504040204" pitchFamily="50" charset="-128"/>
                <a:cs typeface="メイリオ" panose="020B0604030504040204" pitchFamily="50" charset="-128"/>
              </a:rPr>
              <a:t>電磁相互作用</a:t>
            </a:r>
            <a:r>
              <a:rPr lang="en-US" altLang="ja-JP" dirty="0" smtClean="0">
                <a:solidFill>
                  <a:prstClr val="black"/>
                </a:solidFill>
                <a:latin typeface="メイリオ" panose="020B0604030504040204" pitchFamily="50" charset="-128"/>
                <a:cs typeface="メイリオ" panose="020B0604030504040204" pitchFamily="50" charset="-128"/>
              </a:rPr>
              <a:t>)</a:t>
            </a:r>
          </a:p>
        </p:txBody>
      </p:sp>
      <p:sp>
        <p:nvSpPr>
          <p:cNvPr id="64" name="テキスト ボックス 63"/>
          <p:cNvSpPr txBox="1"/>
          <p:nvPr/>
        </p:nvSpPr>
        <p:spPr>
          <a:xfrm>
            <a:off x="4320225" y="2899137"/>
            <a:ext cx="1771639" cy="646331"/>
          </a:xfrm>
          <a:prstGeom prst="rect">
            <a:avLst/>
          </a:prstGeom>
          <a:noFill/>
        </p:spPr>
        <p:txBody>
          <a:bodyPr wrap="none" rtlCol="0">
            <a:spAutoFit/>
          </a:bodyPr>
          <a:lstStyle/>
          <a:p>
            <a:pPr algn="ctr"/>
            <a:r>
              <a:rPr lang="ja-JP" altLang="en-US" dirty="0" smtClean="0">
                <a:solidFill>
                  <a:prstClr val="black"/>
                </a:solidFill>
                <a:latin typeface="メイリオ" panose="020B0604030504040204" pitchFamily="50" charset="-128"/>
                <a:cs typeface="メイリオ" panose="020B0604030504040204" pitchFamily="50" charset="-128"/>
              </a:rPr>
              <a:t>グルーオン</a:t>
            </a:r>
            <a:endParaRPr lang="en-US" altLang="ja-JP" dirty="0" smtClean="0">
              <a:solidFill>
                <a:prstClr val="black"/>
              </a:solidFill>
              <a:latin typeface="メイリオ" panose="020B0604030504040204" pitchFamily="50" charset="-128"/>
              <a:cs typeface="メイリオ" panose="020B0604030504040204" pitchFamily="50" charset="-128"/>
            </a:endParaRPr>
          </a:p>
          <a:p>
            <a:pPr algn="ctr"/>
            <a:r>
              <a:rPr lang="en-US" altLang="ja-JP" dirty="0" smtClean="0">
                <a:solidFill>
                  <a:prstClr val="black"/>
                </a:solidFill>
                <a:latin typeface="メイリオ" panose="020B0604030504040204" pitchFamily="50" charset="-128"/>
                <a:cs typeface="メイリオ" panose="020B0604030504040204" pitchFamily="50" charset="-128"/>
              </a:rPr>
              <a:t>(</a:t>
            </a:r>
            <a:r>
              <a:rPr lang="ja-JP" altLang="en-US" dirty="0" smtClean="0">
                <a:solidFill>
                  <a:prstClr val="black"/>
                </a:solidFill>
                <a:latin typeface="メイリオ" panose="020B0604030504040204" pitchFamily="50" charset="-128"/>
                <a:cs typeface="メイリオ" panose="020B0604030504040204" pitchFamily="50" charset="-128"/>
              </a:rPr>
              <a:t>強い相互作用</a:t>
            </a:r>
            <a:r>
              <a:rPr lang="en-US" altLang="ja-JP" dirty="0" smtClean="0">
                <a:solidFill>
                  <a:prstClr val="black"/>
                </a:solidFill>
                <a:latin typeface="メイリオ" panose="020B0604030504040204" pitchFamily="50" charset="-128"/>
                <a:cs typeface="メイリオ" panose="020B0604030504040204" pitchFamily="50" charset="-128"/>
              </a:rPr>
              <a:t>)</a:t>
            </a:r>
          </a:p>
        </p:txBody>
      </p:sp>
      <p:sp>
        <p:nvSpPr>
          <p:cNvPr id="65" name="テキスト ボックス 64"/>
          <p:cNvSpPr txBox="1"/>
          <p:nvPr/>
        </p:nvSpPr>
        <p:spPr>
          <a:xfrm>
            <a:off x="4422431" y="3984854"/>
            <a:ext cx="1771639" cy="646331"/>
          </a:xfrm>
          <a:prstGeom prst="rect">
            <a:avLst/>
          </a:prstGeom>
          <a:noFill/>
        </p:spPr>
        <p:txBody>
          <a:bodyPr wrap="none" rtlCol="0">
            <a:spAutoFit/>
          </a:bodyPr>
          <a:lstStyle/>
          <a:p>
            <a:pPr algn="ctr"/>
            <a:r>
              <a:rPr lang="en-US" altLang="ja-JP" dirty="0" smtClean="0">
                <a:solidFill>
                  <a:prstClr val="black"/>
                </a:solidFill>
                <a:latin typeface="メイリオ" panose="020B0604030504040204" pitchFamily="50" charset="-128"/>
                <a:cs typeface="メイリオ" panose="020B0604030504040204" pitchFamily="50" charset="-128"/>
              </a:rPr>
              <a:t>Z</a:t>
            </a:r>
            <a:r>
              <a:rPr lang="ja-JP" altLang="en-US" dirty="0" smtClean="0">
                <a:solidFill>
                  <a:prstClr val="black"/>
                </a:solidFill>
                <a:latin typeface="メイリオ" panose="020B0604030504040204" pitchFamily="50" charset="-128"/>
                <a:cs typeface="メイリオ" panose="020B0604030504040204" pitchFamily="50" charset="-128"/>
              </a:rPr>
              <a:t>と</a:t>
            </a:r>
            <a:r>
              <a:rPr lang="en-US" altLang="ja-JP" dirty="0" smtClean="0">
                <a:solidFill>
                  <a:prstClr val="black"/>
                </a:solidFill>
                <a:latin typeface="メイリオ" panose="020B0604030504040204" pitchFamily="50" charset="-128"/>
                <a:cs typeface="メイリオ" panose="020B0604030504040204" pitchFamily="50" charset="-128"/>
              </a:rPr>
              <a:t>W</a:t>
            </a:r>
          </a:p>
          <a:p>
            <a:pPr algn="ctr"/>
            <a:r>
              <a:rPr lang="en-US" altLang="ja-JP" dirty="0" smtClean="0">
                <a:solidFill>
                  <a:prstClr val="black"/>
                </a:solidFill>
                <a:latin typeface="メイリオ" panose="020B0604030504040204" pitchFamily="50" charset="-128"/>
                <a:cs typeface="メイリオ" panose="020B0604030504040204" pitchFamily="50" charset="-128"/>
              </a:rPr>
              <a:t>(</a:t>
            </a:r>
            <a:r>
              <a:rPr lang="ja-JP" altLang="en-US" dirty="0" smtClean="0">
                <a:solidFill>
                  <a:prstClr val="black"/>
                </a:solidFill>
                <a:latin typeface="メイリオ" panose="020B0604030504040204" pitchFamily="50" charset="-128"/>
                <a:cs typeface="メイリオ" panose="020B0604030504040204" pitchFamily="50" charset="-128"/>
              </a:rPr>
              <a:t>弱い相互作用</a:t>
            </a:r>
            <a:r>
              <a:rPr lang="en-US" altLang="ja-JP" dirty="0" smtClean="0">
                <a:solidFill>
                  <a:prstClr val="black"/>
                </a:solidFill>
                <a:latin typeface="メイリオ" panose="020B0604030504040204" pitchFamily="50" charset="-128"/>
                <a:cs typeface="メイリオ" panose="020B0604030504040204" pitchFamily="50" charset="-128"/>
              </a:rPr>
              <a:t>)</a:t>
            </a:r>
          </a:p>
        </p:txBody>
      </p:sp>
      <p:sp>
        <p:nvSpPr>
          <p:cNvPr id="66" name="円/楕円 65"/>
          <p:cNvSpPr/>
          <p:nvPr/>
        </p:nvSpPr>
        <p:spPr>
          <a:xfrm>
            <a:off x="6862473" y="2374222"/>
            <a:ext cx="1080000" cy="1080000"/>
          </a:xfrm>
          <a:prstGeom prst="ellipse">
            <a:avLst/>
          </a:prstGeom>
          <a:solidFill>
            <a:srgbClr val="ED7D31">
              <a:lumMod val="75000"/>
            </a:srgbClr>
          </a:solidFill>
          <a:ln w="12700" cap="flat" cmpd="sng" algn="ctr">
            <a:solidFill>
              <a:srgbClr val="ED7D31">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H</a:t>
            </a: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7" name="テキスト ボックス 66"/>
          <p:cNvSpPr txBox="1"/>
          <p:nvPr/>
        </p:nvSpPr>
        <p:spPr>
          <a:xfrm>
            <a:off x="760460" y="4462766"/>
            <a:ext cx="381836" cy="369332"/>
          </a:xfrm>
          <a:prstGeom prst="rect">
            <a:avLst/>
          </a:prstGeom>
          <a:noFill/>
        </p:spPr>
        <p:txBody>
          <a:bodyPr wrap="none" rtlCol="0">
            <a:spAutoFit/>
          </a:bodyPr>
          <a:lstStyle/>
          <a:p>
            <a:r>
              <a:rPr lang="en-US" altLang="ja-JP" dirty="0">
                <a:solidFill>
                  <a:srgbClr val="FFC000">
                    <a:lumMod val="50000"/>
                  </a:srgbClr>
                </a:solidFill>
                <a:latin typeface="Calibri" panose="020F0502020204030204"/>
                <a:ea typeface="ＭＳ Ｐゴシック" panose="020B0600070205080204" pitchFamily="50" charset="-128"/>
                <a:sym typeface="Symbol" panose="05050102010706020507" pitchFamily="18" charset="2"/>
              </a:rPr>
              <a:t></a:t>
            </a:r>
            <a:r>
              <a:rPr lang="en-US" altLang="ja-JP" baseline="-25000" dirty="0" smtClean="0">
                <a:solidFill>
                  <a:srgbClr val="FFC000">
                    <a:lumMod val="50000"/>
                  </a:srgbClr>
                </a:solidFill>
                <a:latin typeface="Calibri" panose="020F0502020204030204"/>
                <a:ea typeface="ＭＳ Ｐゴシック" panose="020B0600070205080204" pitchFamily="50" charset="-128"/>
              </a:rPr>
              <a:t>e</a:t>
            </a:r>
            <a:endParaRPr lang="ja-JP" altLang="en-US" baseline="-25000" dirty="0">
              <a:solidFill>
                <a:srgbClr val="FFC000">
                  <a:lumMod val="50000"/>
                </a:srgbClr>
              </a:solidFill>
              <a:latin typeface="Calibri" panose="020F0502020204030204"/>
              <a:ea typeface="ＭＳ Ｐゴシック" panose="020B0600070205080204" pitchFamily="50" charset="-128"/>
            </a:endParaRPr>
          </a:p>
        </p:txBody>
      </p:sp>
      <p:sp>
        <p:nvSpPr>
          <p:cNvPr id="68" name="テキスト ボックス 67"/>
          <p:cNvSpPr txBox="1"/>
          <p:nvPr/>
        </p:nvSpPr>
        <p:spPr>
          <a:xfrm>
            <a:off x="1552576" y="4460506"/>
            <a:ext cx="393056" cy="369332"/>
          </a:xfrm>
          <a:prstGeom prst="rect">
            <a:avLst/>
          </a:prstGeom>
          <a:noFill/>
        </p:spPr>
        <p:txBody>
          <a:bodyPr wrap="none" rtlCol="0">
            <a:spAutoFit/>
          </a:bodyPr>
          <a:lstStyle/>
          <a:p>
            <a:r>
              <a:rPr lang="en-US" altLang="ja-JP" dirty="0" smtClean="0">
                <a:solidFill>
                  <a:srgbClr val="FFC000">
                    <a:lumMod val="50000"/>
                  </a:srgbClr>
                </a:solidFill>
                <a:latin typeface="Calibri" panose="020F0502020204030204"/>
                <a:ea typeface="ＭＳ Ｐゴシック" panose="020B0600070205080204" pitchFamily="50" charset="-128"/>
                <a:sym typeface="Symbol" panose="05050102010706020507" pitchFamily="18" charset="2"/>
              </a:rPr>
              <a:t></a:t>
            </a:r>
            <a:r>
              <a:rPr lang="en-US" altLang="ja-JP" baseline="-25000" dirty="0" smtClean="0">
                <a:solidFill>
                  <a:srgbClr val="FFC000">
                    <a:lumMod val="50000"/>
                  </a:srgbClr>
                </a:solidFill>
                <a:latin typeface="Calibri" panose="020F0502020204030204"/>
                <a:ea typeface="ＭＳ Ｐゴシック" panose="020B0600070205080204" pitchFamily="50" charset="-128"/>
                <a:sym typeface="Symbol" panose="05050102010706020507" pitchFamily="18" charset="2"/>
              </a:rPr>
              <a:t></a:t>
            </a:r>
            <a:endParaRPr lang="ja-JP" altLang="en-US" baseline="-25000" dirty="0">
              <a:solidFill>
                <a:srgbClr val="FFC000">
                  <a:lumMod val="50000"/>
                </a:srgbClr>
              </a:solidFill>
              <a:latin typeface="Calibri" panose="020F0502020204030204"/>
              <a:ea typeface="ＭＳ Ｐゴシック" panose="020B0600070205080204" pitchFamily="50" charset="-128"/>
            </a:endParaRPr>
          </a:p>
        </p:txBody>
      </p:sp>
      <p:sp>
        <p:nvSpPr>
          <p:cNvPr id="69" name="テキスト ボックス 68"/>
          <p:cNvSpPr txBox="1"/>
          <p:nvPr/>
        </p:nvSpPr>
        <p:spPr>
          <a:xfrm>
            <a:off x="2438460" y="4460506"/>
            <a:ext cx="372218" cy="369332"/>
          </a:xfrm>
          <a:prstGeom prst="rect">
            <a:avLst/>
          </a:prstGeom>
          <a:noFill/>
        </p:spPr>
        <p:txBody>
          <a:bodyPr wrap="none" rtlCol="0">
            <a:spAutoFit/>
          </a:bodyPr>
          <a:lstStyle/>
          <a:p>
            <a:r>
              <a:rPr lang="en-US" altLang="ja-JP" dirty="0" smtClean="0">
                <a:solidFill>
                  <a:srgbClr val="FFC000">
                    <a:lumMod val="50000"/>
                  </a:srgbClr>
                </a:solidFill>
                <a:latin typeface="Calibri" panose="020F0502020204030204"/>
                <a:ea typeface="ＭＳ Ｐゴシック" panose="020B0600070205080204" pitchFamily="50" charset="-128"/>
                <a:sym typeface="Symbol" panose="05050102010706020507" pitchFamily="18" charset="2"/>
              </a:rPr>
              <a:t></a:t>
            </a:r>
            <a:r>
              <a:rPr lang="en-US" altLang="ja-JP" baseline="-25000" dirty="0" smtClean="0">
                <a:solidFill>
                  <a:srgbClr val="FFC000">
                    <a:lumMod val="50000"/>
                  </a:srgbClr>
                </a:solidFill>
                <a:latin typeface="Calibri" panose="020F0502020204030204"/>
                <a:ea typeface="ＭＳ Ｐゴシック" panose="020B0600070205080204" pitchFamily="50" charset="-128"/>
                <a:sym typeface="Symbol" panose="05050102010706020507" pitchFamily="18" charset="2"/>
              </a:rPr>
              <a:t></a:t>
            </a:r>
            <a:endParaRPr lang="ja-JP" altLang="en-US" baseline="-25000" dirty="0">
              <a:solidFill>
                <a:srgbClr val="FFC000">
                  <a:lumMod val="50000"/>
                </a:srgbClr>
              </a:solidFill>
              <a:latin typeface="Calibri" panose="020F0502020204030204"/>
              <a:ea typeface="ＭＳ Ｐゴシック" panose="020B0600070205080204" pitchFamily="50" charset="-128"/>
            </a:endParaRPr>
          </a:p>
        </p:txBody>
      </p:sp>
      <p:sp>
        <p:nvSpPr>
          <p:cNvPr id="70" name="円/楕円 69"/>
          <p:cNvSpPr/>
          <p:nvPr/>
        </p:nvSpPr>
        <p:spPr>
          <a:xfrm>
            <a:off x="1635124" y="4393261"/>
            <a:ext cx="180000" cy="180000"/>
          </a:xfrm>
          <a:prstGeom prst="ellipse">
            <a:avLst/>
          </a:prstGeom>
          <a:solidFill>
            <a:srgbClr val="70AD47">
              <a:lumMod val="40000"/>
              <a:lumOff val="60000"/>
            </a:srgbClr>
          </a:solidFill>
          <a:ln w="12700" cap="flat" cmpd="sng" algn="ctr">
            <a:solidFill>
              <a:srgbClr val="70AD47">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71" name="円/楕円 70"/>
          <p:cNvSpPr/>
          <p:nvPr/>
        </p:nvSpPr>
        <p:spPr>
          <a:xfrm>
            <a:off x="2502550" y="4409601"/>
            <a:ext cx="180000" cy="180000"/>
          </a:xfrm>
          <a:prstGeom prst="ellipse">
            <a:avLst/>
          </a:prstGeom>
          <a:solidFill>
            <a:srgbClr val="70AD47">
              <a:lumMod val="40000"/>
              <a:lumOff val="60000"/>
            </a:srgbClr>
          </a:solidFill>
          <a:ln w="12700" cap="flat" cmpd="sng" algn="ctr">
            <a:solidFill>
              <a:srgbClr val="70AD47">
                <a:lumMod val="50000"/>
              </a:srgbClr>
            </a:solidFill>
            <a:prstDash val="solid"/>
            <a:miter lim="800000"/>
          </a:ln>
          <a:effectLst>
            <a:outerShdw blurRad="76200" dir="18900000" sy="23000" kx="-1200000" algn="bl" rotWithShape="0">
              <a:prstClr val="black">
                <a:alpha val="3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C000">
                  <a:lumMod val="50000"/>
                </a:srgbClr>
              </a:solidFill>
              <a:effectLst/>
              <a:uLnTx/>
              <a:uFillTx/>
              <a:latin typeface="Calibri" panose="020F0502020204030204"/>
              <a:ea typeface="ＭＳ Ｐゴシック" panose="020B0600070205080204" pitchFamily="50" charset="-128"/>
              <a:cs typeface="+mn-cs"/>
            </a:endParaRPr>
          </a:p>
        </p:txBody>
      </p:sp>
      <p:sp>
        <p:nvSpPr>
          <p:cNvPr id="72" name="テキスト ボックス 71"/>
          <p:cNvSpPr txBox="1"/>
          <p:nvPr/>
        </p:nvSpPr>
        <p:spPr>
          <a:xfrm>
            <a:off x="428073" y="1904047"/>
            <a:ext cx="1107996"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クォーク</a:t>
            </a:r>
            <a:endParaRPr lang="en-US" altLang="ja-JP" dirty="0" smtClean="0">
              <a:solidFill>
                <a:prstClr val="black"/>
              </a:solidFill>
              <a:latin typeface="メイリオ" panose="020B0604030504040204" pitchFamily="50" charset="-128"/>
              <a:cs typeface="メイリオ" panose="020B0604030504040204" pitchFamily="50" charset="-128"/>
            </a:endParaRPr>
          </a:p>
        </p:txBody>
      </p:sp>
      <p:sp>
        <p:nvSpPr>
          <p:cNvPr id="73" name="テキスト ボックス 72"/>
          <p:cNvSpPr txBox="1"/>
          <p:nvPr/>
        </p:nvSpPr>
        <p:spPr>
          <a:xfrm>
            <a:off x="387305" y="3757917"/>
            <a:ext cx="1107996" cy="369332"/>
          </a:xfrm>
          <a:prstGeom prst="rect">
            <a:avLst/>
          </a:prstGeom>
          <a:noFill/>
        </p:spPr>
        <p:txBody>
          <a:bodyPr wrap="none" rtlCol="0">
            <a:spAutoFit/>
          </a:bodyPr>
          <a:lstStyle/>
          <a:p>
            <a:r>
              <a:rPr lang="ja-JP" altLang="en-US" dirty="0">
                <a:solidFill>
                  <a:prstClr val="black"/>
                </a:solidFill>
                <a:latin typeface="メイリオ" panose="020B0604030504040204" pitchFamily="50" charset="-128"/>
                <a:cs typeface="メイリオ" panose="020B0604030504040204" pitchFamily="50" charset="-128"/>
              </a:rPr>
              <a:t>レプトン</a:t>
            </a:r>
            <a:endParaRPr lang="en-US" altLang="ja-JP" dirty="0" smtClean="0">
              <a:solidFill>
                <a:prstClr val="black"/>
              </a:solidFill>
              <a:latin typeface="メイリオ" panose="020B0604030504040204" pitchFamily="50" charset="-128"/>
              <a:cs typeface="メイリオ" panose="020B0604030504040204" pitchFamily="50" charset="-128"/>
            </a:endParaRPr>
          </a:p>
        </p:txBody>
      </p:sp>
      <p:sp>
        <p:nvSpPr>
          <p:cNvPr id="74" name="テキスト ボックス 73"/>
          <p:cNvSpPr txBox="1"/>
          <p:nvPr/>
        </p:nvSpPr>
        <p:spPr>
          <a:xfrm>
            <a:off x="1031303" y="4094973"/>
            <a:ext cx="1550424"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ニュートリノ</a:t>
            </a:r>
            <a:r>
              <a:rPr lang="en-US" altLang="ja-JP" sz="1200" dirty="0" smtClean="0">
                <a:solidFill>
                  <a:prstClr val="black"/>
                </a:solidFill>
                <a:latin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cs typeface="メイリオ" panose="020B0604030504040204" pitchFamily="50" charset="-128"/>
              </a:rPr>
              <a:t>中性</a:t>
            </a:r>
            <a:r>
              <a:rPr lang="en-US" altLang="ja-JP" sz="1200" dirty="0" smtClean="0">
                <a:solidFill>
                  <a:prstClr val="black"/>
                </a:solidFill>
                <a:latin typeface="メイリオ" panose="020B0604030504040204" pitchFamily="50" charset="-128"/>
                <a:cs typeface="メイリオ" panose="020B0604030504040204" pitchFamily="50" charset="-128"/>
              </a:rPr>
              <a:t>)</a:t>
            </a:r>
          </a:p>
        </p:txBody>
      </p:sp>
      <p:sp>
        <p:nvSpPr>
          <p:cNvPr id="75" name="テキスト ボックス 74"/>
          <p:cNvSpPr txBox="1"/>
          <p:nvPr/>
        </p:nvSpPr>
        <p:spPr>
          <a:xfrm>
            <a:off x="733492" y="5482014"/>
            <a:ext cx="492443" cy="276999"/>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cs typeface="メイリオ" panose="020B0604030504040204" pitchFamily="50" charset="-128"/>
              </a:rPr>
              <a:t>電子</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1363104" y="5487298"/>
            <a:ext cx="954107" cy="276999"/>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cs typeface="メイリオ" panose="020B0604030504040204" pitchFamily="50" charset="-128"/>
              </a:rPr>
              <a:t>ミューオン</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77" name="テキスト ボックス 76"/>
          <p:cNvSpPr txBox="1"/>
          <p:nvPr/>
        </p:nvSpPr>
        <p:spPr>
          <a:xfrm>
            <a:off x="2462005" y="5512304"/>
            <a:ext cx="800219"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タウ粒子</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15073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CERN</a:t>
            </a:r>
            <a:r>
              <a:rPr lang="ja-JP" altLang="en-US" dirty="0"/>
              <a:t>が生み出す莫大なデータ</a:t>
            </a:r>
            <a:endParaRPr kumimoji="1" lang="ja-JP" altLang="en-US" dirty="0"/>
          </a:p>
        </p:txBody>
      </p:sp>
      <p:sp>
        <p:nvSpPr>
          <p:cNvPr id="3" name="スライド番号プレースホルダー 2"/>
          <p:cNvSpPr>
            <a:spLocks noGrp="1"/>
          </p:cNvSpPr>
          <p:nvPr>
            <p:ph type="sldNum" sz="quarter" idx="12"/>
          </p:nvPr>
        </p:nvSpPr>
        <p:spPr/>
        <p:txBody>
          <a:bodyPr/>
          <a:lstStyle/>
          <a:p>
            <a:fld id="{A9C67BE3-301D-4AD6-A4BE-C4371F1AE370}" type="slidenum">
              <a:rPr kumimoji="1" lang="ja-JP" altLang="en-US" smtClean="0"/>
              <a:t>38</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0" y="1259966"/>
            <a:ext cx="9004451" cy="5526481"/>
          </a:xfrm>
          <a:prstGeom prst="rect">
            <a:avLst/>
          </a:prstGeom>
        </p:spPr>
      </p:pic>
      <p:sp>
        <p:nvSpPr>
          <p:cNvPr id="6" name="角丸四角形 5"/>
          <p:cNvSpPr/>
          <p:nvPr/>
        </p:nvSpPr>
        <p:spPr>
          <a:xfrm>
            <a:off x="492986" y="1013552"/>
            <a:ext cx="8055219" cy="1349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chemeClr val="bg1"/>
                </a:solidFill>
              </a:rPr>
              <a:t>LHC</a:t>
            </a:r>
            <a:r>
              <a:rPr lang="ja-JP" altLang="en-US" b="1" dirty="0">
                <a:solidFill>
                  <a:schemeClr val="bg1"/>
                </a:solidFill>
              </a:rPr>
              <a:t>の全実験から出力される</a:t>
            </a:r>
            <a:r>
              <a:rPr lang="ja-JP" altLang="en-US" b="1" dirty="0" smtClean="0">
                <a:solidFill>
                  <a:schemeClr val="bg1"/>
                </a:solidFill>
              </a:rPr>
              <a:t>データ</a:t>
            </a:r>
            <a:r>
              <a:rPr lang="en-US" altLang="ja-JP" b="1" dirty="0" smtClean="0">
                <a:solidFill>
                  <a:schemeClr val="bg1"/>
                </a:solidFill>
              </a:rPr>
              <a:t>(</a:t>
            </a:r>
            <a:r>
              <a:rPr lang="ja-JP" altLang="en-US" b="1" dirty="0" smtClean="0">
                <a:solidFill>
                  <a:schemeClr val="bg1"/>
                </a:solidFill>
              </a:rPr>
              <a:t>推定値</a:t>
            </a:r>
            <a:r>
              <a:rPr lang="en-US" altLang="ja-JP" b="1" dirty="0" smtClean="0">
                <a:solidFill>
                  <a:schemeClr val="bg1"/>
                </a:solidFill>
              </a:rPr>
              <a:t>)</a:t>
            </a:r>
            <a:endParaRPr lang="en-US" altLang="ja-JP" b="1" dirty="0">
              <a:solidFill>
                <a:schemeClr val="bg1"/>
              </a:solidFill>
            </a:endParaRPr>
          </a:p>
          <a:p>
            <a:pPr lvl="1"/>
            <a:r>
              <a:rPr lang="en-US" altLang="ja-JP" dirty="0">
                <a:solidFill>
                  <a:schemeClr val="bg1"/>
                </a:solidFill>
              </a:rPr>
              <a:t>ALICE</a:t>
            </a:r>
            <a:r>
              <a:rPr lang="ja-JP" altLang="en-US" dirty="0">
                <a:solidFill>
                  <a:schemeClr val="bg1"/>
                </a:solidFill>
              </a:rPr>
              <a:t> </a:t>
            </a:r>
            <a:r>
              <a:rPr lang="ja-JP" altLang="en-US" dirty="0" smtClean="0">
                <a:solidFill>
                  <a:schemeClr val="bg1"/>
                </a:solidFill>
              </a:rPr>
              <a:t>実験</a:t>
            </a:r>
            <a:r>
              <a:rPr lang="en-US" altLang="ja-JP" dirty="0" smtClean="0">
                <a:solidFill>
                  <a:schemeClr val="bg1"/>
                </a:solidFill>
              </a:rPr>
              <a:t>: </a:t>
            </a:r>
            <a:r>
              <a:rPr lang="ja-JP" altLang="en-US" dirty="0" smtClean="0">
                <a:solidFill>
                  <a:schemeClr val="bg1"/>
                </a:solidFill>
              </a:rPr>
              <a:t>年間</a:t>
            </a:r>
            <a:r>
              <a:rPr lang="ja-JP" altLang="en-US" dirty="0">
                <a:solidFill>
                  <a:schemeClr val="bg1"/>
                </a:solidFill>
              </a:rPr>
              <a:t>データ</a:t>
            </a:r>
            <a:r>
              <a:rPr lang="en-US" altLang="ja-JP" dirty="0">
                <a:solidFill>
                  <a:schemeClr val="bg1"/>
                </a:solidFill>
              </a:rPr>
              <a:t>: 1.5 </a:t>
            </a:r>
            <a:r>
              <a:rPr lang="en-US" altLang="ja-JP" dirty="0" smtClean="0">
                <a:solidFill>
                  <a:schemeClr val="bg1"/>
                </a:solidFill>
              </a:rPr>
              <a:t>PB    (</a:t>
            </a:r>
            <a:r>
              <a:rPr lang="ja-JP" altLang="en-US" dirty="0">
                <a:solidFill>
                  <a:schemeClr val="bg1"/>
                </a:solidFill>
              </a:rPr>
              <a:t>ペタバイト </a:t>
            </a:r>
            <a:r>
              <a:rPr lang="en-US" altLang="ja-JP" dirty="0" smtClean="0">
                <a:solidFill>
                  <a:schemeClr val="bg1"/>
                </a:solidFill>
              </a:rPr>
              <a:t>= GB </a:t>
            </a:r>
            <a:r>
              <a:rPr lang="ja-JP" altLang="en-US" dirty="0">
                <a:solidFill>
                  <a:schemeClr val="bg1"/>
                </a:solidFill>
              </a:rPr>
              <a:t>の</a:t>
            </a:r>
            <a:r>
              <a:rPr lang="en-US" altLang="ja-JP" dirty="0">
                <a:solidFill>
                  <a:schemeClr val="bg1"/>
                </a:solidFill>
              </a:rPr>
              <a:t>100</a:t>
            </a:r>
            <a:r>
              <a:rPr lang="ja-JP" altLang="en-US" dirty="0">
                <a:solidFill>
                  <a:schemeClr val="bg1"/>
                </a:solidFill>
              </a:rPr>
              <a:t>万</a:t>
            </a:r>
            <a:r>
              <a:rPr lang="ja-JP" altLang="en-US" dirty="0" smtClean="0">
                <a:solidFill>
                  <a:schemeClr val="bg1"/>
                </a:solidFill>
              </a:rPr>
              <a:t>倍</a:t>
            </a:r>
            <a:r>
              <a:rPr lang="en-US" altLang="ja-JP" dirty="0" smtClean="0">
                <a:solidFill>
                  <a:schemeClr val="bg1"/>
                </a:solidFill>
              </a:rPr>
              <a:t>)</a:t>
            </a:r>
            <a:endParaRPr lang="en-US" altLang="ja-JP" dirty="0">
              <a:solidFill>
                <a:schemeClr val="bg1"/>
              </a:solidFill>
            </a:endParaRPr>
          </a:p>
          <a:p>
            <a:pPr lvl="1"/>
            <a:r>
              <a:rPr lang="en-US" altLang="ja-JP" dirty="0">
                <a:solidFill>
                  <a:schemeClr val="bg1"/>
                </a:solidFill>
              </a:rPr>
              <a:t>ATLAS</a:t>
            </a:r>
            <a:r>
              <a:rPr lang="ja-JP" altLang="en-US" dirty="0">
                <a:solidFill>
                  <a:schemeClr val="bg1"/>
                </a:solidFill>
              </a:rPr>
              <a:t>実験</a:t>
            </a:r>
            <a:r>
              <a:rPr lang="ja-JP" altLang="en-US" dirty="0" smtClean="0">
                <a:solidFill>
                  <a:schemeClr val="bg1"/>
                </a:solidFill>
              </a:rPr>
              <a:t>はさらに</a:t>
            </a:r>
            <a:r>
              <a:rPr lang="ja-JP" altLang="en-US" dirty="0">
                <a:solidFill>
                  <a:schemeClr val="bg1"/>
                </a:solidFill>
              </a:rPr>
              <a:t>この倍</a:t>
            </a:r>
            <a:endParaRPr lang="en-US" altLang="ja-JP" dirty="0">
              <a:solidFill>
                <a:schemeClr val="bg1"/>
              </a:solidFill>
            </a:endParaRPr>
          </a:p>
          <a:p>
            <a:pPr lvl="1"/>
            <a:r>
              <a:rPr lang="en-US" altLang="ja-JP" dirty="0">
                <a:solidFill>
                  <a:schemeClr val="bg1"/>
                </a:solidFill>
              </a:rPr>
              <a:t>LHC</a:t>
            </a:r>
            <a:r>
              <a:rPr lang="ja-JP" altLang="en-US" dirty="0">
                <a:solidFill>
                  <a:schemeClr val="bg1"/>
                </a:solidFill>
              </a:rPr>
              <a:t>全体の推定値</a:t>
            </a:r>
            <a:r>
              <a:rPr lang="en-US" altLang="ja-JP" dirty="0">
                <a:solidFill>
                  <a:schemeClr val="bg1"/>
                </a:solidFill>
              </a:rPr>
              <a:t>: </a:t>
            </a:r>
            <a:r>
              <a:rPr lang="ja-JP" altLang="en-US" dirty="0">
                <a:solidFill>
                  <a:schemeClr val="bg1"/>
                </a:solidFill>
              </a:rPr>
              <a:t>年間 </a:t>
            </a:r>
            <a:r>
              <a:rPr lang="en-US" altLang="ja-JP" dirty="0" smtClean="0">
                <a:solidFill>
                  <a:schemeClr val="bg1"/>
                </a:solidFill>
              </a:rPr>
              <a:t>5 PB   (DVD </a:t>
            </a:r>
            <a:r>
              <a:rPr lang="en-US" altLang="ja-JP" dirty="0">
                <a:solidFill>
                  <a:schemeClr val="bg1"/>
                </a:solidFill>
              </a:rPr>
              <a:t>120</a:t>
            </a:r>
            <a:r>
              <a:rPr lang="ja-JP" altLang="en-US" dirty="0" err="1" smtClean="0">
                <a:solidFill>
                  <a:schemeClr val="bg1"/>
                </a:solidFill>
              </a:rPr>
              <a:t>万枚ぶ</a:t>
            </a:r>
            <a:r>
              <a:rPr lang="ja-JP" altLang="en-US" dirty="0" err="1">
                <a:solidFill>
                  <a:schemeClr val="bg1"/>
                </a:solidFill>
              </a:rPr>
              <a:t>ん</a:t>
            </a:r>
            <a:r>
              <a:rPr lang="ja-JP" altLang="en-US" dirty="0" smtClean="0">
                <a:solidFill>
                  <a:schemeClr val="bg1"/>
                </a:solidFill>
              </a:rPr>
              <a:t> </a:t>
            </a:r>
            <a:r>
              <a:rPr lang="en-US" altLang="ja-JP" dirty="0" smtClean="0">
                <a:solidFill>
                  <a:schemeClr val="bg1"/>
                </a:solidFill>
              </a:rPr>
              <a:t>… </a:t>
            </a:r>
            <a:r>
              <a:rPr lang="ja-JP" altLang="en-US" dirty="0" smtClean="0">
                <a:solidFill>
                  <a:schemeClr val="bg1"/>
                </a:solidFill>
              </a:rPr>
              <a:t>積んだら </a:t>
            </a:r>
            <a:r>
              <a:rPr lang="en-US" altLang="ja-JP" dirty="0" smtClean="0">
                <a:solidFill>
                  <a:schemeClr val="bg1"/>
                </a:solidFill>
              </a:rPr>
              <a:t>200km)</a:t>
            </a:r>
            <a:endParaRPr lang="en-US" altLang="ja-JP" dirty="0">
              <a:solidFill>
                <a:schemeClr val="bg1"/>
              </a:solidFill>
            </a:endParaRPr>
          </a:p>
        </p:txBody>
      </p:sp>
    </p:spTree>
    <p:extLst>
      <p:ext uri="{BB962C8B-B14F-4D97-AF65-F5344CB8AC3E}">
        <p14:creationId xmlns:p14="http://schemas.microsoft.com/office/powerpoint/2010/main" val="189643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CERN</a:t>
            </a:r>
            <a:r>
              <a:rPr lang="ja-JP" altLang="en-US" dirty="0"/>
              <a:t>が生み出す莫大なデータ</a:t>
            </a:r>
            <a:endParaRPr kumimoji="1" lang="ja-JP" altLang="en-US" dirty="0"/>
          </a:p>
        </p:txBody>
      </p:sp>
      <p:sp>
        <p:nvSpPr>
          <p:cNvPr id="3" name="コンテンツ プレースホルダー 2"/>
          <p:cNvSpPr>
            <a:spLocks noGrp="1"/>
          </p:cNvSpPr>
          <p:nvPr>
            <p:ph idx="1"/>
          </p:nvPr>
        </p:nvSpPr>
        <p:spPr>
          <a:xfrm>
            <a:off x="91660" y="1225086"/>
            <a:ext cx="5659143" cy="5445628"/>
          </a:xfrm>
        </p:spPr>
        <p:txBody>
          <a:bodyPr>
            <a:normAutofit fontScale="92500" lnSpcReduction="10000"/>
          </a:bodyPr>
          <a:lstStyle/>
          <a:p>
            <a:pPr marL="0" indent="0">
              <a:buNone/>
            </a:pPr>
            <a:r>
              <a:rPr lang="ja-JP" altLang="en-US" dirty="0" smtClean="0"/>
              <a:t>この</a:t>
            </a:r>
            <a:r>
              <a:rPr lang="ja-JP" altLang="en-US" dirty="0"/>
              <a:t>ビッグ・</a:t>
            </a:r>
            <a:r>
              <a:rPr lang="ja-JP" altLang="en-US" dirty="0" smtClean="0"/>
              <a:t>データの解析に必要な</a:t>
            </a:r>
            <a:r>
              <a:rPr lang="en-US" altLang="ja-JP" dirty="0" smtClean="0"/>
              <a:t/>
            </a:r>
            <a:br>
              <a:rPr lang="en-US" altLang="ja-JP" dirty="0" smtClean="0"/>
            </a:br>
            <a:r>
              <a:rPr lang="ja-JP" altLang="en-US" dirty="0" smtClean="0"/>
              <a:t>計算機資源</a:t>
            </a:r>
            <a:endParaRPr lang="en-US" altLang="ja-JP" dirty="0"/>
          </a:p>
          <a:p>
            <a:pPr lvl="1"/>
            <a:r>
              <a:rPr lang="en-US" altLang="ja-JP" dirty="0"/>
              <a:t>CPU      </a:t>
            </a:r>
            <a:r>
              <a:rPr lang="ja-JP" altLang="en-US" dirty="0"/>
              <a:t>およそ  </a:t>
            </a:r>
            <a:r>
              <a:rPr lang="en-US" altLang="ja-JP" dirty="0"/>
              <a:t>10</a:t>
            </a:r>
            <a:r>
              <a:rPr lang="ja-JP" altLang="en-US" dirty="0"/>
              <a:t>万個</a:t>
            </a:r>
            <a:endParaRPr lang="en-US" altLang="ja-JP" dirty="0"/>
          </a:p>
          <a:p>
            <a:pPr lvl="1"/>
            <a:r>
              <a:rPr lang="ja-JP" altLang="en-US" dirty="0"/>
              <a:t>ディスクおよそ </a:t>
            </a:r>
            <a:r>
              <a:rPr lang="en-US" altLang="ja-JP" dirty="0"/>
              <a:t>200 PB</a:t>
            </a:r>
          </a:p>
          <a:p>
            <a:pPr lvl="1"/>
            <a:r>
              <a:rPr lang="ja-JP" altLang="en-US" dirty="0"/>
              <a:t>テープ   およそ   </a:t>
            </a:r>
            <a:r>
              <a:rPr lang="en-US" altLang="ja-JP" dirty="0"/>
              <a:t>50 PB</a:t>
            </a:r>
          </a:p>
          <a:p>
            <a:pPr lvl="1"/>
            <a:endParaRPr lang="en-US" altLang="ja-JP" dirty="0"/>
          </a:p>
          <a:p>
            <a:pPr marL="0" indent="0">
              <a:buNone/>
            </a:pPr>
            <a:r>
              <a:rPr lang="ja-JP" altLang="en-US" dirty="0" smtClean="0"/>
              <a:t>データはインターネットを通じて</a:t>
            </a:r>
            <a:r>
              <a:rPr lang="ja-JP" altLang="en-US" b="1" dirty="0" smtClean="0">
                <a:solidFill>
                  <a:schemeClr val="tx2">
                    <a:lumMod val="75000"/>
                  </a:schemeClr>
                </a:solidFill>
              </a:rPr>
              <a:t>世界</a:t>
            </a:r>
            <a:r>
              <a:rPr lang="ja-JP" altLang="en-US" b="1" dirty="0">
                <a:solidFill>
                  <a:schemeClr val="tx2">
                    <a:lumMod val="75000"/>
                  </a:schemeClr>
                </a:solidFill>
              </a:rPr>
              <a:t>規模に分散されて</a:t>
            </a:r>
            <a:r>
              <a:rPr lang="ja-JP" altLang="en-US" b="1" dirty="0" smtClean="0">
                <a:solidFill>
                  <a:schemeClr val="tx2">
                    <a:lumMod val="75000"/>
                  </a:schemeClr>
                </a:solidFill>
              </a:rPr>
              <a:t>蓄えられ、解析される</a:t>
            </a:r>
            <a:endParaRPr lang="en-US" altLang="ja-JP" dirty="0">
              <a:solidFill>
                <a:schemeClr val="tx2">
                  <a:lumMod val="75000"/>
                </a:schemeClr>
              </a:solidFill>
            </a:endParaRPr>
          </a:p>
          <a:p>
            <a:pPr>
              <a:buFont typeface="Wingdings" panose="05000000000000000000" pitchFamily="2" charset="2"/>
              <a:buChar char="à"/>
            </a:pPr>
            <a:r>
              <a:rPr lang="ja-JP" altLang="en-US" dirty="0">
                <a:sym typeface="Wingdings" panose="05000000000000000000" pitchFamily="2" charset="2"/>
              </a:rPr>
              <a:t>世界分散型</a:t>
            </a:r>
            <a:r>
              <a:rPr lang="ja-JP" altLang="en-US" dirty="0" smtClean="0">
                <a:sym typeface="Wingdings" panose="05000000000000000000" pitchFamily="2" charset="2"/>
              </a:rPr>
              <a:t>スーパーコンピュータ</a:t>
            </a:r>
            <a:r>
              <a:rPr lang="en-US" altLang="ja-JP" dirty="0" smtClean="0">
                <a:sym typeface="Wingdings" panose="05000000000000000000" pitchFamily="2" charset="2"/>
              </a:rPr>
              <a:t/>
            </a:r>
            <a:br>
              <a:rPr lang="en-US" altLang="ja-JP" dirty="0" smtClean="0">
                <a:sym typeface="Wingdings" panose="05000000000000000000" pitchFamily="2" charset="2"/>
              </a:rPr>
            </a:br>
            <a:r>
              <a:rPr lang="en-US" altLang="ja-JP" dirty="0" smtClean="0">
                <a:sym typeface="Wingdings" panose="05000000000000000000" pitchFamily="2" charset="2"/>
              </a:rPr>
              <a:t>(</a:t>
            </a:r>
            <a:r>
              <a:rPr lang="ja-JP" altLang="en-US" b="1" dirty="0">
                <a:solidFill>
                  <a:schemeClr val="tx2">
                    <a:lumMod val="75000"/>
                  </a:schemeClr>
                </a:solidFill>
                <a:sym typeface="Wingdings" panose="05000000000000000000" pitchFamily="2" charset="2"/>
              </a:rPr>
              <a:t>グリッド・コンピューティング</a:t>
            </a:r>
            <a:r>
              <a:rPr lang="en-US" altLang="ja-JP" dirty="0">
                <a:sym typeface="Wingdings" panose="05000000000000000000" pitchFamily="2" charset="2"/>
              </a:rPr>
              <a:t>)</a:t>
            </a:r>
          </a:p>
          <a:p>
            <a:endParaRPr lang="en-US" altLang="ja-JP" dirty="0" smtClean="0">
              <a:sym typeface="Wingdings" panose="05000000000000000000" pitchFamily="2" charset="2"/>
            </a:endParaRPr>
          </a:p>
          <a:p>
            <a:pPr marL="0" indent="0">
              <a:buNone/>
            </a:pPr>
            <a:r>
              <a:rPr lang="ja-JP" altLang="en-US" dirty="0" smtClean="0">
                <a:sym typeface="Wingdings" panose="05000000000000000000" pitchFamily="2" charset="2"/>
              </a:rPr>
              <a:t>長崎</a:t>
            </a:r>
            <a:r>
              <a:rPr lang="ja-JP" altLang="en-US" dirty="0">
                <a:sym typeface="Wingdings" panose="05000000000000000000" pitchFamily="2" charset="2"/>
              </a:rPr>
              <a:t>総合科学</a:t>
            </a:r>
            <a:r>
              <a:rPr lang="ja-JP" altLang="en-US" dirty="0" smtClean="0">
                <a:sym typeface="Wingdings" panose="05000000000000000000" pitchFamily="2" charset="2"/>
              </a:rPr>
              <a:t>大学も </a:t>
            </a:r>
            <a:r>
              <a:rPr lang="en-US" altLang="ja-JP" dirty="0">
                <a:sym typeface="Wingdings" panose="05000000000000000000" pitchFamily="2" charset="2"/>
              </a:rPr>
              <a:t>ATLAS</a:t>
            </a:r>
            <a:r>
              <a:rPr lang="ja-JP" altLang="en-US" dirty="0" smtClean="0">
                <a:sym typeface="Wingdings" panose="05000000000000000000" pitchFamily="2" charset="2"/>
              </a:rPr>
              <a:t>実験に参加して計算技術の発展に貢献している</a:t>
            </a:r>
            <a:endParaRPr lang="en-US" altLang="ja-JP"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39</a:t>
            </a:fld>
            <a:endParaRPr kumimoji="1" lang="ja-JP" altLang="en-US"/>
          </a:p>
        </p:txBody>
      </p:sp>
      <p:pic>
        <p:nvPicPr>
          <p:cNvPr id="5" name="図 4"/>
          <p:cNvPicPr>
            <a:picLocks noChangeAspect="1"/>
          </p:cNvPicPr>
          <p:nvPr/>
        </p:nvPicPr>
        <p:blipFill>
          <a:blip r:embed="rId2"/>
          <a:stretch>
            <a:fillRect/>
          </a:stretch>
        </p:blipFill>
        <p:spPr>
          <a:xfrm>
            <a:off x="5879222" y="985709"/>
            <a:ext cx="3136359" cy="2664587"/>
          </a:xfrm>
          <a:prstGeom prst="rect">
            <a:avLst/>
          </a:prstGeom>
          <a:ln>
            <a:solidFill>
              <a:schemeClr val="accent5">
                <a:lumMod val="75000"/>
              </a:schemeClr>
            </a:solidFill>
          </a:ln>
          <a:effectLst>
            <a:outerShdw blurRad="50800" dist="38100" dir="2700000" algn="tl" rotWithShape="0">
              <a:prstClr val="black">
                <a:alpha val="40000"/>
              </a:prstClr>
            </a:outerShdw>
          </a:effectLst>
        </p:spPr>
      </p:pic>
      <p:sp>
        <p:nvSpPr>
          <p:cNvPr id="6" name="テキスト ボックス 5"/>
          <p:cNvSpPr txBox="1"/>
          <p:nvPr/>
        </p:nvSpPr>
        <p:spPr>
          <a:xfrm>
            <a:off x="5750805" y="3650296"/>
            <a:ext cx="3393195" cy="461665"/>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世界に分散され、階層化されたコンピュータ群</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(ATLAS</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日本グループより</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682" y="4105357"/>
            <a:ext cx="3420475" cy="2565357"/>
          </a:xfrm>
          <a:prstGeom prst="rect">
            <a:avLst/>
          </a:prstGeom>
        </p:spPr>
      </p:pic>
    </p:spTree>
    <p:extLst>
      <p:ext uri="{BB962C8B-B14F-4D97-AF65-F5344CB8AC3E}">
        <p14:creationId xmlns:p14="http://schemas.microsoft.com/office/powerpoint/2010/main" val="11472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2026997" y="1046926"/>
            <a:ext cx="4951558" cy="3349338"/>
          </a:xfrm>
          <a:prstGeom prst="roundRect">
            <a:avLst/>
          </a:prstGeom>
          <a:solidFill>
            <a:srgbClr val="FBEEC9">
              <a:alpha val="81961"/>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エネルギーを空間の一点に</a:t>
            </a:r>
            <a:r>
              <a:rPr lang="ja-JP" altLang="en-US" dirty="0" smtClean="0"/>
              <a:t>集中</a:t>
            </a:r>
            <a:endParaRPr kumimoji="1" lang="ja-JP" altLang="en-US" dirty="0"/>
          </a:p>
        </p:txBody>
      </p:sp>
      <p:sp>
        <p:nvSpPr>
          <p:cNvPr id="3" name="コンテンツ プレースホルダー 2"/>
          <p:cNvSpPr>
            <a:spLocks noGrp="1"/>
          </p:cNvSpPr>
          <p:nvPr>
            <p:ph idx="1"/>
          </p:nvPr>
        </p:nvSpPr>
        <p:spPr>
          <a:xfrm>
            <a:off x="512284" y="4610559"/>
            <a:ext cx="8477478" cy="2021596"/>
          </a:xfrm>
        </p:spPr>
        <p:txBody>
          <a:bodyPr>
            <a:normAutofit/>
          </a:bodyPr>
          <a:lstStyle/>
          <a:p>
            <a:r>
              <a:rPr lang="ja-JP" altLang="en-US" dirty="0" smtClean="0">
                <a:sym typeface="Wingdings" panose="05000000000000000000" pitchFamily="2" charset="2"/>
              </a:rPr>
              <a:t>空間にエネルギーと投入すると粒子が「生成」される</a:t>
            </a:r>
            <a:endParaRPr lang="en-US" altLang="ja-JP" dirty="0">
              <a:sym typeface="Wingdings" panose="05000000000000000000" pitchFamily="2" charset="2"/>
            </a:endParaRPr>
          </a:p>
          <a:p>
            <a:r>
              <a:rPr lang="ja-JP" altLang="en-US" dirty="0" smtClean="0">
                <a:sym typeface="Wingdings" panose="05000000000000000000" pitchFamily="2" charset="2"/>
              </a:rPr>
              <a:t>粒子</a:t>
            </a:r>
            <a:r>
              <a:rPr lang="ja-JP" altLang="en-US" dirty="0">
                <a:sym typeface="Wingdings" panose="05000000000000000000" pitchFamily="2" charset="2"/>
              </a:rPr>
              <a:t>の性質</a:t>
            </a:r>
            <a:r>
              <a:rPr lang="en-US" altLang="ja-JP" dirty="0">
                <a:sym typeface="Wingdings" panose="05000000000000000000" pitchFamily="2" charset="2"/>
              </a:rPr>
              <a:t>(</a:t>
            </a:r>
            <a:r>
              <a:rPr lang="ja-JP" altLang="en-US" dirty="0">
                <a:sym typeface="Wingdings" panose="05000000000000000000" pitchFamily="2" charset="2"/>
              </a:rPr>
              <a:t>質量・電荷等の特徴）を「検出器</a:t>
            </a:r>
            <a:r>
              <a:rPr lang="ja-JP" altLang="en-US" dirty="0" smtClean="0">
                <a:sym typeface="Wingdings" panose="05000000000000000000" pitchFamily="2" charset="2"/>
              </a:rPr>
              <a:t>」</a:t>
            </a:r>
            <a:r>
              <a:rPr lang="ja-JP" altLang="en-US" dirty="0">
                <a:sym typeface="Wingdings" panose="05000000000000000000" pitchFamily="2" charset="2"/>
              </a:rPr>
              <a:t>で</a:t>
            </a:r>
            <a:r>
              <a:rPr lang="ja-JP" altLang="en-US" dirty="0" smtClean="0">
                <a:sym typeface="Wingdings" panose="05000000000000000000" pitchFamily="2" charset="2"/>
              </a:rPr>
              <a:t>調べる</a:t>
            </a:r>
            <a:endParaRPr lang="en-US" altLang="ja-JP" dirty="0"/>
          </a:p>
          <a:p>
            <a:pPr marL="285750" indent="-285750"/>
            <a:r>
              <a:rPr lang="ja-JP" altLang="en-US" dirty="0"/>
              <a:t>でも生成粒子の殆どは「よく知られた粒子」</a:t>
            </a:r>
            <a:endParaRPr lang="en-US" altLang="ja-JP" dirty="0"/>
          </a:p>
          <a:p>
            <a:pPr marL="285750" indent="-285750"/>
            <a:r>
              <a:rPr lang="ja-JP" altLang="en-US" dirty="0" smtClean="0">
                <a:solidFill>
                  <a:schemeClr val="tx2">
                    <a:lumMod val="50000"/>
                  </a:schemeClr>
                </a:solidFill>
              </a:rPr>
              <a:t>特徴</a:t>
            </a:r>
            <a:r>
              <a:rPr lang="ja-JP" altLang="en-US" dirty="0">
                <a:solidFill>
                  <a:schemeClr val="tx2">
                    <a:lumMod val="50000"/>
                  </a:schemeClr>
                </a:solidFill>
              </a:rPr>
              <a:t>が既知のものでなかったら </a:t>
            </a:r>
            <a:r>
              <a:rPr lang="en-US" altLang="ja-JP" dirty="0">
                <a:solidFill>
                  <a:schemeClr val="tx2">
                    <a:lumMod val="50000"/>
                  </a:schemeClr>
                </a:solidFill>
              </a:rPr>
              <a:t>…</a:t>
            </a:r>
            <a:r>
              <a:rPr lang="ja-JP" altLang="en-US" dirty="0">
                <a:solidFill>
                  <a:schemeClr val="tx2">
                    <a:lumMod val="50000"/>
                  </a:schemeClr>
                </a:solidFill>
              </a:rPr>
              <a:t> 新発見</a:t>
            </a:r>
            <a:r>
              <a:rPr lang="ja-JP" altLang="en-US" dirty="0" smtClean="0">
                <a:solidFill>
                  <a:schemeClr val="tx2">
                    <a:lumMod val="50000"/>
                  </a:schemeClr>
                </a:solidFill>
              </a:rPr>
              <a:t>？</a:t>
            </a:r>
            <a:endParaRPr lang="en-US" altLang="ja-JP" dirty="0" smtClean="0">
              <a:solidFill>
                <a:schemeClr val="tx2">
                  <a:lumMod val="50000"/>
                </a:schemeClr>
              </a:solidFill>
            </a:endParaRPr>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4</a:t>
            </a:fld>
            <a:endParaRPr kumimoji="1" lang="ja-JP" altLang="en-US"/>
          </a:p>
        </p:txBody>
      </p:sp>
      <p:pic>
        <p:nvPicPr>
          <p:cNvPr id="42" name="図 41"/>
          <p:cNvPicPr>
            <a:picLocks noChangeAspect="1"/>
          </p:cNvPicPr>
          <p:nvPr/>
        </p:nvPicPr>
        <p:blipFill>
          <a:blip r:embed="rId2"/>
          <a:stretch>
            <a:fillRect/>
          </a:stretch>
        </p:blipFill>
        <p:spPr>
          <a:xfrm>
            <a:off x="2565768" y="1213876"/>
            <a:ext cx="3779848" cy="3182388"/>
          </a:xfrm>
          <a:prstGeom prst="rect">
            <a:avLst/>
          </a:prstGeom>
        </p:spPr>
      </p:pic>
    </p:spTree>
    <p:extLst>
      <p:ext uri="{BB962C8B-B14F-4D97-AF65-F5344CB8AC3E}">
        <p14:creationId xmlns:p14="http://schemas.microsoft.com/office/powerpoint/2010/main" val="17138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2523" y="1988739"/>
            <a:ext cx="8946818" cy="4759091"/>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円形衝突型加速器</a:t>
            </a:r>
            <a:r>
              <a:rPr lang="en-US" altLang="ja-JP" dirty="0"/>
              <a:t>(</a:t>
            </a:r>
            <a:r>
              <a:rPr lang="ja-JP" altLang="en-US" dirty="0"/>
              <a:t>コライダー</a:t>
            </a:r>
            <a:r>
              <a:rPr lang="en-US" altLang="ja-JP" dirty="0" smtClean="0"/>
              <a:t>)</a:t>
            </a:r>
            <a:endParaRPr kumimoji="1" lang="ja-JP" altLang="en-US" dirty="0"/>
          </a:p>
        </p:txBody>
      </p:sp>
      <p:sp>
        <p:nvSpPr>
          <p:cNvPr id="3" name="コンテンツ プレースホルダー 2"/>
          <p:cNvSpPr>
            <a:spLocks noGrp="1"/>
          </p:cNvSpPr>
          <p:nvPr>
            <p:ph idx="1"/>
          </p:nvPr>
        </p:nvSpPr>
        <p:spPr>
          <a:xfrm>
            <a:off x="130218" y="999434"/>
            <a:ext cx="8942171" cy="989305"/>
          </a:xfrm>
        </p:spPr>
        <p:txBody>
          <a:bodyPr/>
          <a:lstStyle/>
          <a:p>
            <a:r>
              <a:rPr lang="ja-JP" altLang="en-US" b="1" dirty="0">
                <a:solidFill>
                  <a:schemeClr val="tx2">
                    <a:lumMod val="50000"/>
                  </a:schemeClr>
                </a:solidFill>
              </a:rPr>
              <a:t>磁場</a:t>
            </a:r>
            <a:r>
              <a:rPr lang="ja-JP" altLang="en-US" dirty="0"/>
              <a:t>で粒子を曲げて「円運動」させ、</a:t>
            </a:r>
            <a:r>
              <a:rPr lang="ja-JP" altLang="en-US" b="1" dirty="0">
                <a:solidFill>
                  <a:schemeClr val="tx2">
                    <a:lumMod val="50000"/>
                  </a:schemeClr>
                </a:solidFill>
              </a:rPr>
              <a:t>電場</a:t>
            </a:r>
            <a:r>
              <a:rPr lang="ja-JP" altLang="en-US" dirty="0"/>
              <a:t>で「何度も加速</a:t>
            </a:r>
            <a:r>
              <a:rPr lang="ja-JP" altLang="en-US" dirty="0" smtClean="0"/>
              <a:t>」</a:t>
            </a:r>
            <a:endParaRPr lang="en-US" altLang="ja-JP" dirty="0"/>
          </a:p>
          <a:p>
            <a:r>
              <a:rPr lang="ja-JP" altLang="en-US" dirty="0"/>
              <a:t>二本のビームを衝突</a:t>
            </a:r>
            <a:r>
              <a:rPr lang="en-US" altLang="ja-JP" dirty="0"/>
              <a:t>(collide</a:t>
            </a:r>
            <a:r>
              <a:rPr lang="en-US" altLang="ja-JP" dirty="0" smtClean="0"/>
              <a:t>)</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5</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570" y="2210029"/>
            <a:ext cx="2405582" cy="2124930"/>
          </a:xfrm>
          <a:prstGeom prst="rect">
            <a:avLst/>
          </a:prstGeom>
          <a:ln>
            <a:noFill/>
          </a:ln>
          <a:effectLst>
            <a:outerShdw blurRad="50800" dist="38100" dir="2700000" algn="tl" rotWithShape="0">
              <a:prstClr val="black">
                <a:alpha val="40000"/>
              </a:prstClr>
            </a:outerShdw>
          </a:effectLst>
        </p:spPr>
      </p:pic>
      <p:sp>
        <p:nvSpPr>
          <p:cNvPr id="6" name="テキスト ボックス 5"/>
          <p:cNvSpPr txBox="1"/>
          <p:nvPr/>
        </p:nvSpPr>
        <p:spPr>
          <a:xfrm>
            <a:off x="7370414" y="2211176"/>
            <a:ext cx="1290738" cy="276999"/>
          </a:xfrm>
          <a:prstGeom prst="rect">
            <a:avLst/>
          </a:prstGeom>
          <a:noFill/>
        </p:spPr>
        <p:txBody>
          <a:bodyPr wrap="none" rtlCol="0">
            <a:spAutoFit/>
          </a:bodyPr>
          <a:lstStyle/>
          <a:p>
            <a:r>
              <a:rPr lang="ja-JP" altLang="en-US" sz="1200" i="1" dirty="0" smtClean="0">
                <a:solidFill>
                  <a:schemeClr val="bg1"/>
                </a:solidFill>
              </a:rPr>
              <a:t>出典</a:t>
            </a:r>
            <a:r>
              <a:rPr lang="en-US" altLang="ja-JP" sz="1200" i="1" dirty="0" smtClean="0">
                <a:solidFill>
                  <a:schemeClr val="bg1"/>
                </a:solidFill>
              </a:rPr>
              <a:t>: </a:t>
            </a:r>
            <a:r>
              <a:rPr lang="en-US" altLang="ja-JP" sz="1200" i="1" dirty="0" err="1" smtClean="0">
                <a:solidFill>
                  <a:schemeClr val="bg1"/>
                </a:solidFill>
              </a:rPr>
              <a:t>wikipedia</a:t>
            </a:r>
            <a:endParaRPr kumimoji="1" lang="ja-JP" altLang="en-US" sz="1200" i="1" dirty="0">
              <a:solidFill>
                <a:schemeClr val="bg1"/>
              </a:solidFill>
            </a:endParaRPr>
          </a:p>
        </p:txBody>
      </p:sp>
      <p:sp>
        <p:nvSpPr>
          <p:cNvPr id="66" name="円/楕円 65"/>
          <p:cNvSpPr/>
          <p:nvPr/>
        </p:nvSpPr>
        <p:spPr>
          <a:xfrm>
            <a:off x="515309" y="2123049"/>
            <a:ext cx="4500000" cy="450000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7" name="円/楕円 66"/>
          <p:cNvSpPr/>
          <p:nvPr/>
        </p:nvSpPr>
        <p:spPr>
          <a:xfrm>
            <a:off x="875309" y="2483049"/>
            <a:ext cx="3780000" cy="3780000"/>
          </a:xfrm>
          <a:prstGeom prst="ellipse">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68" name="グループ化 67"/>
          <p:cNvGrpSpPr/>
          <p:nvPr/>
        </p:nvGrpSpPr>
        <p:grpSpPr>
          <a:xfrm>
            <a:off x="561235" y="2178670"/>
            <a:ext cx="4400747" cy="4396504"/>
            <a:chOff x="554750" y="2178670"/>
            <a:chExt cx="4400747" cy="4396504"/>
          </a:xfrm>
        </p:grpSpPr>
        <p:sp>
          <p:nvSpPr>
            <p:cNvPr id="69" name="角丸四角形 68"/>
            <p:cNvSpPr/>
            <p:nvPr/>
          </p:nvSpPr>
          <p:spPr>
            <a:xfrm rot="900000">
              <a:off x="2887480" y="2178670"/>
              <a:ext cx="798389" cy="442076"/>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角丸四角形 69"/>
            <p:cNvSpPr/>
            <p:nvPr/>
          </p:nvSpPr>
          <p:spPr>
            <a:xfrm rot="900000">
              <a:off x="1827895" y="6133098"/>
              <a:ext cx="798389" cy="442076"/>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角丸四角形 70"/>
            <p:cNvSpPr/>
            <p:nvPr/>
          </p:nvSpPr>
          <p:spPr>
            <a:xfrm rot="17100000">
              <a:off x="378743" y="3625267"/>
              <a:ext cx="797513" cy="442561"/>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2" name="角丸四角形 71"/>
            <p:cNvSpPr/>
            <p:nvPr/>
          </p:nvSpPr>
          <p:spPr>
            <a:xfrm rot="17100000">
              <a:off x="4332702" y="4684728"/>
              <a:ext cx="797513" cy="442561"/>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3" name="角丸四角形 72"/>
            <p:cNvSpPr/>
            <p:nvPr/>
          </p:nvSpPr>
          <p:spPr>
            <a:xfrm rot="2700000">
              <a:off x="3805550" y="2709868"/>
              <a:ext cx="798389" cy="442076"/>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4" name="角丸四角形 73"/>
            <p:cNvSpPr/>
            <p:nvPr/>
          </p:nvSpPr>
          <p:spPr>
            <a:xfrm rot="2700000">
              <a:off x="908539" y="5604128"/>
              <a:ext cx="798389" cy="442076"/>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5" name="角丸四角形 74"/>
            <p:cNvSpPr/>
            <p:nvPr/>
          </p:nvSpPr>
          <p:spPr>
            <a:xfrm rot="18900000">
              <a:off x="908183" y="2708832"/>
              <a:ext cx="797513" cy="442561"/>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6" name="角丸四角形 75"/>
            <p:cNvSpPr/>
            <p:nvPr/>
          </p:nvSpPr>
          <p:spPr>
            <a:xfrm rot="18900000">
              <a:off x="3803262" y="5601164"/>
              <a:ext cx="797513" cy="442561"/>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7" name="角丸四角形 76"/>
            <p:cNvSpPr/>
            <p:nvPr/>
          </p:nvSpPr>
          <p:spPr>
            <a:xfrm rot="4500000">
              <a:off x="4335460" y="3628109"/>
              <a:ext cx="797513" cy="442561"/>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8" name="角丸四角形 77"/>
            <p:cNvSpPr/>
            <p:nvPr/>
          </p:nvSpPr>
          <p:spPr>
            <a:xfrm rot="4500000">
              <a:off x="377274" y="4686688"/>
              <a:ext cx="797513" cy="442561"/>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9" name="角丸四角形 78"/>
            <p:cNvSpPr/>
            <p:nvPr/>
          </p:nvSpPr>
          <p:spPr>
            <a:xfrm rot="20700000">
              <a:off x="1825052" y="2180137"/>
              <a:ext cx="798389" cy="442076"/>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0" name="角丸四角形 79"/>
            <p:cNvSpPr/>
            <p:nvPr/>
          </p:nvSpPr>
          <p:spPr>
            <a:xfrm rot="20700000">
              <a:off x="2885517" y="6130344"/>
              <a:ext cx="798389" cy="442076"/>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81" name="円/楕円 17"/>
          <p:cNvSpPr/>
          <p:nvPr/>
        </p:nvSpPr>
        <p:spPr>
          <a:xfrm>
            <a:off x="1145309" y="2753049"/>
            <a:ext cx="3240000" cy="3240000"/>
          </a:xfrm>
          <a:custGeom>
            <a:avLst/>
            <a:gdLst>
              <a:gd name="connsiteX0" fmla="*/ 0 w 3240000"/>
              <a:gd name="connsiteY0" fmla="*/ 1620000 h 3240000"/>
              <a:gd name="connsiteX1" fmla="*/ 1620000 w 3240000"/>
              <a:gd name="connsiteY1" fmla="*/ 0 h 3240000"/>
              <a:gd name="connsiteX2" fmla="*/ 3240000 w 3240000"/>
              <a:gd name="connsiteY2" fmla="*/ 1620000 h 3240000"/>
              <a:gd name="connsiteX3" fmla="*/ 1620000 w 3240000"/>
              <a:gd name="connsiteY3" fmla="*/ 3240000 h 3240000"/>
              <a:gd name="connsiteX4" fmla="*/ 0 w 3240000"/>
              <a:gd name="connsiteY4" fmla="*/ 1620000 h 3240000"/>
              <a:gd name="connsiteX0" fmla="*/ 1620000 w 3240000"/>
              <a:gd name="connsiteY0" fmla="*/ 0 h 3240000"/>
              <a:gd name="connsiteX1" fmla="*/ 3240000 w 3240000"/>
              <a:gd name="connsiteY1" fmla="*/ 1620000 h 3240000"/>
              <a:gd name="connsiteX2" fmla="*/ 1620000 w 3240000"/>
              <a:gd name="connsiteY2" fmla="*/ 3240000 h 3240000"/>
              <a:gd name="connsiteX3" fmla="*/ 0 w 3240000"/>
              <a:gd name="connsiteY3" fmla="*/ 1620000 h 3240000"/>
              <a:gd name="connsiteX4" fmla="*/ 1711440 w 3240000"/>
              <a:gd name="connsiteY4" fmla="*/ 91440 h 3240000"/>
              <a:gd name="connsiteX0" fmla="*/ 1620000 w 3240000"/>
              <a:gd name="connsiteY0" fmla="*/ 0 h 3240000"/>
              <a:gd name="connsiteX1" fmla="*/ 3240000 w 3240000"/>
              <a:gd name="connsiteY1" fmla="*/ 1620000 h 3240000"/>
              <a:gd name="connsiteX2" fmla="*/ 1620000 w 3240000"/>
              <a:gd name="connsiteY2" fmla="*/ 3240000 h 3240000"/>
              <a:gd name="connsiteX3" fmla="*/ 0 w 3240000"/>
              <a:gd name="connsiteY3" fmla="*/ 1620000 h 3240000"/>
            </a:gdLst>
            <a:ahLst/>
            <a:cxnLst>
              <a:cxn ang="0">
                <a:pos x="connsiteX0" y="connsiteY0"/>
              </a:cxn>
              <a:cxn ang="0">
                <a:pos x="connsiteX1" y="connsiteY1"/>
              </a:cxn>
              <a:cxn ang="0">
                <a:pos x="connsiteX2" y="connsiteY2"/>
              </a:cxn>
              <a:cxn ang="0">
                <a:pos x="connsiteX3" y="connsiteY3"/>
              </a:cxn>
            </a:cxnLst>
            <a:rect l="l" t="t" r="r" b="b"/>
            <a:pathLst>
              <a:path w="3240000" h="3240000">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path>
            </a:pathLst>
          </a:custGeom>
          <a:noFill/>
          <a:ln w="381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2" name="円/楕円 17"/>
          <p:cNvSpPr/>
          <p:nvPr/>
        </p:nvSpPr>
        <p:spPr>
          <a:xfrm rot="10800000" flipV="1">
            <a:off x="1235309" y="2762443"/>
            <a:ext cx="3060000" cy="3164943"/>
          </a:xfrm>
          <a:custGeom>
            <a:avLst/>
            <a:gdLst>
              <a:gd name="connsiteX0" fmla="*/ 0 w 3240000"/>
              <a:gd name="connsiteY0" fmla="*/ 1620000 h 3240000"/>
              <a:gd name="connsiteX1" fmla="*/ 1620000 w 3240000"/>
              <a:gd name="connsiteY1" fmla="*/ 0 h 3240000"/>
              <a:gd name="connsiteX2" fmla="*/ 3240000 w 3240000"/>
              <a:gd name="connsiteY2" fmla="*/ 1620000 h 3240000"/>
              <a:gd name="connsiteX3" fmla="*/ 1620000 w 3240000"/>
              <a:gd name="connsiteY3" fmla="*/ 3240000 h 3240000"/>
              <a:gd name="connsiteX4" fmla="*/ 0 w 3240000"/>
              <a:gd name="connsiteY4" fmla="*/ 1620000 h 3240000"/>
              <a:gd name="connsiteX0" fmla="*/ 1620000 w 3240000"/>
              <a:gd name="connsiteY0" fmla="*/ 0 h 3240000"/>
              <a:gd name="connsiteX1" fmla="*/ 3240000 w 3240000"/>
              <a:gd name="connsiteY1" fmla="*/ 1620000 h 3240000"/>
              <a:gd name="connsiteX2" fmla="*/ 1620000 w 3240000"/>
              <a:gd name="connsiteY2" fmla="*/ 3240000 h 3240000"/>
              <a:gd name="connsiteX3" fmla="*/ 0 w 3240000"/>
              <a:gd name="connsiteY3" fmla="*/ 1620000 h 3240000"/>
              <a:gd name="connsiteX4" fmla="*/ 1711440 w 3240000"/>
              <a:gd name="connsiteY4" fmla="*/ 91440 h 3240000"/>
              <a:gd name="connsiteX0" fmla="*/ 1620000 w 3240000"/>
              <a:gd name="connsiteY0" fmla="*/ 0 h 3240000"/>
              <a:gd name="connsiteX1" fmla="*/ 3240000 w 3240000"/>
              <a:gd name="connsiteY1" fmla="*/ 1620000 h 3240000"/>
              <a:gd name="connsiteX2" fmla="*/ 1620000 w 3240000"/>
              <a:gd name="connsiteY2" fmla="*/ 3240000 h 3240000"/>
              <a:gd name="connsiteX3" fmla="*/ 0 w 3240000"/>
              <a:gd name="connsiteY3" fmla="*/ 1620000 h 3240000"/>
            </a:gdLst>
            <a:ahLst/>
            <a:cxnLst>
              <a:cxn ang="0">
                <a:pos x="connsiteX0" y="connsiteY0"/>
              </a:cxn>
              <a:cxn ang="0">
                <a:pos x="connsiteX1" y="connsiteY1"/>
              </a:cxn>
              <a:cxn ang="0">
                <a:pos x="connsiteX2" y="connsiteY2"/>
              </a:cxn>
              <a:cxn ang="0">
                <a:pos x="connsiteX3" y="connsiteY3"/>
              </a:cxn>
            </a:cxnLst>
            <a:rect l="l" t="t" r="r" b="b"/>
            <a:pathLst>
              <a:path w="3240000" h="3240000">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path>
            </a:pathLst>
          </a:custGeom>
          <a:noFill/>
          <a:ln w="38100" cap="flat" cmpd="sng" algn="ctr">
            <a:solidFill>
              <a:srgbClr val="FFC000"/>
            </a:solidFill>
            <a:prstDash val="solid"/>
            <a:miter lim="800000"/>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3" name="角丸四角形 82"/>
          <p:cNvSpPr/>
          <p:nvPr/>
        </p:nvSpPr>
        <p:spPr>
          <a:xfrm>
            <a:off x="4439718" y="4327393"/>
            <a:ext cx="791183" cy="120883"/>
          </a:xfrm>
          <a:prstGeom prst="roundRect">
            <a:avLst/>
          </a:prstGeom>
          <a:solidFill>
            <a:srgbClr val="70AD47">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4" name="直線矢印コネクタ 83"/>
          <p:cNvCxnSpPr/>
          <p:nvPr/>
        </p:nvCxnSpPr>
        <p:spPr>
          <a:xfrm flipH="1">
            <a:off x="4523037" y="2880607"/>
            <a:ext cx="1727024" cy="9286"/>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cxnSp>
        <p:nvCxnSpPr>
          <p:cNvPr id="86" name="直線矢印コネクタ 85"/>
          <p:cNvCxnSpPr/>
          <p:nvPr/>
        </p:nvCxnSpPr>
        <p:spPr>
          <a:xfrm flipH="1" flipV="1">
            <a:off x="3767340" y="2320599"/>
            <a:ext cx="2482721" cy="560008"/>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cxnSp>
        <p:nvCxnSpPr>
          <p:cNvPr id="87" name="直線矢印コネクタ 86"/>
          <p:cNvCxnSpPr/>
          <p:nvPr/>
        </p:nvCxnSpPr>
        <p:spPr>
          <a:xfrm flipH="1">
            <a:off x="4889501" y="2880607"/>
            <a:ext cx="1360560" cy="560837"/>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sp>
        <p:nvSpPr>
          <p:cNvPr id="88" name="テキスト ボックス 87"/>
          <p:cNvSpPr txBox="1"/>
          <p:nvPr/>
        </p:nvSpPr>
        <p:spPr>
          <a:xfrm>
            <a:off x="2441294" y="2831449"/>
            <a:ext cx="646331"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衝突</a:t>
            </a:r>
            <a:endParaRPr lang="ja-JP" altLang="en-US" dirty="0">
              <a:solidFill>
                <a:prstClr val="black"/>
              </a:solidFill>
              <a:latin typeface="メイリオ" panose="020B0604030504040204" pitchFamily="50" charset="-128"/>
              <a:cs typeface="メイリオ" panose="020B0604030504040204" pitchFamily="50" charset="-128"/>
            </a:endParaRPr>
          </a:p>
        </p:txBody>
      </p:sp>
      <p:sp>
        <p:nvSpPr>
          <p:cNvPr id="89" name="テキスト ボックス 88"/>
          <p:cNvSpPr txBox="1"/>
          <p:nvPr/>
        </p:nvSpPr>
        <p:spPr>
          <a:xfrm>
            <a:off x="1639916" y="3568532"/>
            <a:ext cx="2262158" cy="1200329"/>
          </a:xfrm>
          <a:prstGeom prst="rect">
            <a:avLst/>
          </a:prstGeom>
          <a:noFill/>
        </p:spPr>
        <p:txBody>
          <a:bodyPr wrap="none" rtlCol="0">
            <a:spAutoFit/>
          </a:bodyPr>
          <a:lstStyle/>
          <a:p>
            <a:pPr algn="ctr"/>
            <a:r>
              <a:rPr lang="ja-JP" altLang="en-US" dirty="0" smtClean="0">
                <a:solidFill>
                  <a:prstClr val="black"/>
                </a:solidFill>
                <a:latin typeface="メイリオ" panose="020B0604030504040204" pitchFamily="50" charset="-128"/>
                <a:cs typeface="メイリオ" panose="020B0604030504040204" pitchFamily="50" charset="-128"/>
              </a:rPr>
              <a:t>お互い反対方向</a:t>
            </a:r>
            <a:endParaRPr lang="en-US" altLang="ja-JP" dirty="0" smtClean="0">
              <a:solidFill>
                <a:prstClr val="black"/>
              </a:solidFill>
              <a:latin typeface="メイリオ" panose="020B0604030504040204" pitchFamily="50" charset="-128"/>
              <a:cs typeface="メイリオ" panose="020B0604030504040204" pitchFamily="50" charset="-128"/>
            </a:endParaRPr>
          </a:p>
          <a:p>
            <a:pPr algn="ctr"/>
            <a:r>
              <a:rPr lang="ja-JP" altLang="en-US" dirty="0" smtClean="0">
                <a:solidFill>
                  <a:prstClr val="black"/>
                </a:solidFill>
                <a:latin typeface="メイリオ" panose="020B0604030504040204" pitchFamily="50" charset="-128"/>
                <a:cs typeface="メイリオ" panose="020B0604030504040204" pitchFamily="50" charset="-128"/>
              </a:rPr>
              <a:t>に回る原子核ビーム</a:t>
            </a:r>
            <a:endParaRPr lang="en-US" altLang="ja-JP" dirty="0" smtClean="0">
              <a:solidFill>
                <a:prstClr val="black"/>
              </a:solidFill>
              <a:latin typeface="メイリオ" panose="020B0604030504040204" pitchFamily="50" charset="-128"/>
              <a:cs typeface="メイリオ" panose="020B0604030504040204" pitchFamily="50" charset="-128"/>
            </a:endParaRPr>
          </a:p>
          <a:p>
            <a:pPr algn="ctr"/>
            <a:endParaRPr lang="en-US" altLang="ja-JP" dirty="0" smtClean="0">
              <a:solidFill>
                <a:prstClr val="black"/>
              </a:solidFill>
              <a:latin typeface="メイリオ" panose="020B0604030504040204" pitchFamily="50" charset="-128"/>
              <a:cs typeface="メイリオ" panose="020B0604030504040204" pitchFamily="50" charset="-128"/>
            </a:endParaRPr>
          </a:p>
          <a:p>
            <a:pPr algn="ctr"/>
            <a:r>
              <a:rPr lang="en-US" altLang="ja-JP" dirty="0" smtClean="0">
                <a:solidFill>
                  <a:prstClr val="black"/>
                </a:solidFill>
                <a:latin typeface="メイリオ" panose="020B0604030504040204" pitchFamily="50" charset="-128"/>
                <a:cs typeface="メイリオ" panose="020B0604030504040204" pitchFamily="50" charset="-128"/>
              </a:rPr>
              <a:t>(</a:t>
            </a:r>
            <a:r>
              <a:rPr lang="ja-JP" altLang="en-US" dirty="0" smtClean="0">
                <a:solidFill>
                  <a:prstClr val="black"/>
                </a:solidFill>
                <a:latin typeface="メイリオ" panose="020B0604030504040204" pitchFamily="50" charset="-128"/>
                <a:cs typeface="メイリオ" panose="020B0604030504040204" pitchFamily="50" charset="-128"/>
              </a:rPr>
              <a:t>本当はチューブ内</a:t>
            </a:r>
            <a:r>
              <a:rPr lang="en-US" altLang="ja-JP" dirty="0" smtClean="0">
                <a:solidFill>
                  <a:prstClr val="black"/>
                </a:solidFill>
                <a:latin typeface="メイリオ" panose="020B0604030504040204" pitchFamily="50" charset="-128"/>
                <a:cs typeface="メイリオ" panose="020B0604030504040204" pitchFamily="50" charset="-128"/>
              </a:rPr>
              <a:t>)</a:t>
            </a:r>
            <a:endParaRPr lang="ja-JP" altLang="en-US" dirty="0">
              <a:solidFill>
                <a:prstClr val="black"/>
              </a:solidFill>
              <a:latin typeface="メイリオ" panose="020B0604030504040204" pitchFamily="50" charset="-128"/>
              <a:cs typeface="メイリオ" panose="020B0604030504040204" pitchFamily="50" charset="-128"/>
            </a:endParaRPr>
          </a:p>
        </p:txBody>
      </p:sp>
      <p:cxnSp>
        <p:nvCxnSpPr>
          <p:cNvPr id="90" name="直線矢印コネクタ 89"/>
          <p:cNvCxnSpPr/>
          <p:nvPr/>
        </p:nvCxnSpPr>
        <p:spPr>
          <a:xfrm>
            <a:off x="3680749" y="4126895"/>
            <a:ext cx="483931" cy="164936"/>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cxnSp>
        <p:nvCxnSpPr>
          <p:cNvPr id="91" name="直線矢印コネクタ 90"/>
          <p:cNvCxnSpPr/>
          <p:nvPr/>
        </p:nvCxnSpPr>
        <p:spPr>
          <a:xfrm flipH="1">
            <a:off x="1274229" y="4163685"/>
            <a:ext cx="513701" cy="176604"/>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sp>
        <p:nvSpPr>
          <p:cNvPr id="93" name="テキスト ボックス 92"/>
          <p:cNvSpPr txBox="1"/>
          <p:nvPr/>
        </p:nvSpPr>
        <p:spPr>
          <a:xfrm>
            <a:off x="4127437" y="2084638"/>
            <a:ext cx="1800493"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電磁石で曲げる</a:t>
            </a:r>
            <a:endParaRPr lang="ja-JP" altLang="en-US" dirty="0">
              <a:solidFill>
                <a:prstClr val="black"/>
              </a:solidFill>
              <a:latin typeface="メイリオ" panose="020B0604030504040204" pitchFamily="50" charset="-128"/>
              <a:cs typeface="メイリオ" panose="020B0604030504040204" pitchFamily="50" charset="-128"/>
            </a:endParaRPr>
          </a:p>
        </p:txBody>
      </p:sp>
      <p:grpSp>
        <p:nvGrpSpPr>
          <p:cNvPr id="110" name="グループ化 109"/>
          <p:cNvGrpSpPr/>
          <p:nvPr/>
        </p:nvGrpSpPr>
        <p:grpSpPr>
          <a:xfrm>
            <a:off x="5285311" y="4387835"/>
            <a:ext cx="3429209" cy="1908058"/>
            <a:chOff x="5285311" y="4387835"/>
            <a:chExt cx="3429209" cy="1908058"/>
          </a:xfrm>
        </p:grpSpPr>
        <p:cxnSp>
          <p:nvCxnSpPr>
            <p:cNvPr id="85" name="直線矢印コネクタ 84"/>
            <p:cNvCxnSpPr/>
            <p:nvPr/>
          </p:nvCxnSpPr>
          <p:spPr>
            <a:xfrm flipH="1" flipV="1">
              <a:off x="5285311" y="4387835"/>
              <a:ext cx="983131" cy="288825"/>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sp>
          <p:nvSpPr>
            <p:cNvPr id="92" name="テキスト ボックス 91"/>
            <p:cNvSpPr txBox="1"/>
            <p:nvPr/>
          </p:nvSpPr>
          <p:spPr>
            <a:xfrm>
              <a:off x="6250384" y="4573272"/>
              <a:ext cx="2464136" cy="646331"/>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電場加速部</a:t>
              </a:r>
              <a:endParaRPr lang="en-US" altLang="ja-JP" dirty="0" smtClean="0">
                <a:solidFill>
                  <a:prstClr val="black"/>
                </a:solidFill>
                <a:latin typeface="メイリオ" panose="020B0604030504040204" pitchFamily="50" charset="-128"/>
                <a:cs typeface="メイリオ" panose="020B0604030504040204" pitchFamily="50" charset="-128"/>
              </a:endParaRPr>
            </a:p>
            <a:p>
              <a:r>
                <a:rPr lang="en-US" altLang="ja-JP" dirty="0" smtClean="0">
                  <a:solidFill>
                    <a:prstClr val="black"/>
                  </a:solidFill>
                  <a:latin typeface="メイリオ" panose="020B0604030504040204" pitchFamily="50" charset="-128"/>
                  <a:cs typeface="メイリオ" panose="020B0604030504040204" pitchFamily="50" charset="-128"/>
                </a:rPr>
                <a:t>(</a:t>
              </a:r>
              <a:r>
                <a:rPr lang="ja-JP" altLang="en-US" dirty="0" smtClean="0">
                  <a:solidFill>
                    <a:prstClr val="black"/>
                  </a:solidFill>
                  <a:latin typeface="メイリオ" panose="020B0604030504040204" pitchFamily="50" charset="-128"/>
                  <a:cs typeface="メイリオ" panose="020B0604030504040204" pitchFamily="50" charset="-128"/>
                </a:rPr>
                <a:t>実際は電磁波を使う</a:t>
              </a:r>
              <a:r>
                <a:rPr lang="en-US" altLang="ja-JP" dirty="0" smtClean="0">
                  <a:solidFill>
                    <a:prstClr val="black"/>
                  </a:solidFill>
                  <a:latin typeface="メイリオ" panose="020B0604030504040204" pitchFamily="50" charset="-128"/>
                  <a:cs typeface="メイリオ" panose="020B0604030504040204" pitchFamily="50" charset="-128"/>
                </a:rPr>
                <a:t>)</a:t>
              </a:r>
              <a:endParaRPr lang="ja-JP" altLang="en-US" dirty="0">
                <a:solidFill>
                  <a:prstClr val="black"/>
                </a:solidFill>
                <a:latin typeface="メイリオ" panose="020B0604030504040204" pitchFamily="50" charset="-128"/>
                <a:cs typeface="メイリオ" panose="020B0604030504040204" pitchFamily="50" charset="-128"/>
              </a:endParaRPr>
            </a:p>
          </p:txBody>
        </p:sp>
        <p:grpSp>
          <p:nvGrpSpPr>
            <p:cNvPr id="94" name="グループ化 93"/>
            <p:cNvGrpSpPr/>
            <p:nvPr/>
          </p:nvGrpSpPr>
          <p:grpSpPr>
            <a:xfrm>
              <a:off x="6521435" y="5184413"/>
              <a:ext cx="1873851" cy="1111480"/>
              <a:chOff x="6154366" y="5075311"/>
              <a:chExt cx="1873851" cy="1111480"/>
            </a:xfrm>
          </p:grpSpPr>
          <p:sp>
            <p:nvSpPr>
              <p:cNvPr id="95" name="正方形/長方形 94"/>
              <p:cNvSpPr/>
              <p:nvPr/>
            </p:nvSpPr>
            <p:spPr>
              <a:xfrm>
                <a:off x="6459166" y="5188085"/>
                <a:ext cx="71336" cy="479898"/>
              </a:xfrm>
              <a:prstGeom prst="rect">
                <a:avLst/>
              </a:prstGeom>
              <a:solidFill>
                <a:srgbClr val="E7E6E6"/>
              </a:solidFill>
              <a:ln w="12700" cap="flat" cmpd="sng" algn="ctr">
                <a:solidFill>
                  <a:srgbClr val="E7E6E6">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正方形/長方形 95"/>
              <p:cNvSpPr/>
              <p:nvPr/>
            </p:nvSpPr>
            <p:spPr>
              <a:xfrm>
                <a:off x="7706893" y="5193471"/>
                <a:ext cx="71336" cy="479898"/>
              </a:xfrm>
              <a:prstGeom prst="rect">
                <a:avLst/>
              </a:prstGeom>
              <a:solidFill>
                <a:srgbClr val="E7E6E6"/>
              </a:solidFill>
              <a:ln w="12700" cap="flat" cmpd="sng" algn="ctr">
                <a:solidFill>
                  <a:srgbClr val="E7E6E6">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円/楕円 96"/>
              <p:cNvSpPr/>
              <p:nvPr/>
            </p:nvSpPr>
            <p:spPr>
              <a:xfrm>
                <a:off x="6835302" y="5348450"/>
                <a:ext cx="144000" cy="144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下矢印 97"/>
              <p:cNvSpPr/>
              <p:nvPr/>
            </p:nvSpPr>
            <p:spPr>
              <a:xfrm rot="16200000">
                <a:off x="7192479" y="5168830"/>
                <a:ext cx="156901" cy="516140"/>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9" name="テキスト ボックス 98"/>
              <p:cNvSpPr txBox="1"/>
              <p:nvPr/>
            </p:nvSpPr>
            <p:spPr>
              <a:xfrm>
                <a:off x="6154366" y="5075311"/>
                <a:ext cx="3706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rPr>
                  <a:t>+</a:t>
                </a:r>
                <a:endParaRPr kumimoji="0" lang="ja-JP" altLang="en-US"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endParaRPr>
              </a:p>
            </p:txBody>
          </p:sp>
          <p:sp>
            <p:nvSpPr>
              <p:cNvPr id="100" name="テキスト ボックス 99"/>
              <p:cNvSpPr txBox="1"/>
              <p:nvPr/>
            </p:nvSpPr>
            <p:spPr>
              <a:xfrm>
                <a:off x="7742561" y="5075311"/>
                <a:ext cx="28565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latin typeface="メイリオ" panose="020B0604030504040204" pitchFamily="50" charset="-128"/>
                    <a:cs typeface="メイリオ" panose="020B0604030504040204" pitchFamily="50" charset="-128"/>
                  </a:rPr>
                  <a:t>-</a:t>
                </a:r>
              </a:p>
            </p:txBody>
          </p:sp>
          <p:sp>
            <p:nvSpPr>
              <p:cNvPr id="101" name="正方形/長方形 100"/>
              <p:cNvSpPr/>
              <p:nvPr/>
            </p:nvSpPr>
            <p:spPr>
              <a:xfrm>
                <a:off x="6907302" y="5822444"/>
                <a:ext cx="72000" cy="364347"/>
              </a:xfrm>
              <a:prstGeom prst="rect">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2" name="正方形/長方形 101"/>
              <p:cNvSpPr/>
              <p:nvPr/>
            </p:nvSpPr>
            <p:spPr>
              <a:xfrm>
                <a:off x="7032590" y="5894960"/>
                <a:ext cx="121997" cy="230221"/>
              </a:xfrm>
              <a:prstGeom prst="rect">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3" name="フリーフォーム 102"/>
              <p:cNvSpPr/>
              <p:nvPr/>
            </p:nvSpPr>
            <p:spPr>
              <a:xfrm>
                <a:off x="6477000" y="5666874"/>
                <a:ext cx="425116" cy="344905"/>
              </a:xfrm>
              <a:custGeom>
                <a:avLst/>
                <a:gdLst>
                  <a:gd name="connsiteX0" fmla="*/ 425116 w 425116"/>
                  <a:gd name="connsiteY0" fmla="*/ 344905 h 344905"/>
                  <a:gd name="connsiteX1" fmla="*/ 0 w 425116"/>
                  <a:gd name="connsiteY1" fmla="*/ 344905 h 344905"/>
                  <a:gd name="connsiteX2" fmla="*/ 0 w 425116"/>
                  <a:gd name="connsiteY2" fmla="*/ 0 h 344905"/>
                </a:gdLst>
                <a:ahLst/>
                <a:cxnLst>
                  <a:cxn ang="0">
                    <a:pos x="connsiteX0" y="connsiteY0"/>
                  </a:cxn>
                  <a:cxn ang="0">
                    <a:pos x="connsiteX1" y="connsiteY1"/>
                  </a:cxn>
                  <a:cxn ang="0">
                    <a:pos x="connsiteX2" y="connsiteY2"/>
                  </a:cxn>
                </a:cxnLst>
                <a:rect l="l" t="t" r="r" b="b"/>
                <a:pathLst>
                  <a:path w="425116" h="344905">
                    <a:moveTo>
                      <a:pt x="425116" y="344905"/>
                    </a:moveTo>
                    <a:lnTo>
                      <a:pt x="0" y="344905"/>
                    </a:lnTo>
                    <a:lnTo>
                      <a:pt x="0" y="0"/>
                    </a:ln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4" name="フリーフォーム 103"/>
              <p:cNvSpPr/>
              <p:nvPr/>
            </p:nvSpPr>
            <p:spPr>
              <a:xfrm flipH="1">
                <a:off x="7154586" y="5673370"/>
                <a:ext cx="587972" cy="338409"/>
              </a:xfrm>
              <a:custGeom>
                <a:avLst/>
                <a:gdLst>
                  <a:gd name="connsiteX0" fmla="*/ 425116 w 425116"/>
                  <a:gd name="connsiteY0" fmla="*/ 344905 h 344905"/>
                  <a:gd name="connsiteX1" fmla="*/ 0 w 425116"/>
                  <a:gd name="connsiteY1" fmla="*/ 344905 h 344905"/>
                  <a:gd name="connsiteX2" fmla="*/ 0 w 425116"/>
                  <a:gd name="connsiteY2" fmla="*/ 0 h 344905"/>
                </a:gdLst>
                <a:ahLst/>
                <a:cxnLst>
                  <a:cxn ang="0">
                    <a:pos x="connsiteX0" y="connsiteY0"/>
                  </a:cxn>
                  <a:cxn ang="0">
                    <a:pos x="connsiteX1" y="connsiteY1"/>
                  </a:cxn>
                  <a:cxn ang="0">
                    <a:pos x="connsiteX2" y="connsiteY2"/>
                  </a:cxn>
                </a:cxnLst>
                <a:rect l="l" t="t" r="r" b="b"/>
                <a:pathLst>
                  <a:path w="425116" h="344905">
                    <a:moveTo>
                      <a:pt x="425116" y="344905"/>
                    </a:moveTo>
                    <a:lnTo>
                      <a:pt x="0" y="344905"/>
                    </a:lnTo>
                    <a:lnTo>
                      <a:pt x="0" y="0"/>
                    </a:lnTo>
                  </a:path>
                </a:pathLst>
              </a:cu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sp>
        <p:nvSpPr>
          <p:cNvPr id="105" name="円/楕円 104"/>
          <p:cNvSpPr/>
          <p:nvPr/>
        </p:nvSpPr>
        <p:spPr>
          <a:xfrm>
            <a:off x="1073308" y="4304484"/>
            <a:ext cx="144000" cy="144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6" name="円/楕円 105"/>
          <p:cNvSpPr/>
          <p:nvPr/>
        </p:nvSpPr>
        <p:spPr>
          <a:xfrm>
            <a:off x="4214309" y="4268289"/>
            <a:ext cx="144000" cy="144000"/>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07" name="直線矢印コネクタ 106"/>
          <p:cNvCxnSpPr/>
          <p:nvPr/>
        </p:nvCxnSpPr>
        <p:spPr>
          <a:xfrm flipH="1" flipV="1">
            <a:off x="4727311" y="5505775"/>
            <a:ext cx="480305" cy="435456"/>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sp>
        <p:nvSpPr>
          <p:cNvPr id="108" name="テキスト ボックス 107"/>
          <p:cNvSpPr txBox="1"/>
          <p:nvPr/>
        </p:nvSpPr>
        <p:spPr>
          <a:xfrm>
            <a:off x="4624813" y="5996874"/>
            <a:ext cx="1569660" cy="369332"/>
          </a:xfrm>
          <a:prstGeom prst="rect">
            <a:avLst/>
          </a:prstGeom>
          <a:noFill/>
        </p:spPr>
        <p:txBody>
          <a:bodyPr wrap="none" rtlCol="0">
            <a:spAutoFit/>
          </a:bodyPr>
          <a:lstStyle/>
          <a:p>
            <a:r>
              <a:rPr lang="ja-JP" altLang="en-US" dirty="0" smtClean="0">
                <a:solidFill>
                  <a:prstClr val="black"/>
                </a:solidFill>
                <a:latin typeface="メイリオ" panose="020B0604030504040204" pitchFamily="50" charset="-128"/>
                <a:cs typeface="メイリオ" panose="020B0604030504040204" pitchFamily="50" charset="-128"/>
              </a:rPr>
              <a:t>真空チューブ</a:t>
            </a:r>
            <a:endParaRPr lang="ja-JP" altLang="en-US" dirty="0">
              <a:solidFill>
                <a:prstClr val="black"/>
              </a:solidFill>
              <a:latin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410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par>
                                <p:cTn id="21" presetID="10"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childTnLst>
                                </p:cTn>
                              </p:par>
                              <p:par>
                                <p:cTn id="24" presetID="10" presetClass="entr" presetSubtype="0" fill="hold" nodeType="with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fade">
                                      <p:cBhvr>
                                        <p:cTn id="26" dur="5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8" grpId="0"/>
      <p:bldP spid="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ERN"/>
          <p:cNvPicPr>
            <a:picLocks noChangeAspect="1" noChangeArrowheads="1"/>
          </p:cNvPicPr>
          <p:nvPr/>
        </p:nvPicPr>
        <p:blipFill rotWithShape="1">
          <a:blip r:embed="rId2">
            <a:extLst>
              <a:ext uri="{28A0092B-C50C-407E-A947-70E740481C1C}">
                <a14:useLocalDpi xmlns:a14="http://schemas.microsoft.com/office/drawing/2010/main" val="0"/>
              </a:ext>
            </a:extLst>
          </a:blip>
          <a:srcRect b="7930"/>
          <a:stretch/>
        </p:blipFill>
        <p:spPr bwMode="auto">
          <a:xfrm>
            <a:off x="42204" y="1119102"/>
            <a:ext cx="9067800" cy="57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switzerland-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775" y="3471312"/>
            <a:ext cx="7572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flag-f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4" y="2987125"/>
            <a:ext cx="72072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en-US" altLang="ja-JP" dirty="0"/>
              <a:t>CERN – </a:t>
            </a:r>
            <a:r>
              <a:rPr lang="en-US" altLang="ja-JP" dirty="0" smtClean="0"/>
              <a:t>LHC</a:t>
            </a:r>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6</a:t>
            </a:fld>
            <a:endParaRPr kumimoji="1" lang="ja-JP" altLang="en-US"/>
          </a:p>
        </p:txBody>
      </p:sp>
      <p:sp>
        <p:nvSpPr>
          <p:cNvPr id="5" name="角丸四角形 4"/>
          <p:cNvSpPr/>
          <p:nvPr/>
        </p:nvSpPr>
        <p:spPr>
          <a:xfrm>
            <a:off x="4429962" y="999015"/>
            <a:ext cx="4591913" cy="1697729"/>
          </a:xfrm>
          <a:prstGeom prst="roundRect">
            <a:avLst/>
          </a:prstGeom>
          <a:solidFill>
            <a:srgbClr val="ED7D31">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LHC</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円周</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27</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km</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実験ポイント数</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4 (ATLAS, ALICE, CMS, </a:t>
            </a:r>
            <a:r>
              <a:rPr kumimoji="0" lang="en-US" altLang="ja-JP" sz="180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LHCb</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深度</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50 ~ 170 m (</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平均</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100 m)</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総額</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1</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兆円　</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日本も </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140</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億円拠出</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建設期間：１５年 </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承認</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1994, </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完成</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2008)</a:t>
            </a:r>
          </a:p>
        </p:txBody>
      </p:sp>
      <p:sp>
        <p:nvSpPr>
          <p:cNvPr id="6" name="角丸四角形 5"/>
          <p:cNvSpPr/>
          <p:nvPr/>
        </p:nvSpPr>
        <p:spPr>
          <a:xfrm>
            <a:off x="99048" y="999015"/>
            <a:ext cx="3690218" cy="1976617"/>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CERN</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発足</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1954</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年</a:t>
            </a:r>
            <a:endPar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加盟国</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20</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カ国</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ヨーロッパ</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年間予算</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約</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1000</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億円</a:t>
            </a:r>
            <a:endPar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職員</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約</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2500</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人</a:t>
            </a:r>
            <a:endPar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ユーザー</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 </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約</a:t>
            </a:r>
            <a:r>
              <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10000</a:t>
            </a:r>
            <a:r>
              <a:rPr kumimoji="0" lang="ja-JP" altLang="en-US"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人</a:t>
            </a:r>
            <a:endParaRPr kumimoji="0" lang="en-US" altLang="ja-JP" sz="1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r>
              <a:rPr kumimoji="0" lang="ja-JP" altLang="en-US" sz="16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加速器以外に</a:t>
            </a:r>
            <a:r>
              <a:rPr kumimoji="0" lang="en-US" altLang="ja-JP" sz="16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WWW</a:t>
            </a:r>
            <a:r>
              <a:rPr kumimoji="0" lang="ja-JP" altLang="en-US" sz="16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の発明でも有名</a:t>
            </a:r>
            <a:r>
              <a:rPr kumimoji="0" lang="en-US" altLang="ja-JP" sz="16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anose="020B0600070205080204" pitchFamily="50" charset="-128"/>
                <a:cs typeface="+mn-cs"/>
              </a:rPr>
              <a:t>)</a:t>
            </a:r>
          </a:p>
        </p:txBody>
      </p:sp>
    </p:spTree>
    <p:extLst>
      <p:ext uri="{BB962C8B-B14F-4D97-AF65-F5344CB8AC3E}">
        <p14:creationId xmlns:p14="http://schemas.microsoft.com/office/powerpoint/2010/main" val="1591294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LHC</a:t>
            </a:r>
            <a:r>
              <a:rPr lang="ja-JP" altLang="en-US" dirty="0"/>
              <a:t>の能力</a:t>
            </a:r>
            <a:r>
              <a:rPr lang="en-US" altLang="ja-JP" dirty="0"/>
              <a:t>(1)</a:t>
            </a:r>
            <a:endParaRPr kumimoji="1" lang="ja-JP" altLang="en-US" dirty="0"/>
          </a:p>
        </p:txBody>
      </p:sp>
      <p:sp>
        <p:nvSpPr>
          <p:cNvPr id="3" name="コンテンツ プレースホルダー 2"/>
          <p:cNvSpPr>
            <a:spLocks noGrp="1"/>
          </p:cNvSpPr>
          <p:nvPr>
            <p:ph idx="1"/>
          </p:nvPr>
        </p:nvSpPr>
        <p:spPr>
          <a:xfrm>
            <a:off x="75135" y="1010257"/>
            <a:ext cx="8931154" cy="4195481"/>
          </a:xfrm>
        </p:spPr>
        <p:txBody>
          <a:bodyPr/>
          <a:lstStyle/>
          <a:p>
            <a:r>
              <a:rPr lang="ja-JP" altLang="en-US" dirty="0"/>
              <a:t>陽子を７</a:t>
            </a:r>
            <a:r>
              <a:rPr lang="en-US" altLang="ja-JP" dirty="0" err="1"/>
              <a:t>TeV</a:t>
            </a:r>
            <a:r>
              <a:rPr lang="en-US" altLang="ja-JP" dirty="0"/>
              <a:t> (7</a:t>
            </a:r>
            <a:r>
              <a:rPr lang="ja-JP" altLang="en-US" dirty="0"/>
              <a:t>兆電子ボルト</a:t>
            </a:r>
            <a:r>
              <a:rPr lang="en-US" altLang="ja-JP" dirty="0"/>
              <a:t>) </a:t>
            </a:r>
            <a:r>
              <a:rPr lang="ja-JP" altLang="en-US" dirty="0" err="1" smtClean="0"/>
              <a:t>まで</a:t>
            </a:r>
            <a:r>
              <a:rPr lang="ja-JP" altLang="en-US" dirty="0" smtClean="0"/>
              <a:t>加速</a:t>
            </a:r>
            <a:endParaRPr lang="en-US" altLang="ja-JP" dirty="0"/>
          </a:p>
          <a:p>
            <a:pPr lvl="1"/>
            <a:r>
              <a:rPr lang="en-US" altLang="ja-JP" dirty="0"/>
              <a:t>1 eV = </a:t>
            </a:r>
            <a:r>
              <a:rPr lang="ja-JP" altLang="en-US" dirty="0"/>
              <a:t>素電荷を </a:t>
            </a:r>
            <a:r>
              <a:rPr lang="en-US" altLang="ja-JP" dirty="0"/>
              <a:t>1</a:t>
            </a:r>
            <a:r>
              <a:rPr lang="ja-JP" altLang="en-US" dirty="0"/>
              <a:t>ボルトの電位差で加速 </a:t>
            </a:r>
            <a:r>
              <a:rPr lang="en-US" altLang="ja-JP" dirty="0"/>
              <a:t>… 7 </a:t>
            </a:r>
            <a:r>
              <a:rPr lang="en-US" altLang="ja-JP" dirty="0" err="1"/>
              <a:t>TeV</a:t>
            </a:r>
            <a:r>
              <a:rPr lang="en-US" altLang="ja-JP" dirty="0"/>
              <a:t> = 1.1 </a:t>
            </a:r>
            <a:r>
              <a:rPr lang="ja-JP" altLang="en-US" dirty="0">
                <a:sym typeface="Symbol" panose="05050102010706020507" pitchFamily="18" charset="2"/>
              </a:rPr>
              <a:t></a:t>
            </a:r>
            <a:r>
              <a:rPr lang="en-US" altLang="ja-JP" dirty="0" smtClean="0">
                <a:sym typeface="Symbol" panose="05050102010706020507" pitchFamily="18" charset="2"/>
              </a:rPr>
              <a:t>J</a:t>
            </a:r>
            <a:endParaRPr lang="en-US" altLang="ja-JP" dirty="0">
              <a:sym typeface="Symbol" panose="05050102010706020507" pitchFamily="18" charset="2"/>
            </a:endParaRPr>
          </a:p>
          <a:p>
            <a:pPr lvl="1"/>
            <a:r>
              <a:rPr lang="en-US" altLang="ja-JP" dirty="0" smtClean="0">
                <a:sym typeface="Symbol" panose="05050102010706020507" pitchFamily="18" charset="2"/>
              </a:rPr>
              <a:t>2</a:t>
            </a:r>
            <a:r>
              <a:rPr lang="ja-JP" altLang="en-US" dirty="0">
                <a:sym typeface="Symbol" panose="05050102010706020507" pitchFamily="18" charset="2"/>
              </a:rPr>
              <a:t> </a:t>
            </a:r>
            <a:r>
              <a:rPr lang="en-US" altLang="ja-JP" dirty="0" smtClean="0">
                <a:sym typeface="Symbol" panose="05050102010706020507" pitchFamily="18" charset="2"/>
              </a:rPr>
              <a:t>mg </a:t>
            </a:r>
            <a:r>
              <a:rPr lang="ja-JP" altLang="en-US" dirty="0" smtClean="0">
                <a:sym typeface="Symbol" panose="05050102010706020507" pitchFamily="18" charset="2"/>
              </a:rPr>
              <a:t>の</a:t>
            </a:r>
            <a:r>
              <a:rPr lang="ja-JP" altLang="en-US" dirty="0">
                <a:sym typeface="Symbol" panose="05050102010706020507" pitchFamily="18" charset="2"/>
              </a:rPr>
              <a:t>蚊が</a:t>
            </a:r>
            <a:r>
              <a:rPr lang="ja-JP" altLang="en-US" dirty="0" smtClean="0">
                <a:sym typeface="Symbol" panose="05050102010706020507" pitchFamily="18" charset="2"/>
              </a:rPr>
              <a:t>秒速 </a:t>
            </a:r>
            <a:r>
              <a:rPr lang="en-US" altLang="ja-JP" dirty="0" smtClean="0">
                <a:sym typeface="Symbol" panose="05050102010706020507" pitchFamily="18" charset="2"/>
              </a:rPr>
              <a:t>1 m </a:t>
            </a:r>
            <a:r>
              <a:rPr lang="ja-JP" altLang="en-US" dirty="0" smtClean="0">
                <a:sym typeface="Symbol" panose="05050102010706020507" pitchFamily="18" charset="2"/>
              </a:rPr>
              <a:t>で</a:t>
            </a:r>
            <a:r>
              <a:rPr lang="ja-JP" altLang="en-US" dirty="0">
                <a:sym typeface="Symbol" panose="05050102010706020507" pitchFamily="18" charset="2"/>
              </a:rPr>
              <a:t>飛んだときの</a:t>
            </a:r>
            <a:r>
              <a:rPr lang="ja-JP" altLang="en-US" dirty="0" smtClean="0">
                <a:sym typeface="Symbol" panose="05050102010706020507" pitchFamily="18" charset="2"/>
              </a:rPr>
              <a:t>エネルギー</a:t>
            </a:r>
            <a:endParaRPr lang="en-US" altLang="ja-JP" dirty="0" smtClean="0">
              <a:sym typeface="Symbol" panose="05050102010706020507" pitchFamily="18" charset="2"/>
            </a:endParaRPr>
          </a:p>
          <a:p>
            <a:pPr lvl="1"/>
            <a:r>
              <a:rPr lang="ja-JP" altLang="en-US" dirty="0" smtClean="0">
                <a:sym typeface="Symbol" panose="05050102010706020507" pitchFamily="18" charset="2"/>
              </a:rPr>
              <a:t>スピード</a:t>
            </a:r>
            <a:r>
              <a:rPr lang="en-US" altLang="ja-JP" dirty="0" smtClean="0">
                <a:sym typeface="Symbol" panose="05050102010706020507" pitchFamily="18" charset="2"/>
              </a:rPr>
              <a:t>: </a:t>
            </a:r>
            <a:r>
              <a:rPr lang="ja-JP" altLang="en-US" dirty="0" smtClean="0"/>
              <a:t>光速</a:t>
            </a:r>
            <a:r>
              <a:rPr lang="ja-JP" altLang="en-US" dirty="0"/>
              <a:t>の </a:t>
            </a:r>
            <a:r>
              <a:rPr lang="en-US" altLang="ja-JP" dirty="0"/>
              <a:t>99.999999% = </a:t>
            </a:r>
            <a:r>
              <a:rPr lang="ja-JP" altLang="en-US" dirty="0"/>
              <a:t>光速</a:t>
            </a:r>
            <a:r>
              <a:rPr lang="en-US" altLang="ja-JP" dirty="0"/>
              <a:t> – 3 m/s</a:t>
            </a:r>
          </a:p>
          <a:p>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7</a:t>
            </a:fld>
            <a:endParaRPr kumimoji="1" lang="ja-JP" altLang="en-US"/>
          </a:p>
        </p:txBody>
      </p:sp>
      <p:grpSp>
        <p:nvGrpSpPr>
          <p:cNvPr id="42" name="グループ化 41"/>
          <p:cNvGrpSpPr/>
          <p:nvPr/>
        </p:nvGrpSpPr>
        <p:grpSpPr>
          <a:xfrm>
            <a:off x="7730230" y="1979512"/>
            <a:ext cx="1276059" cy="595637"/>
            <a:chOff x="7730230" y="1979512"/>
            <a:chExt cx="1276059" cy="595637"/>
          </a:xfrm>
        </p:grpSpPr>
        <p:sp>
          <p:nvSpPr>
            <p:cNvPr id="37" name="角丸四角形 36"/>
            <p:cNvSpPr/>
            <p:nvPr/>
          </p:nvSpPr>
          <p:spPr>
            <a:xfrm>
              <a:off x="7730231" y="1979512"/>
              <a:ext cx="1276058" cy="595637"/>
            </a:xfrm>
            <a:prstGeom prst="roundRect">
              <a:avLst/>
            </a:prstGeom>
            <a:solidFill>
              <a:srgbClr val="FBEEC9">
                <a:alpha val="81961"/>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8530549" y="2057977"/>
              <a:ext cx="346249" cy="363611"/>
              <a:chOff x="2589752" y="3907738"/>
              <a:chExt cx="346249" cy="363611"/>
            </a:xfrm>
          </p:grpSpPr>
          <p:sp>
            <p:nvSpPr>
              <p:cNvPr id="22" name="円/楕円 21"/>
              <p:cNvSpPr/>
              <p:nvPr/>
            </p:nvSpPr>
            <p:spPr>
              <a:xfrm rot="18414913">
                <a:off x="2672033" y="3956746"/>
                <a:ext cx="66643" cy="231206"/>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円/楕円 22"/>
              <p:cNvSpPr/>
              <p:nvPr/>
            </p:nvSpPr>
            <p:spPr>
              <a:xfrm rot="3522841">
                <a:off x="2732635" y="4021078"/>
                <a:ext cx="68774" cy="236203"/>
              </a:xfrm>
              <a:prstGeom prst="ellipse">
                <a:avLst/>
              </a:prstGeom>
              <a:pattFill prst="wdDnDiag">
                <a:fgClr>
                  <a:srgbClr val="E7E6E6">
                    <a:lumMod val="25000"/>
                  </a:srgbClr>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円/楕円 23"/>
              <p:cNvSpPr/>
              <p:nvPr/>
            </p:nvSpPr>
            <p:spPr>
              <a:xfrm>
                <a:off x="2822272" y="3998219"/>
                <a:ext cx="56770" cy="68935"/>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5" name="円/楕円 24"/>
              <p:cNvSpPr/>
              <p:nvPr/>
            </p:nvSpPr>
            <p:spPr>
              <a:xfrm>
                <a:off x="2879042" y="4032686"/>
                <a:ext cx="56770" cy="68935"/>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円/楕円 25"/>
              <p:cNvSpPr/>
              <p:nvPr/>
            </p:nvSpPr>
            <p:spPr>
              <a:xfrm>
                <a:off x="2834245" y="4018497"/>
                <a:ext cx="45719" cy="4571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円/楕円 26"/>
              <p:cNvSpPr/>
              <p:nvPr/>
            </p:nvSpPr>
            <p:spPr>
              <a:xfrm>
                <a:off x="2884106" y="4055902"/>
                <a:ext cx="45719" cy="4571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8" name="二等辺三角形 27"/>
              <p:cNvSpPr/>
              <p:nvPr/>
            </p:nvSpPr>
            <p:spPr>
              <a:xfrm rot="19787873" flipV="1">
                <a:off x="2886486" y="4077442"/>
                <a:ext cx="49515" cy="162399"/>
              </a:xfrm>
              <a:prstGeom prst="triangl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円/楕円 28"/>
              <p:cNvSpPr/>
              <p:nvPr/>
            </p:nvSpPr>
            <p:spPr>
              <a:xfrm rot="20076840">
                <a:off x="2735432" y="3907738"/>
                <a:ext cx="66643" cy="231206"/>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0" name="フリーフォーム 29"/>
              <p:cNvSpPr/>
              <p:nvPr/>
            </p:nvSpPr>
            <p:spPr>
              <a:xfrm>
                <a:off x="2741621" y="4149144"/>
                <a:ext cx="51435" cy="72390"/>
              </a:xfrm>
              <a:custGeom>
                <a:avLst/>
                <a:gdLst>
                  <a:gd name="connsiteX0" fmla="*/ 45720 w 91440"/>
                  <a:gd name="connsiteY0" fmla="*/ 0 h 148590"/>
                  <a:gd name="connsiteX1" fmla="*/ 91440 w 91440"/>
                  <a:gd name="connsiteY1" fmla="*/ 89535 h 148590"/>
                  <a:gd name="connsiteX2" fmla="*/ 0 w 91440"/>
                  <a:gd name="connsiteY2" fmla="*/ 148590 h 148590"/>
                  <a:gd name="connsiteX0" fmla="*/ 45720 w 68580"/>
                  <a:gd name="connsiteY0" fmla="*/ 0 h 148590"/>
                  <a:gd name="connsiteX1" fmla="*/ 68580 w 68580"/>
                  <a:gd name="connsiteY1" fmla="*/ 53340 h 148590"/>
                  <a:gd name="connsiteX2" fmla="*/ 0 w 68580"/>
                  <a:gd name="connsiteY2" fmla="*/ 148590 h 148590"/>
                  <a:gd name="connsiteX0" fmla="*/ 34290 w 57150"/>
                  <a:gd name="connsiteY0" fmla="*/ 0 h 87630"/>
                  <a:gd name="connsiteX1" fmla="*/ 57150 w 57150"/>
                  <a:gd name="connsiteY1" fmla="*/ 53340 h 87630"/>
                  <a:gd name="connsiteX2" fmla="*/ 0 w 57150"/>
                  <a:gd name="connsiteY2" fmla="*/ 87630 h 87630"/>
                  <a:gd name="connsiteX0" fmla="*/ 34290 w 57150"/>
                  <a:gd name="connsiteY0" fmla="*/ 0 h 87630"/>
                  <a:gd name="connsiteX1" fmla="*/ 57150 w 57150"/>
                  <a:gd name="connsiteY1" fmla="*/ 49530 h 87630"/>
                  <a:gd name="connsiteX2" fmla="*/ 0 w 57150"/>
                  <a:gd name="connsiteY2" fmla="*/ 87630 h 87630"/>
                  <a:gd name="connsiteX0" fmla="*/ 28575 w 51435"/>
                  <a:gd name="connsiteY0" fmla="*/ 0 h 72390"/>
                  <a:gd name="connsiteX1" fmla="*/ 51435 w 51435"/>
                  <a:gd name="connsiteY1" fmla="*/ 49530 h 72390"/>
                  <a:gd name="connsiteX2" fmla="*/ 0 w 51435"/>
                  <a:gd name="connsiteY2" fmla="*/ 72390 h 72390"/>
                </a:gdLst>
                <a:ahLst/>
                <a:cxnLst>
                  <a:cxn ang="0">
                    <a:pos x="connsiteX0" y="connsiteY0"/>
                  </a:cxn>
                  <a:cxn ang="0">
                    <a:pos x="connsiteX1" y="connsiteY1"/>
                  </a:cxn>
                  <a:cxn ang="0">
                    <a:pos x="connsiteX2" y="connsiteY2"/>
                  </a:cxn>
                </a:cxnLst>
                <a:rect l="l" t="t" r="r" b="b"/>
                <a:pathLst>
                  <a:path w="51435" h="72390">
                    <a:moveTo>
                      <a:pt x="28575" y="0"/>
                    </a:moveTo>
                    <a:lnTo>
                      <a:pt x="51435" y="49530"/>
                    </a:lnTo>
                    <a:lnTo>
                      <a:pt x="0" y="72390"/>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フリーフォーム 30"/>
              <p:cNvSpPr/>
              <p:nvPr/>
            </p:nvSpPr>
            <p:spPr>
              <a:xfrm>
                <a:off x="2783191" y="4127092"/>
                <a:ext cx="57150" cy="87630"/>
              </a:xfrm>
              <a:custGeom>
                <a:avLst/>
                <a:gdLst>
                  <a:gd name="connsiteX0" fmla="*/ 45720 w 91440"/>
                  <a:gd name="connsiteY0" fmla="*/ 0 h 148590"/>
                  <a:gd name="connsiteX1" fmla="*/ 91440 w 91440"/>
                  <a:gd name="connsiteY1" fmla="*/ 89535 h 148590"/>
                  <a:gd name="connsiteX2" fmla="*/ 0 w 91440"/>
                  <a:gd name="connsiteY2" fmla="*/ 148590 h 148590"/>
                  <a:gd name="connsiteX0" fmla="*/ 45720 w 68580"/>
                  <a:gd name="connsiteY0" fmla="*/ 0 h 148590"/>
                  <a:gd name="connsiteX1" fmla="*/ 68580 w 68580"/>
                  <a:gd name="connsiteY1" fmla="*/ 53340 h 148590"/>
                  <a:gd name="connsiteX2" fmla="*/ 0 w 68580"/>
                  <a:gd name="connsiteY2" fmla="*/ 148590 h 148590"/>
                  <a:gd name="connsiteX0" fmla="*/ 34290 w 57150"/>
                  <a:gd name="connsiteY0" fmla="*/ 0 h 87630"/>
                  <a:gd name="connsiteX1" fmla="*/ 57150 w 57150"/>
                  <a:gd name="connsiteY1" fmla="*/ 53340 h 87630"/>
                  <a:gd name="connsiteX2" fmla="*/ 0 w 57150"/>
                  <a:gd name="connsiteY2" fmla="*/ 87630 h 87630"/>
                </a:gdLst>
                <a:ahLst/>
                <a:cxnLst>
                  <a:cxn ang="0">
                    <a:pos x="connsiteX0" y="connsiteY0"/>
                  </a:cxn>
                  <a:cxn ang="0">
                    <a:pos x="connsiteX1" y="connsiteY1"/>
                  </a:cxn>
                  <a:cxn ang="0">
                    <a:pos x="connsiteX2" y="connsiteY2"/>
                  </a:cxn>
                </a:cxnLst>
                <a:rect l="l" t="t" r="r" b="b"/>
                <a:pathLst>
                  <a:path w="57150" h="87630">
                    <a:moveTo>
                      <a:pt x="34290" y="0"/>
                    </a:moveTo>
                    <a:lnTo>
                      <a:pt x="57150" y="53340"/>
                    </a:lnTo>
                    <a:lnTo>
                      <a:pt x="0" y="87630"/>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フリーフォーム 31"/>
              <p:cNvSpPr/>
              <p:nvPr/>
            </p:nvSpPr>
            <p:spPr>
              <a:xfrm>
                <a:off x="2801640" y="4107404"/>
                <a:ext cx="57150" cy="87630"/>
              </a:xfrm>
              <a:custGeom>
                <a:avLst/>
                <a:gdLst>
                  <a:gd name="connsiteX0" fmla="*/ 45720 w 91440"/>
                  <a:gd name="connsiteY0" fmla="*/ 0 h 148590"/>
                  <a:gd name="connsiteX1" fmla="*/ 91440 w 91440"/>
                  <a:gd name="connsiteY1" fmla="*/ 89535 h 148590"/>
                  <a:gd name="connsiteX2" fmla="*/ 0 w 91440"/>
                  <a:gd name="connsiteY2" fmla="*/ 148590 h 148590"/>
                  <a:gd name="connsiteX0" fmla="*/ 45720 w 68580"/>
                  <a:gd name="connsiteY0" fmla="*/ 0 h 148590"/>
                  <a:gd name="connsiteX1" fmla="*/ 68580 w 68580"/>
                  <a:gd name="connsiteY1" fmla="*/ 53340 h 148590"/>
                  <a:gd name="connsiteX2" fmla="*/ 0 w 68580"/>
                  <a:gd name="connsiteY2" fmla="*/ 148590 h 148590"/>
                  <a:gd name="connsiteX0" fmla="*/ 34290 w 57150"/>
                  <a:gd name="connsiteY0" fmla="*/ 0 h 87630"/>
                  <a:gd name="connsiteX1" fmla="*/ 57150 w 57150"/>
                  <a:gd name="connsiteY1" fmla="*/ 53340 h 87630"/>
                  <a:gd name="connsiteX2" fmla="*/ 0 w 57150"/>
                  <a:gd name="connsiteY2" fmla="*/ 87630 h 87630"/>
                </a:gdLst>
                <a:ahLst/>
                <a:cxnLst>
                  <a:cxn ang="0">
                    <a:pos x="connsiteX0" y="connsiteY0"/>
                  </a:cxn>
                  <a:cxn ang="0">
                    <a:pos x="connsiteX1" y="connsiteY1"/>
                  </a:cxn>
                  <a:cxn ang="0">
                    <a:pos x="connsiteX2" y="connsiteY2"/>
                  </a:cxn>
                </a:cxnLst>
                <a:rect l="l" t="t" r="r" b="b"/>
                <a:pathLst>
                  <a:path w="57150" h="87630">
                    <a:moveTo>
                      <a:pt x="34290" y="0"/>
                    </a:moveTo>
                    <a:lnTo>
                      <a:pt x="57150" y="53340"/>
                    </a:lnTo>
                    <a:lnTo>
                      <a:pt x="0" y="87630"/>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3" name="フリーフォーム 32"/>
              <p:cNvSpPr/>
              <p:nvPr/>
            </p:nvSpPr>
            <p:spPr>
              <a:xfrm>
                <a:off x="2659491" y="4205770"/>
                <a:ext cx="68580" cy="62865"/>
              </a:xfrm>
              <a:custGeom>
                <a:avLst/>
                <a:gdLst>
                  <a:gd name="connsiteX0" fmla="*/ 45720 w 91440"/>
                  <a:gd name="connsiteY0" fmla="*/ 0 h 148590"/>
                  <a:gd name="connsiteX1" fmla="*/ 91440 w 91440"/>
                  <a:gd name="connsiteY1" fmla="*/ 89535 h 148590"/>
                  <a:gd name="connsiteX2" fmla="*/ 0 w 91440"/>
                  <a:gd name="connsiteY2" fmla="*/ 148590 h 148590"/>
                  <a:gd name="connsiteX0" fmla="*/ 45720 w 68580"/>
                  <a:gd name="connsiteY0" fmla="*/ 0 h 148590"/>
                  <a:gd name="connsiteX1" fmla="*/ 68580 w 68580"/>
                  <a:gd name="connsiteY1" fmla="*/ 53340 h 148590"/>
                  <a:gd name="connsiteX2" fmla="*/ 0 w 68580"/>
                  <a:gd name="connsiteY2" fmla="*/ 148590 h 148590"/>
                  <a:gd name="connsiteX0" fmla="*/ 34290 w 57150"/>
                  <a:gd name="connsiteY0" fmla="*/ 0 h 87630"/>
                  <a:gd name="connsiteX1" fmla="*/ 57150 w 57150"/>
                  <a:gd name="connsiteY1" fmla="*/ 53340 h 87630"/>
                  <a:gd name="connsiteX2" fmla="*/ 0 w 57150"/>
                  <a:gd name="connsiteY2" fmla="*/ 87630 h 87630"/>
                  <a:gd name="connsiteX0" fmla="*/ 34290 w 51435"/>
                  <a:gd name="connsiteY0" fmla="*/ 0 h 87630"/>
                  <a:gd name="connsiteX1" fmla="*/ 51435 w 51435"/>
                  <a:gd name="connsiteY1" fmla="*/ 36195 h 87630"/>
                  <a:gd name="connsiteX2" fmla="*/ 0 w 51435"/>
                  <a:gd name="connsiteY2" fmla="*/ 87630 h 87630"/>
                  <a:gd name="connsiteX0" fmla="*/ 51435 w 68580"/>
                  <a:gd name="connsiteY0" fmla="*/ 0 h 62865"/>
                  <a:gd name="connsiteX1" fmla="*/ 68580 w 68580"/>
                  <a:gd name="connsiteY1" fmla="*/ 36195 h 62865"/>
                  <a:gd name="connsiteX2" fmla="*/ 0 w 68580"/>
                  <a:gd name="connsiteY2" fmla="*/ 62865 h 62865"/>
                </a:gdLst>
                <a:ahLst/>
                <a:cxnLst>
                  <a:cxn ang="0">
                    <a:pos x="connsiteX0" y="connsiteY0"/>
                  </a:cxn>
                  <a:cxn ang="0">
                    <a:pos x="connsiteX1" y="connsiteY1"/>
                  </a:cxn>
                  <a:cxn ang="0">
                    <a:pos x="connsiteX2" y="connsiteY2"/>
                  </a:cxn>
                </a:cxnLst>
                <a:rect l="l" t="t" r="r" b="b"/>
                <a:pathLst>
                  <a:path w="68580" h="62865">
                    <a:moveTo>
                      <a:pt x="51435" y="0"/>
                    </a:moveTo>
                    <a:lnTo>
                      <a:pt x="68580" y="36195"/>
                    </a:lnTo>
                    <a:lnTo>
                      <a:pt x="0" y="62865"/>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フリーフォーム 33"/>
              <p:cNvSpPr/>
              <p:nvPr/>
            </p:nvSpPr>
            <p:spPr>
              <a:xfrm>
                <a:off x="2723922" y="4183719"/>
                <a:ext cx="57150" cy="87630"/>
              </a:xfrm>
              <a:custGeom>
                <a:avLst/>
                <a:gdLst>
                  <a:gd name="connsiteX0" fmla="*/ 45720 w 91440"/>
                  <a:gd name="connsiteY0" fmla="*/ 0 h 148590"/>
                  <a:gd name="connsiteX1" fmla="*/ 91440 w 91440"/>
                  <a:gd name="connsiteY1" fmla="*/ 89535 h 148590"/>
                  <a:gd name="connsiteX2" fmla="*/ 0 w 91440"/>
                  <a:gd name="connsiteY2" fmla="*/ 148590 h 148590"/>
                  <a:gd name="connsiteX0" fmla="*/ 45720 w 68580"/>
                  <a:gd name="connsiteY0" fmla="*/ 0 h 148590"/>
                  <a:gd name="connsiteX1" fmla="*/ 68580 w 68580"/>
                  <a:gd name="connsiteY1" fmla="*/ 53340 h 148590"/>
                  <a:gd name="connsiteX2" fmla="*/ 0 w 68580"/>
                  <a:gd name="connsiteY2" fmla="*/ 148590 h 148590"/>
                  <a:gd name="connsiteX0" fmla="*/ 34290 w 57150"/>
                  <a:gd name="connsiteY0" fmla="*/ 0 h 87630"/>
                  <a:gd name="connsiteX1" fmla="*/ 57150 w 57150"/>
                  <a:gd name="connsiteY1" fmla="*/ 53340 h 87630"/>
                  <a:gd name="connsiteX2" fmla="*/ 0 w 57150"/>
                  <a:gd name="connsiteY2" fmla="*/ 87630 h 87630"/>
                </a:gdLst>
                <a:ahLst/>
                <a:cxnLst>
                  <a:cxn ang="0">
                    <a:pos x="connsiteX0" y="connsiteY0"/>
                  </a:cxn>
                  <a:cxn ang="0">
                    <a:pos x="connsiteX1" y="connsiteY1"/>
                  </a:cxn>
                  <a:cxn ang="0">
                    <a:pos x="connsiteX2" y="connsiteY2"/>
                  </a:cxn>
                </a:cxnLst>
                <a:rect l="l" t="t" r="r" b="b"/>
                <a:pathLst>
                  <a:path w="57150" h="87630">
                    <a:moveTo>
                      <a:pt x="34290" y="0"/>
                    </a:moveTo>
                    <a:lnTo>
                      <a:pt x="57150" y="53340"/>
                    </a:lnTo>
                    <a:lnTo>
                      <a:pt x="0" y="87630"/>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フリーフォーム 34"/>
              <p:cNvSpPr/>
              <p:nvPr/>
            </p:nvSpPr>
            <p:spPr>
              <a:xfrm>
                <a:off x="2742371" y="4164031"/>
                <a:ext cx="57150" cy="87630"/>
              </a:xfrm>
              <a:custGeom>
                <a:avLst/>
                <a:gdLst>
                  <a:gd name="connsiteX0" fmla="*/ 45720 w 91440"/>
                  <a:gd name="connsiteY0" fmla="*/ 0 h 148590"/>
                  <a:gd name="connsiteX1" fmla="*/ 91440 w 91440"/>
                  <a:gd name="connsiteY1" fmla="*/ 89535 h 148590"/>
                  <a:gd name="connsiteX2" fmla="*/ 0 w 91440"/>
                  <a:gd name="connsiteY2" fmla="*/ 148590 h 148590"/>
                  <a:gd name="connsiteX0" fmla="*/ 45720 w 68580"/>
                  <a:gd name="connsiteY0" fmla="*/ 0 h 148590"/>
                  <a:gd name="connsiteX1" fmla="*/ 68580 w 68580"/>
                  <a:gd name="connsiteY1" fmla="*/ 53340 h 148590"/>
                  <a:gd name="connsiteX2" fmla="*/ 0 w 68580"/>
                  <a:gd name="connsiteY2" fmla="*/ 148590 h 148590"/>
                  <a:gd name="connsiteX0" fmla="*/ 34290 w 57150"/>
                  <a:gd name="connsiteY0" fmla="*/ 0 h 87630"/>
                  <a:gd name="connsiteX1" fmla="*/ 57150 w 57150"/>
                  <a:gd name="connsiteY1" fmla="*/ 53340 h 87630"/>
                  <a:gd name="connsiteX2" fmla="*/ 0 w 57150"/>
                  <a:gd name="connsiteY2" fmla="*/ 87630 h 87630"/>
                </a:gdLst>
                <a:ahLst/>
                <a:cxnLst>
                  <a:cxn ang="0">
                    <a:pos x="connsiteX0" y="connsiteY0"/>
                  </a:cxn>
                  <a:cxn ang="0">
                    <a:pos x="connsiteX1" y="connsiteY1"/>
                  </a:cxn>
                  <a:cxn ang="0">
                    <a:pos x="connsiteX2" y="connsiteY2"/>
                  </a:cxn>
                </a:cxnLst>
                <a:rect l="l" t="t" r="r" b="b"/>
                <a:pathLst>
                  <a:path w="57150" h="87630">
                    <a:moveTo>
                      <a:pt x="34290" y="0"/>
                    </a:moveTo>
                    <a:lnTo>
                      <a:pt x="57150" y="53340"/>
                    </a:lnTo>
                    <a:lnTo>
                      <a:pt x="0" y="87630"/>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36" name="フリーフォーム 35"/>
            <p:cNvSpPr/>
            <p:nvPr/>
          </p:nvSpPr>
          <p:spPr>
            <a:xfrm>
              <a:off x="7730230" y="2141640"/>
              <a:ext cx="829021" cy="242798"/>
            </a:xfrm>
            <a:custGeom>
              <a:avLst/>
              <a:gdLst>
                <a:gd name="connsiteX0" fmla="*/ 1608463 w 1608463"/>
                <a:gd name="connsiteY0" fmla="*/ 280930 h 694063"/>
                <a:gd name="connsiteX1" fmla="*/ 1327533 w 1608463"/>
                <a:gd name="connsiteY1" fmla="*/ 694063 h 694063"/>
                <a:gd name="connsiteX2" fmla="*/ 958468 w 1608463"/>
                <a:gd name="connsiteY2" fmla="*/ 0 h 694063"/>
                <a:gd name="connsiteX3" fmla="*/ 407624 w 1608463"/>
                <a:gd name="connsiteY3" fmla="*/ 545335 h 694063"/>
                <a:gd name="connsiteX4" fmla="*/ 0 w 1608463"/>
                <a:gd name="connsiteY4" fmla="*/ 154236 h 694063"/>
                <a:gd name="connsiteX0" fmla="*/ 1608463 w 1608463"/>
                <a:gd name="connsiteY0" fmla="*/ 280930 h 694063"/>
                <a:gd name="connsiteX1" fmla="*/ 1327533 w 1608463"/>
                <a:gd name="connsiteY1" fmla="*/ 694063 h 694063"/>
                <a:gd name="connsiteX2" fmla="*/ 958468 w 1608463"/>
                <a:gd name="connsiteY2" fmla="*/ 0 h 694063"/>
                <a:gd name="connsiteX3" fmla="*/ 407624 w 1608463"/>
                <a:gd name="connsiteY3" fmla="*/ 545335 h 694063"/>
                <a:gd name="connsiteX4" fmla="*/ 0 w 1608463"/>
                <a:gd name="connsiteY4" fmla="*/ 154236 h 694063"/>
                <a:gd name="connsiteX0" fmla="*/ 1608463 w 1608463"/>
                <a:gd name="connsiteY0" fmla="*/ 280930 h 694063"/>
                <a:gd name="connsiteX1" fmla="*/ 1327533 w 1608463"/>
                <a:gd name="connsiteY1" fmla="*/ 694063 h 694063"/>
                <a:gd name="connsiteX2" fmla="*/ 958468 w 1608463"/>
                <a:gd name="connsiteY2" fmla="*/ 0 h 694063"/>
                <a:gd name="connsiteX3" fmla="*/ 407624 w 1608463"/>
                <a:gd name="connsiteY3" fmla="*/ 545335 h 694063"/>
                <a:gd name="connsiteX4" fmla="*/ 0 w 1608463"/>
                <a:gd name="connsiteY4" fmla="*/ 154236 h 694063"/>
                <a:gd name="connsiteX0" fmla="*/ 1608463 w 1608463"/>
                <a:gd name="connsiteY0" fmla="*/ 280930 h 694063"/>
                <a:gd name="connsiteX1" fmla="*/ 1327533 w 1608463"/>
                <a:gd name="connsiteY1" fmla="*/ 694063 h 694063"/>
                <a:gd name="connsiteX2" fmla="*/ 958468 w 1608463"/>
                <a:gd name="connsiteY2" fmla="*/ 0 h 694063"/>
                <a:gd name="connsiteX3" fmla="*/ 407624 w 1608463"/>
                <a:gd name="connsiteY3" fmla="*/ 545335 h 694063"/>
                <a:gd name="connsiteX4" fmla="*/ 0 w 1608463"/>
                <a:gd name="connsiteY4" fmla="*/ 154236 h 694063"/>
                <a:gd name="connsiteX0" fmla="*/ 1608463 w 1608463"/>
                <a:gd name="connsiteY0" fmla="*/ 280962 h 694095"/>
                <a:gd name="connsiteX1" fmla="*/ 1327533 w 1608463"/>
                <a:gd name="connsiteY1" fmla="*/ 694095 h 694095"/>
                <a:gd name="connsiteX2" fmla="*/ 958468 w 1608463"/>
                <a:gd name="connsiteY2" fmla="*/ 32 h 694095"/>
                <a:gd name="connsiteX3" fmla="*/ 407624 w 1608463"/>
                <a:gd name="connsiteY3" fmla="*/ 545367 h 694095"/>
                <a:gd name="connsiteX4" fmla="*/ 0 w 1608463"/>
                <a:gd name="connsiteY4" fmla="*/ 154268 h 694095"/>
                <a:gd name="connsiteX0" fmla="*/ 1608463 w 1608463"/>
                <a:gd name="connsiteY0" fmla="*/ 280962 h 694095"/>
                <a:gd name="connsiteX1" fmla="*/ 1327533 w 1608463"/>
                <a:gd name="connsiteY1" fmla="*/ 694095 h 694095"/>
                <a:gd name="connsiteX2" fmla="*/ 958468 w 1608463"/>
                <a:gd name="connsiteY2" fmla="*/ 32 h 694095"/>
                <a:gd name="connsiteX3" fmla="*/ 407624 w 1608463"/>
                <a:gd name="connsiteY3" fmla="*/ 545367 h 694095"/>
                <a:gd name="connsiteX4" fmla="*/ 0 w 1608463"/>
                <a:gd name="connsiteY4" fmla="*/ 154268 h 694095"/>
                <a:gd name="connsiteX0" fmla="*/ 1608463 w 1608463"/>
                <a:gd name="connsiteY0" fmla="*/ 280962 h 694095"/>
                <a:gd name="connsiteX1" fmla="*/ 1327533 w 1608463"/>
                <a:gd name="connsiteY1" fmla="*/ 694095 h 694095"/>
                <a:gd name="connsiteX2" fmla="*/ 958468 w 1608463"/>
                <a:gd name="connsiteY2" fmla="*/ 32 h 694095"/>
                <a:gd name="connsiteX3" fmla="*/ 407624 w 1608463"/>
                <a:gd name="connsiteY3" fmla="*/ 545367 h 694095"/>
                <a:gd name="connsiteX4" fmla="*/ 0 w 1608463"/>
                <a:gd name="connsiteY4" fmla="*/ 154268 h 694095"/>
                <a:gd name="connsiteX0" fmla="*/ 1608463 w 1608463"/>
                <a:gd name="connsiteY0" fmla="*/ 280962 h 694095"/>
                <a:gd name="connsiteX1" fmla="*/ 1327533 w 1608463"/>
                <a:gd name="connsiteY1" fmla="*/ 694095 h 694095"/>
                <a:gd name="connsiteX2" fmla="*/ 958468 w 1608463"/>
                <a:gd name="connsiteY2" fmla="*/ 32 h 694095"/>
                <a:gd name="connsiteX3" fmla="*/ 407624 w 1608463"/>
                <a:gd name="connsiteY3" fmla="*/ 545367 h 694095"/>
                <a:gd name="connsiteX4" fmla="*/ 0 w 1608463"/>
                <a:gd name="connsiteY4" fmla="*/ 154268 h 694095"/>
                <a:gd name="connsiteX0" fmla="*/ 1608463 w 1608463"/>
                <a:gd name="connsiteY0" fmla="*/ 280962 h 694095"/>
                <a:gd name="connsiteX1" fmla="*/ 1327533 w 1608463"/>
                <a:gd name="connsiteY1" fmla="*/ 694095 h 694095"/>
                <a:gd name="connsiteX2" fmla="*/ 958468 w 1608463"/>
                <a:gd name="connsiteY2" fmla="*/ 32 h 694095"/>
                <a:gd name="connsiteX3" fmla="*/ 407624 w 1608463"/>
                <a:gd name="connsiteY3" fmla="*/ 545367 h 694095"/>
                <a:gd name="connsiteX4" fmla="*/ 0 w 1608463"/>
                <a:gd name="connsiteY4" fmla="*/ 154268 h 694095"/>
                <a:gd name="connsiteX0" fmla="*/ 1608463 w 1608463"/>
                <a:gd name="connsiteY0" fmla="*/ 280962 h 694095"/>
                <a:gd name="connsiteX1" fmla="*/ 1327533 w 1608463"/>
                <a:gd name="connsiteY1" fmla="*/ 694095 h 694095"/>
                <a:gd name="connsiteX2" fmla="*/ 958468 w 1608463"/>
                <a:gd name="connsiteY2" fmla="*/ 32 h 694095"/>
                <a:gd name="connsiteX3" fmla="*/ 407624 w 1608463"/>
                <a:gd name="connsiteY3" fmla="*/ 545367 h 694095"/>
                <a:gd name="connsiteX4" fmla="*/ 0 w 1608463"/>
                <a:gd name="connsiteY4" fmla="*/ 154268 h 694095"/>
                <a:gd name="connsiteX0" fmla="*/ 1680073 w 1680073"/>
                <a:gd name="connsiteY0" fmla="*/ 10 h 2087706"/>
                <a:gd name="connsiteX1" fmla="*/ 1327533 w 1680073"/>
                <a:gd name="connsiteY1" fmla="*/ 2087706 h 2087706"/>
                <a:gd name="connsiteX2" fmla="*/ 958468 w 1680073"/>
                <a:gd name="connsiteY2" fmla="*/ 1393643 h 2087706"/>
                <a:gd name="connsiteX3" fmla="*/ 407624 w 1680073"/>
                <a:gd name="connsiteY3" fmla="*/ 1938978 h 2087706"/>
                <a:gd name="connsiteX4" fmla="*/ 0 w 1680073"/>
                <a:gd name="connsiteY4" fmla="*/ 1547879 h 2087706"/>
                <a:gd name="connsiteX0" fmla="*/ 1680073 w 1680073"/>
                <a:gd name="connsiteY0" fmla="*/ 132262 h 2071230"/>
                <a:gd name="connsiteX1" fmla="*/ 1277957 w 1680073"/>
                <a:gd name="connsiteY1" fmla="*/ 59 h 2071230"/>
                <a:gd name="connsiteX2" fmla="*/ 958468 w 1680073"/>
                <a:gd name="connsiteY2" fmla="*/ 1525895 h 2071230"/>
                <a:gd name="connsiteX3" fmla="*/ 407624 w 1680073"/>
                <a:gd name="connsiteY3" fmla="*/ 2071230 h 2071230"/>
                <a:gd name="connsiteX4" fmla="*/ 0 w 1680073"/>
                <a:gd name="connsiteY4" fmla="*/ 1680131 h 2071230"/>
                <a:gd name="connsiteX0" fmla="*/ 1680073 w 1680073"/>
                <a:gd name="connsiteY0" fmla="*/ 132670 h 2071638"/>
                <a:gd name="connsiteX1" fmla="*/ 1277957 w 1680073"/>
                <a:gd name="connsiteY1" fmla="*/ 467 h 2071638"/>
                <a:gd name="connsiteX2" fmla="*/ 853808 w 1680073"/>
                <a:gd name="connsiteY2" fmla="*/ 182245 h 2071638"/>
                <a:gd name="connsiteX3" fmla="*/ 407624 w 1680073"/>
                <a:gd name="connsiteY3" fmla="*/ 2071638 h 2071638"/>
                <a:gd name="connsiteX4" fmla="*/ 0 w 1680073"/>
                <a:gd name="connsiteY4" fmla="*/ 1680539 h 2071638"/>
                <a:gd name="connsiteX0" fmla="*/ 1680073 w 1680073"/>
                <a:gd name="connsiteY0" fmla="*/ 192882 h 1740751"/>
                <a:gd name="connsiteX1" fmla="*/ 1277957 w 1680073"/>
                <a:gd name="connsiteY1" fmla="*/ 60679 h 1740751"/>
                <a:gd name="connsiteX2" fmla="*/ 853808 w 1680073"/>
                <a:gd name="connsiteY2" fmla="*/ 242457 h 1740751"/>
                <a:gd name="connsiteX3" fmla="*/ 616945 w 1680073"/>
                <a:gd name="connsiteY3" fmla="*/ 86 h 1740751"/>
                <a:gd name="connsiteX4" fmla="*/ 0 w 1680073"/>
                <a:gd name="connsiteY4" fmla="*/ 1740751 h 1740751"/>
                <a:gd name="connsiteX0" fmla="*/ 1410159 w 1410159"/>
                <a:gd name="connsiteY0" fmla="*/ 192882 h 242798"/>
                <a:gd name="connsiteX1" fmla="*/ 1008043 w 1410159"/>
                <a:gd name="connsiteY1" fmla="*/ 60679 h 242798"/>
                <a:gd name="connsiteX2" fmla="*/ 583894 w 1410159"/>
                <a:gd name="connsiteY2" fmla="*/ 242457 h 242798"/>
                <a:gd name="connsiteX3" fmla="*/ 347031 w 1410159"/>
                <a:gd name="connsiteY3" fmla="*/ 86 h 242798"/>
                <a:gd name="connsiteX4" fmla="*/ 0 w 1410159"/>
                <a:gd name="connsiteY4" fmla="*/ 209407 h 242798"/>
                <a:gd name="connsiteX0" fmla="*/ 1503802 w 1503802"/>
                <a:gd name="connsiteY0" fmla="*/ 187374 h 242798"/>
                <a:gd name="connsiteX1" fmla="*/ 1008043 w 1503802"/>
                <a:gd name="connsiteY1" fmla="*/ 60679 h 242798"/>
                <a:gd name="connsiteX2" fmla="*/ 583894 w 1503802"/>
                <a:gd name="connsiteY2" fmla="*/ 242457 h 242798"/>
                <a:gd name="connsiteX3" fmla="*/ 347031 w 1503802"/>
                <a:gd name="connsiteY3" fmla="*/ 86 h 242798"/>
                <a:gd name="connsiteX4" fmla="*/ 0 w 1503802"/>
                <a:gd name="connsiteY4" fmla="*/ 209407 h 24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802" h="242798">
                  <a:moveTo>
                    <a:pt x="1503802" y="187374"/>
                  </a:moveTo>
                  <a:cubicBezTo>
                    <a:pt x="1333041" y="181865"/>
                    <a:pt x="1277956" y="60679"/>
                    <a:pt x="1008043" y="60679"/>
                  </a:cubicBezTo>
                  <a:cubicBezTo>
                    <a:pt x="703242" y="49662"/>
                    <a:pt x="778525" y="236948"/>
                    <a:pt x="583894" y="242457"/>
                  </a:cubicBezTo>
                  <a:cubicBezTo>
                    <a:pt x="400279" y="253474"/>
                    <a:pt x="585731" y="-5422"/>
                    <a:pt x="347031" y="86"/>
                  </a:cubicBezTo>
                  <a:cubicBezTo>
                    <a:pt x="156071" y="-3586"/>
                    <a:pt x="224010" y="207571"/>
                    <a:pt x="0" y="209407"/>
                  </a:cubicBezTo>
                </a:path>
              </a:pathLst>
            </a:custGeom>
            <a:no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pic>
        <p:nvPicPr>
          <p:cNvPr id="38" name="図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85" y="3029479"/>
            <a:ext cx="5785123" cy="2972107"/>
          </a:xfrm>
          <a:prstGeom prst="rect">
            <a:avLst/>
          </a:prstGeom>
        </p:spPr>
      </p:pic>
      <p:pic>
        <p:nvPicPr>
          <p:cNvPr id="39" name="図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4988" y="3030610"/>
            <a:ext cx="3961301" cy="2970976"/>
          </a:xfrm>
          <a:prstGeom prst="rect">
            <a:avLst/>
          </a:prstGeom>
        </p:spPr>
      </p:pic>
      <p:sp>
        <p:nvSpPr>
          <p:cNvPr id="40" name="テキスト ボックス 39"/>
          <p:cNvSpPr txBox="1"/>
          <p:nvPr/>
        </p:nvSpPr>
        <p:spPr>
          <a:xfrm>
            <a:off x="5091787" y="3029479"/>
            <a:ext cx="907621" cy="276999"/>
          </a:xfrm>
          <a:prstGeom prst="rect">
            <a:avLst/>
          </a:prstGeom>
          <a:noFill/>
        </p:spPr>
        <p:txBody>
          <a:bodyPr wrap="none" rtlCol="0">
            <a:spAutoFit/>
          </a:bodyPr>
          <a:lstStyle/>
          <a:p>
            <a:r>
              <a:rPr lang="ja-JP" altLang="en-US" sz="1200" i="1" dirty="0" smtClean="0">
                <a:solidFill>
                  <a:prstClr val="white"/>
                </a:solidFill>
                <a:latin typeface="Calibri" panose="020F0502020204030204"/>
                <a:ea typeface="ＭＳ Ｐゴシック" panose="020B0600070205080204" pitchFamily="50" charset="-128"/>
              </a:rPr>
              <a:t>出典</a:t>
            </a:r>
            <a:r>
              <a:rPr lang="en-US" altLang="ja-JP" sz="1200" i="1" dirty="0" smtClean="0">
                <a:solidFill>
                  <a:prstClr val="white"/>
                </a:solidFill>
                <a:latin typeface="Calibri" panose="020F0502020204030204"/>
                <a:ea typeface="ＭＳ Ｐゴシック" panose="020B0600070205080204" pitchFamily="50" charset="-128"/>
              </a:rPr>
              <a:t>: CERN</a:t>
            </a:r>
            <a:endParaRPr lang="ja-JP" altLang="en-US" sz="1200" i="1" dirty="0">
              <a:solidFill>
                <a:prstClr val="white"/>
              </a:solidFill>
              <a:latin typeface="Calibri" panose="020F0502020204030204"/>
              <a:ea typeface="ＭＳ Ｐゴシック" panose="020B0600070205080204" pitchFamily="50" charset="-128"/>
            </a:endParaRPr>
          </a:p>
        </p:txBody>
      </p:sp>
      <p:sp>
        <p:nvSpPr>
          <p:cNvPr id="41" name="テキスト ボックス 40"/>
          <p:cNvSpPr txBox="1"/>
          <p:nvPr/>
        </p:nvSpPr>
        <p:spPr>
          <a:xfrm>
            <a:off x="883681" y="6085224"/>
            <a:ext cx="7531229" cy="646331"/>
          </a:xfrm>
          <a:prstGeom prst="rect">
            <a:avLst/>
          </a:prstGeom>
          <a:noFill/>
        </p:spPr>
        <p:txBody>
          <a:bodyPr wrap="none" rtlCol="0">
            <a:spAutoFit/>
          </a:bodyPr>
          <a:lstStyle/>
          <a:p>
            <a:pPr algn="ctr"/>
            <a:r>
              <a:rPr lang="en-US" altLang="ja-JP" dirty="0"/>
              <a:t>1232</a:t>
            </a:r>
            <a:r>
              <a:rPr lang="ja-JP" altLang="en-US" dirty="0"/>
              <a:t>個の超伝導磁石</a:t>
            </a:r>
            <a:r>
              <a:rPr lang="ja-JP" altLang="en-US" dirty="0" smtClean="0"/>
              <a:t>を液体</a:t>
            </a:r>
            <a:r>
              <a:rPr lang="ja-JP" altLang="en-US" dirty="0"/>
              <a:t>ヘリウムでマイナス</a:t>
            </a:r>
            <a:r>
              <a:rPr lang="en-US" altLang="ja-JP" dirty="0" smtClean="0"/>
              <a:t>271.3</a:t>
            </a:r>
            <a:r>
              <a:rPr lang="ja-JP" altLang="en-US" dirty="0" smtClean="0"/>
              <a:t>度</a:t>
            </a:r>
            <a:r>
              <a:rPr lang="en-US" altLang="ja-JP" dirty="0"/>
              <a:t>(1.9K</a:t>
            </a:r>
            <a:r>
              <a:rPr lang="en-US" altLang="ja-JP" dirty="0" smtClean="0"/>
              <a:t>)</a:t>
            </a:r>
            <a:r>
              <a:rPr lang="ja-JP" altLang="en-US" dirty="0"/>
              <a:t>に</a:t>
            </a:r>
            <a:r>
              <a:rPr lang="ja-JP" altLang="en-US" dirty="0" smtClean="0"/>
              <a:t>冷却</a:t>
            </a:r>
            <a:r>
              <a:rPr lang="en-US" altLang="ja-JP" dirty="0"/>
              <a:t/>
            </a:r>
            <a:br>
              <a:rPr lang="en-US" altLang="ja-JP" dirty="0"/>
            </a:br>
            <a:r>
              <a:rPr lang="en-US" altLang="ja-JP" dirty="0" smtClean="0"/>
              <a:t>(</a:t>
            </a:r>
            <a:r>
              <a:rPr lang="ja-JP" altLang="en-US" dirty="0" smtClean="0"/>
              <a:t>超伝導</a:t>
            </a:r>
            <a:r>
              <a:rPr lang="en-US" altLang="ja-JP" dirty="0"/>
              <a:t>: </a:t>
            </a:r>
            <a:r>
              <a:rPr lang="ja-JP" altLang="en-US" dirty="0"/>
              <a:t>金属を冷やすと抵抗が突然ゼロになる現象</a:t>
            </a:r>
            <a:r>
              <a:rPr lang="en-US" altLang="ja-JP" dirty="0"/>
              <a:t>: </a:t>
            </a:r>
            <a:r>
              <a:rPr lang="ja-JP" altLang="en-US" b="1" dirty="0">
                <a:solidFill>
                  <a:schemeClr val="tx2">
                    <a:lumMod val="50000"/>
                  </a:schemeClr>
                </a:solidFill>
              </a:rPr>
              <a:t>大電流</a:t>
            </a:r>
            <a:r>
              <a:rPr lang="en-US" altLang="ja-JP" b="1" dirty="0">
                <a:solidFill>
                  <a:schemeClr val="tx2">
                    <a:lumMod val="50000"/>
                  </a:schemeClr>
                </a:solidFill>
                <a:sym typeface="Wingdings" panose="05000000000000000000" pitchFamily="2" charset="2"/>
              </a:rPr>
              <a:t></a:t>
            </a:r>
            <a:r>
              <a:rPr lang="ja-JP" altLang="en-US" b="1" dirty="0">
                <a:solidFill>
                  <a:schemeClr val="tx2">
                    <a:lumMod val="50000"/>
                  </a:schemeClr>
                </a:solidFill>
                <a:sym typeface="Wingdings" panose="05000000000000000000" pitchFamily="2" charset="2"/>
              </a:rPr>
              <a:t>強い</a:t>
            </a:r>
            <a:r>
              <a:rPr lang="ja-JP" altLang="en-US" b="1" dirty="0" smtClean="0">
                <a:solidFill>
                  <a:schemeClr val="tx2">
                    <a:lumMod val="50000"/>
                  </a:schemeClr>
                </a:solidFill>
                <a:sym typeface="Wingdings" panose="05000000000000000000" pitchFamily="2" charset="2"/>
              </a:rPr>
              <a:t>磁場</a:t>
            </a:r>
            <a:r>
              <a:rPr lang="en-US" altLang="ja-JP" dirty="0"/>
              <a:t>)</a:t>
            </a:r>
            <a:endParaRPr lang="ja-JP" altLang="en-US" dirty="0"/>
          </a:p>
        </p:txBody>
      </p:sp>
    </p:spTree>
    <p:extLst>
      <p:ext uri="{BB962C8B-B14F-4D97-AF65-F5344CB8AC3E}">
        <p14:creationId xmlns:p14="http://schemas.microsoft.com/office/powerpoint/2010/main" val="421165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LHC</a:t>
            </a:r>
            <a:r>
              <a:rPr lang="ja-JP" altLang="en-US" dirty="0"/>
              <a:t>の能力</a:t>
            </a:r>
            <a:r>
              <a:rPr lang="en-US" altLang="ja-JP" dirty="0"/>
              <a:t>(2)</a:t>
            </a:r>
            <a:endParaRPr kumimoji="1" lang="ja-JP" altLang="en-US" dirty="0"/>
          </a:p>
        </p:txBody>
      </p:sp>
      <p:sp>
        <p:nvSpPr>
          <p:cNvPr id="3" name="コンテンツ プレースホルダー 2"/>
          <p:cNvSpPr>
            <a:spLocks noGrp="1"/>
          </p:cNvSpPr>
          <p:nvPr>
            <p:ph idx="1"/>
          </p:nvPr>
        </p:nvSpPr>
        <p:spPr>
          <a:xfrm>
            <a:off x="152253" y="1185811"/>
            <a:ext cx="5035011" cy="5506220"/>
          </a:xfrm>
        </p:spPr>
        <p:txBody>
          <a:bodyPr>
            <a:normAutofit fontScale="92500"/>
          </a:bodyPr>
          <a:lstStyle/>
          <a:p>
            <a:pPr marL="0" indent="0">
              <a:buNone/>
            </a:pPr>
            <a:r>
              <a:rPr lang="en-US" altLang="ja-JP" b="1" dirty="0" smtClean="0">
                <a:solidFill>
                  <a:schemeClr val="tx2">
                    <a:lumMod val="75000"/>
                  </a:schemeClr>
                </a:solidFill>
              </a:rPr>
              <a:t>300</a:t>
            </a:r>
            <a:r>
              <a:rPr lang="ja-JP" altLang="en-US" b="1" dirty="0">
                <a:solidFill>
                  <a:schemeClr val="tx2">
                    <a:lumMod val="75000"/>
                  </a:schemeClr>
                </a:solidFill>
              </a:rPr>
              <a:t>兆個の陽子</a:t>
            </a:r>
            <a:r>
              <a:rPr lang="ja-JP" altLang="en-US" dirty="0"/>
              <a:t>を</a:t>
            </a:r>
            <a:r>
              <a:rPr lang="ja-JP" altLang="en-US" dirty="0" smtClean="0"/>
              <a:t>蓄積</a:t>
            </a:r>
            <a:endParaRPr lang="en-US" altLang="ja-JP" dirty="0" smtClean="0"/>
          </a:p>
          <a:p>
            <a:r>
              <a:rPr lang="ja-JP" altLang="en-US" dirty="0" smtClean="0">
                <a:sym typeface="Wingdings" panose="05000000000000000000" pitchFamily="2" charset="2"/>
              </a:rPr>
              <a:t>全エネルギー</a:t>
            </a:r>
            <a:r>
              <a:rPr lang="en-US" altLang="ja-JP" dirty="0" smtClean="0">
                <a:sym typeface="Wingdings" panose="05000000000000000000" pitchFamily="2" charset="2"/>
              </a:rPr>
              <a:t>:</a:t>
            </a:r>
            <a:r>
              <a:rPr lang="ja-JP" altLang="en-US" dirty="0" smtClean="0">
                <a:sym typeface="Wingdings" panose="05000000000000000000" pitchFamily="2" charset="2"/>
              </a:rPr>
              <a:t> </a:t>
            </a:r>
            <a:r>
              <a:rPr lang="en-US" altLang="ja-JP" dirty="0">
                <a:sym typeface="Wingdings" panose="05000000000000000000" pitchFamily="2" charset="2"/>
              </a:rPr>
              <a:t>330 </a:t>
            </a:r>
            <a:r>
              <a:rPr lang="en-US" altLang="ja-JP" dirty="0" smtClean="0">
                <a:sym typeface="Wingdings" panose="05000000000000000000" pitchFamily="2" charset="2"/>
              </a:rPr>
              <a:t>MJ</a:t>
            </a:r>
          </a:p>
          <a:p>
            <a:pPr marL="0" indent="0">
              <a:buNone/>
            </a:pPr>
            <a:r>
              <a:rPr lang="en-US" altLang="ja-JP" dirty="0">
                <a:sym typeface="Wingdings" panose="05000000000000000000" pitchFamily="2" charset="2"/>
              </a:rPr>
              <a:t> </a:t>
            </a:r>
            <a:r>
              <a:rPr lang="en-US" altLang="ja-JP" dirty="0" smtClean="0">
                <a:sym typeface="Wingdings" panose="05000000000000000000" pitchFamily="2" charset="2"/>
              </a:rPr>
              <a:t>   200 </a:t>
            </a:r>
            <a:r>
              <a:rPr lang="ja-JP" altLang="en-US" dirty="0">
                <a:sym typeface="Wingdings" panose="05000000000000000000" pitchFamily="2" charset="2"/>
              </a:rPr>
              <a:t>トンの列車が 時速</a:t>
            </a:r>
            <a:r>
              <a:rPr lang="en-US" altLang="ja-JP" dirty="0">
                <a:sym typeface="Wingdings" panose="05000000000000000000" pitchFamily="2" charset="2"/>
              </a:rPr>
              <a:t>200</a:t>
            </a:r>
            <a:r>
              <a:rPr lang="ja-JP" altLang="en-US" dirty="0">
                <a:sym typeface="Wingdings" panose="05000000000000000000" pitchFamily="2" charset="2"/>
              </a:rPr>
              <a:t>キロ</a:t>
            </a:r>
            <a:r>
              <a:rPr lang="ja-JP" altLang="en-US" dirty="0" smtClean="0">
                <a:sym typeface="Wingdings" panose="05000000000000000000" pitchFamily="2" charset="2"/>
              </a:rPr>
              <a:t>で</a:t>
            </a:r>
            <a:r>
              <a:rPr lang="en-US" altLang="ja-JP" dirty="0" smtClean="0">
                <a:sym typeface="Wingdings" panose="05000000000000000000" pitchFamily="2" charset="2"/>
              </a:rPr>
              <a:t/>
            </a:r>
            <a:br>
              <a:rPr lang="en-US" altLang="ja-JP" dirty="0" smtClean="0">
                <a:sym typeface="Wingdings" panose="05000000000000000000" pitchFamily="2" charset="2"/>
              </a:rPr>
            </a:br>
            <a:r>
              <a:rPr lang="en-US" altLang="ja-JP" dirty="0" smtClean="0">
                <a:sym typeface="Wingdings" panose="05000000000000000000" pitchFamily="2" charset="2"/>
              </a:rPr>
              <a:t>    </a:t>
            </a:r>
            <a:r>
              <a:rPr lang="ja-JP" altLang="en-US" dirty="0" smtClean="0">
                <a:sym typeface="Wingdings" panose="05000000000000000000" pitchFamily="2" charset="2"/>
              </a:rPr>
              <a:t>走行</a:t>
            </a:r>
            <a:r>
              <a:rPr lang="ja-JP" altLang="en-US" dirty="0">
                <a:sym typeface="Wingdings" panose="05000000000000000000" pitchFamily="2" charset="2"/>
              </a:rPr>
              <a:t>する運動エネルギーに</a:t>
            </a:r>
            <a:r>
              <a:rPr lang="ja-JP" altLang="en-US" dirty="0" smtClean="0">
                <a:sym typeface="Wingdings" panose="05000000000000000000" pitchFamily="2" charset="2"/>
              </a:rPr>
              <a:t>匹敵</a:t>
            </a:r>
            <a:endParaRPr lang="en-US" altLang="ja-JP" dirty="0">
              <a:sym typeface="Wingdings" panose="05000000000000000000" pitchFamily="2" charset="2"/>
            </a:endParaRPr>
          </a:p>
          <a:p>
            <a:endParaRPr lang="en-US" altLang="ja-JP" dirty="0" smtClean="0">
              <a:sym typeface="Wingdings" panose="05000000000000000000" pitchFamily="2" charset="2"/>
            </a:endParaRPr>
          </a:p>
          <a:p>
            <a:pPr marL="0" indent="0">
              <a:buNone/>
            </a:pPr>
            <a:r>
              <a:rPr lang="ja-JP" altLang="en-US" dirty="0" smtClean="0">
                <a:sym typeface="Wingdings" panose="05000000000000000000" pitchFamily="2" charset="2"/>
              </a:rPr>
              <a:t>この</a:t>
            </a:r>
            <a:r>
              <a:rPr lang="ja-JP" altLang="en-US" dirty="0">
                <a:sym typeface="Wingdings" panose="05000000000000000000" pitchFamily="2" charset="2"/>
              </a:rPr>
              <a:t>ビームを太さ</a:t>
            </a:r>
            <a:r>
              <a:rPr lang="en-US" altLang="ja-JP" dirty="0">
                <a:sym typeface="Wingdings" panose="05000000000000000000" pitchFamily="2" charset="2"/>
              </a:rPr>
              <a:t> 0.1 mm</a:t>
            </a:r>
            <a:r>
              <a:rPr lang="ja-JP" altLang="en-US" dirty="0">
                <a:sym typeface="Wingdings" panose="05000000000000000000" pitchFamily="2" charset="2"/>
              </a:rPr>
              <a:t> まで収束して正面</a:t>
            </a:r>
            <a:r>
              <a:rPr lang="ja-JP" altLang="en-US" dirty="0" smtClean="0">
                <a:sym typeface="Wingdings" panose="05000000000000000000" pitchFamily="2" charset="2"/>
              </a:rPr>
              <a:t>衝突</a:t>
            </a:r>
            <a:endParaRPr lang="en-US" altLang="ja-JP" dirty="0">
              <a:sym typeface="Wingdings" panose="05000000000000000000" pitchFamily="2" charset="2"/>
            </a:endParaRPr>
          </a:p>
          <a:p>
            <a:pPr marL="0" indent="0">
              <a:buNone/>
            </a:pPr>
            <a:endParaRPr lang="en-US" altLang="ja-JP" dirty="0">
              <a:sym typeface="Wingdings" panose="05000000000000000000" pitchFamily="2" charset="2"/>
            </a:endParaRPr>
          </a:p>
          <a:p>
            <a:pPr marL="0" indent="0">
              <a:buNone/>
            </a:pPr>
            <a:r>
              <a:rPr lang="ja-JP" altLang="en-US" dirty="0" smtClean="0">
                <a:sym typeface="Wingdings" panose="05000000000000000000" pitchFamily="2" charset="2"/>
              </a:rPr>
              <a:t>鉛</a:t>
            </a:r>
            <a:r>
              <a:rPr lang="ja-JP" altLang="en-US" dirty="0">
                <a:sym typeface="Wingdings" panose="05000000000000000000" pitchFamily="2" charset="2"/>
              </a:rPr>
              <a:t>原子核</a:t>
            </a:r>
            <a:r>
              <a:rPr lang="en-US" altLang="ja-JP" dirty="0">
                <a:sym typeface="Wingdings" panose="05000000000000000000" pitchFamily="2" charset="2"/>
              </a:rPr>
              <a:t>(</a:t>
            </a:r>
            <a:r>
              <a:rPr lang="ja-JP" altLang="en-US" dirty="0">
                <a:sym typeface="Wingdings" panose="05000000000000000000" pitchFamily="2" charset="2"/>
              </a:rPr>
              <a:t>陽子の</a:t>
            </a:r>
            <a:r>
              <a:rPr lang="en-US" altLang="ja-JP" dirty="0">
                <a:sym typeface="Wingdings" panose="05000000000000000000" pitchFamily="2" charset="2"/>
              </a:rPr>
              <a:t>200</a:t>
            </a:r>
            <a:r>
              <a:rPr lang="ja-JP" altLang="en-US" dirty="0">
                <a:sym typeface="Wingdings" panose="05000000000000000000" pitchFamily="2" charset="2"/>
              </a:rPr>
              <a:t>倍の重さ</a:t>
            </a:r>
            <a:r>
              <a:rPr lang="en-US" altLang="ja-JP" dirty="0" smtClean="0">
                <a:sym typeface="Wingdings" panose="05000000000000000000" pitchFamily="2" charset="2"/>
              </a:rPr>
              <a:t>)</a:t>
            </a:r>
            <a:r>
              <a:rPr lang="ja-JP" altLang="en-US" dirty="0" smtClean="0">
                <a:sym typeface="Wingdings" panose="05000000000000000000" pitchFamily="2" charset="2"/>
              </a:rPr>
              <a:t>の場合</a:t>
            </a:r>
            <a:endParaRPr lang="en-US" altLang="ja-JP" dirty="0" smtClean="0">
              <a:sym typeface="Wingdings" panose="05000000000000000000" pitchFamily="2" charset="2"/>
            </a:endParaRPr>
          </a:p>
          <a:p>
            <a:r>
              <a:rPr lang="ja-JP" altLang="en-US" dirty="0" smtClean="0">
                <a:sym typeface="Wingdings" panose="05000000000000000000" pitchFamily="2" charset="2"/>
              </a:rPr>
              <a:t>ひとつ</a:t>
            </a:r>
            <a:r>
              <a:rPr lang="ja-JP" altLang="en-US" dirty="0">
                <a:sym typeface="Wingdings" panose="05000000000000000000" pitchFamily="2" charset="2"/>
              </a:rPr>
              <a:t>の衝突</a:t>
            </a:r>
            <a:r>
              <a:rPr lang="ja-JP" altLang="en-US" dirty="0" smtClean="0">
                <a:sym typeface="Wingdings" panose="05000000000000000000" pitchFamily="2" charset="2"/>
              </a:rPr>
              <a:t>で</a:t>
            </a:r>
            <a:r>
              <a:rPr lang="en-US" altLang="ja-JP" dirty="0" smtClean="0">
                <a:sym typeface="Wingdings" panose="05000000000000000000" pitchFamily="2" charset="2"/>
              </a:rPr>
              <a:t>180</a:t>
            </a:r>
            <a:r>
              <a:rPr lang="ja-JP" altLang="en-US" dirty="0" smtClean="0">
                <a:sym typeface="Symbol" panose="05050102010706020507" pitchFamily="18" charset="2"/>
              </a:rPr>
              <a:t> </a:t>
            </a:r>
            <a:r>
              <a:rPr lang="ja-JP" altLang="en-US" dirty="0">
                <a:sym typeface="Symbol" panose="05050102010706020507" pitchFamily="18" charset="2"/>
              </a:rPr>
              <a:t></a:t>
            </a:r>
            <a:r>
              <a:rPr lang="en-US" altLang="ja-JP" dirty="0">
                <a:sym typeface="Symbol" panose="05050102010706020507" pitchFamily="18" charset="2"/>
              </a:rPr>
              <a:t>J </a:t>
            </a:r>
            <a:r>
              <a:rPr lang="ja-JP" altLang="en-US" dirty="0">
                <a:sym typeface="Symbol" panose="05050102010706020507" pitchFamily="18" charset="2"/>
              </a:rPr>
              <a:t>のエネルギーを１兆分の１センチ立方に</a:t>
            </a:r>
            <a:r>
              <a:rPr lang="ja-JP" altLang="en-US" dirty="0" smtClean="0">
                <a:sym typeface="Symbol" panose="05050102010706020507" pitchFamily="18" charset="2"/>
              </a:rPr>
              <a:t>集中</a:t>
            </a:r>
            <a:endParaRPr lang="en-US" altLang="ja-JP" dirty="0" smtClean="0">
              <a:sym typeface="Symbol" panose="05050102010706020507" pitchFamily="18" charset="2"/>
            </a:endParaRPr>
          </a:p>
          <a:p>
            <a:pPr marL="0" indent="0">
              <a:buNone/>
            </a:pPr>
            <a:r>
              <a:rPr lang="en-US" altLang="ja-JP" dirty="0" smtClean="0">
                <a:sym typeface="Wingdings" panose="05000000000000000000" pitchFamily="2" charset="2"/>
              </a:rPr>
              <a:t> 5</a:t>
            </a:r>
            <a:r>
              <a:rPr lang="ja-JP" altLang="en-US" dirty="0" smtClean="0">
                <a:sym typeface="Wingdings" panose="05000000000000000000" pitchFamily="2" charset="2"/>
              </a:rPr>
              <a:t>兆度の </a:t>
            </a:r>
            <a:r>
              <a:rPr lang="en-US" altLang="ja-JP" dirty="0" smtClean="0">
                <a:sym typeface="Wingdings" panose="05000000000000000000" pitchFamily="2" charset="2"/>
              </a:rPr>
              <a:t>QGP</a:t>
            </a:r>
            <a:r>
              <a:rPr lang="ja-JP" altLang="en-US" dirty="0" smtClean="0">
                <a:sym typeface="Wingdings" panose="05000000000000000000" pitchFamily="2" charset="2"/>
              </a:rPr>
              <a:t> 生成</a:t>
            </a:r>
            <a:r>
              <a:rPr lang="ja-JP" altLang="en-US" dirty="0">
                <a:sym typeface="Wingdings" panose="05000000000000000000" pitchFamily="2" charset="2"/>
              </a:rPr>
              <a:t>も</a:t>
            </a:r>
            <a:r>
              <a:rPr lang="ja-JP" altLang="en-US" dirty="0" smtClean="0">
                <a:sym typeface="Wingdings" panose="05000000000000000000" pitchFamily="2" charset="2"/>
              </a:rPr>
              <a:t>できる</a:t>
            </a:r>
            <a:endParaRPr lang="en-US" altLang="ja-JP"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8</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5218" y="1185811"/>
            <a:ext cx="3717840" cy="2217795"/>
          </a:xfrm>
          <a:prstGeom prst="rect">
            <a:avLst/>
          </a:prstGeom>
        </p:spPr>
      </p:pic>
      <p:sp>
        <p:nvSpPr>
          <p:cNvPr id="6" name="テキスト ボックス 5"/>
          <p:cNvSpPr txBox="1"/>
          <p:nvPr/>
        </p:nvSpPr>
        <p:spPr>
          <a:xfrm>
            <a:off x="7636290" y="3422318"/>
            <a:ext cx="1306768" cy="276999"/>
          </a:xfrm>
          <a:prstGeom prst="rect">
            <a:avLst/>
          </a:prstGeom>
          <a:noFill/>
        </p:spPr>
        <p:txBody>
          <a:bodyPr wrap="none" rtlCol="0">
            <a:spAutoFit/>
          </a:bodyPr>
          <a:lstStyle/>
          <a:p>
            <a:r>
              <a:rPr lang="ja-JP" altLang="en-US" sz="1200" i="1" dirty="0" smtClean="0">
                <a:latin typeface="メイリオ" panose="020B0604030504040204" pitchFamily="50" charset="-128"/>
                <a:cs typeface="メイリオ" panose="020B0604030504040204" pitchFamily="50" charset="-128"/>
              </a:rPr>
              <a:t>出典</a:t>
            </a:r>
            <a:r>
              <a:rPr lang="en-US" altLang="ja-JP" sz="1200" i="1" dirty="0" smtClean="0">
                <a:latin typeface="メイリオ" panose="020B0604030504040204" pitchFamily="50" charset="-128"/>
                <a:cs typeface="メイリオ" panose="020B0604030504040204" pitchFamily="50" charset="-128"/>
              </a:rPr>
              <a:t>: </a:t>
            </a:r>
            <a:r>
              <a:rPr lang="en-US" altLang="ja-JP" sz="1200" i="1" dirty="0" err="1" smtClean="0">
                <a:latin typeface="メイリオ" panose="020B0604030504040204" pitchFamily="50" charset="-128"/>
                <a:cs typeface="メイリオ" panose="020B0604030504040204" pitchFamily="50" charset="-128"/>
              </a:rPr>
              <a:t>wikipedia</a:t>
            </a:r>
            <a:endParaRPr lang="ja-JP" altLang="en-US" sz="1200" i="1" dirty="0">
              <a:latin typeface="メイリオ" panose="020B0604030504040204" pitchFamily="50" charset="-128"/>
              <a:cs typeface="メイリオ" panose="020B0604030504040204" pitchFamily="50"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219" y="3730203"/>
            <a:ext cx="3717840" cy="2480197"/>
          </a:xfrm>
          <a:prstGeom prst="rect">
            <a:avLst/>
          </a:prstGeom>
        </p:spPr>
      </p:pic>
      <p:sp>
        <p:nvSpPr>
          <p:cNvPr id="8" name="正方形/長方形 7"/>
          <p:cNvSpPr/>
          <p:nvPr/>
        </p:nvSpPr>
        <p:spPr>
          <a:xfrm>
            <a:off x="5187264" y="6229112"/>
            <a:ext cx="3755794" cy="276999"/>
          </a:xfrm>
          <a:prstGeom prst="rect">
            <a:avLst/>
          </a:prstGeom>
        </p:spPr>
        <p:txBody>
          <a:bodyPr wrap="square">
            <a:spAutoFit/>
          </a:bodyPr>
          <a:lstStyle/>
          <a:p>
            <a:r>
              <a:rPr lang="ja-JP" altLang="en-US" sz="1200" i="1" dirty="0" smtClean="0">
                <a:latin typeface="メイリオ" panose="020B0604030504040204" pitchFamily="50" charset="-128"/>
                <a:cs typeface="メイリオ" panose="020B0604030504040204" pitchFamily="50" charset="-128"/>
              </a:rPr>
              <a:t>出典</a:t>
            </a:r>
            <a:r>
              <a:rPr lang="en-US" altLang="ja-JP" sz="1200" i="1" dirty="0" smtClean="0">
                <a:latin typeface="メイリオ" panose="020B0604030504040204" pitchFamily="50" charset="-128"/>
                <a:cs typeface="メイリオ" panose="020B0604030504040204" pitchFamily="50" charset="-128"/>
              </a:rPr>
              <a:t>: CERN </a:t>
            </a:r>
            <a:r>
              <a:rPr lang="en-US" altLang="ja-JP" sz="800" i="1" dirty="0" smtClean="0">
                <a:latin typeface="メイリオ" panose="020B0604030504040204" pitchFamily="50" charset="-128"/>
                <a:cs typeface="メイリオ" panose="020B0604030504040204" pitchFamily="50" charset="-128"/>
              </a:rPr>
              <a:t>http</a:t>
            </a:r>
            <a:r>
              <a:rPr lang="en-US" altLang="ja-JP" sz="800" i="1" dirty="0">
                <a:latin typeface="メイリオ" panose="020B0604030504040204" pitchFamily="50" charset="-128"/>
                <a:cs typeface="メイリオ" panose="020B0604030504040204" pitchFamily="50" charset="-128"/>
              </a:rPr>
              <a:t>://</a:t>
            </a:r>
            <a:r>
              <a:rPr lang="en-US" altLang="ja-JP" sz="800" i="1" dirty="0" smtClean="0">
                <a:latin typeface="メイリオ" panose="020B0604030504040204" pitchFamily="50" charset="-128"/>
                <a:cs typeface="メイリオ" panose="020B0604030504040204" pitchFamily="50" charset="-128"/>
              </a:rPr>
              <a:t>newstate-matter.web.cern.ch/newstate-matter</a:t>
            </a:r>
            <a:endParaRPr lang="ja-JP" altLang="en-US" sz="800" i="1" dirty="0">
              <a:latin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796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粒子は目に見える？</a:t>
            </a:r>
            <a:endParaRPr kumimoji="1" lang="ja-JP" altLang="en-US" dirty="0"/>
          </a:p>
        </p:txBody>
      </p:sp>
      <p:sp>
        <p:nvSpPr>
          <p:cNvPr id="3" name="コンテンツ プレースホルダー 2"/>
          <p:cNvSpPr>
            <a:spLocks noGrp="1"/>
          </p:cNvSpPr>
          <p:nvPr>
            <p:ph idx="1"/>
          </p:nvPr>
        </p:nvSpPr>
        <p:spPr>
          <a:xfrm>
            <a:off x="152253" y="1269153"/>
            <a:ext cx="8898104" cy="4195481"/>
          </a:xfrm>
        </p:spPr>
        <p:txBody>
          <a:bodyPr/>
          <a:lstStyle/>
          <a:p>
            <a:pPr marL="0" indent="0">
              <a:buNone/>
            </a:pPr>
            <a:r>
              <a:rPr lang="ja-JP" altLang="en-US" b="1" dirty="0" smtClean="0">
                <a:solidFill>
                  <a:schemeClr val="tx2">
                    <a:lumMod val="75000"/>
                  </a:schemeClr>
                </a:solidFill>
              </a:rPr>
              <a:t>「見る</a:t>
            </a:r>
            <a:r>
              <a:rPr lang="ja-JP" altLang="en-US" b="1" dirty="0">
                <a:solidFill>
                  <a:schemeClr val="tx2">
                    <a:lumMod val="75000"/>
                  </a:schemeClr>
                </a:solidFill>
              </a:rPr>
              <a:t>」 </a:t>
            </a:r>
            <a:r>
              <a:rPr lang="en-US" altLang="ja-JP" dirty="0"/>
              <a:t>…</a:t>
            </a:r>
            <a:r>
              <a:rPr lang="ja-JP" altLang="en-US" dirty="0"/>
              <a:t> 目</a:t>
            </a:r>
            <a:r>
              <a:rPr lang="ja-JP" altLang="en-US" dirty="0" smtClean="0"/>
              <a:t>で「光」を</a:t>
            </a:r>
            <a:r>
              <a:rPr lang="ja-JP" altLang="en-US" dirty="0"/>
              <a:t>感じて、対象を</a:t>
            </a:r>
            <a:r>
              <a:rPr lang="ja-JP" altLang="en-US" dirty="0" smtClean="0"/>
              <a:t>とらえる</a:t>
            </a:r>
            <a:endParaRPr lang="en-US" altLang="ja-JP" dirty="0"/>
          </a:p>
          <a:p>
            <a:r>
              <a:rPr lang="ja-JP" altLang="en-US" dirty="0"/>
              <a:t>なんとかして人間がわかる画像・映像にする必要がある</a:t>
            </a:r>
            <a:endParaRPr lang="en-US" altLang="ja-JP" dirty="0"/>
          </a:p>
          <a:p>
            <a:r>
              <a:rPr lang="ja-JP" altLang="en-US" dirty="0" smtClean="0"/>
              <a:t>粒子</a:t>
            </a:r>
            <a:r>
              <a:rPr lang="ja-JP" altLang="en-US" dirty="0"/>
              <a:t>は「物質」と様々な「相互作用</a:t>
            </a:r>
            <a:r>
              <a:rPr lang="ja-JP" altLang="en-US" dirty="0" smtClean="0"/>
              <a:t>」をする</a:t>
            </a:r>
            <a:endParaRPr lang="en-US" altLang="ja-JP" dirty="0"/>
          </a:p>
          <a:p>
            <a:r>
              <a:rPr lang="ja-JP" altLang="en-US" dirty="0" smtClean="0"/>
              <a:t>検出器</a:t>
            </a:r>
            <a:r>
              <a:rPr lang="ja-JP" altLang="en-US" dirty="0"/>
              <a:t>で「データ」をとって「解析</a:t>
            </a:r>
            <a:r>
              <a:rPr lang="ja-JP" altLang="en-US" dirty="0" smtClean="0"/>
              <a:t>」</a:t>
            </a:r>
            <a:r>
              <a:rPr lang="ja-JP" altLang="en-US" dirty="0"/>
              <a:t>し</a:t>
            </a:r>
            <a:r>
              <a:rPr lang="ja-JP" altLang="en-US" dirty="0" smtClean="0"/>
              <a:t>「</a:t>
            </a:r>
            <a:r>
              <a:rPr lang="ja-JP" altLang="en-US" dirty="0"/>
              <a:t>可視化</a:t>
            </a:r>
            <a:r>
              <a:rPr lang="ja-JP" altLang="en-US" dirty="0" smtClean="0"/>
              <a:t>」する</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A9C67BE3-301D-4AD6-A4BE-C4371F1AE370}" type="slidenum">
              <a:rPr kumimoji="1" lang="ja-JP" altLang="en-US" smtClean="0"/>
              <a:t>9</a:t>
            </a:fld>
            <a:endParaRPr kumimoji="1" lang="ja-JP" altLang="en-US"/>
          </a:p>
        </p:txBody>
      </p:sp>
      <p:sp>
        <p:nvSpPr>
          <p:cNvPr id="184" name="角丸四角形 183"/>
          <p:cNvSpPr/>
          <p:nvPr/>
        </p:nvSpPr>
        <p:spPr>
          <a:xfrm>
            <a:off x="128751" y="3797778"/>
            <a:ext cx="8946818" cy="2956211"/>
          </a:xfrm>
          <a:prstGeom prst="roundRect">
            <a:avLst>
              <a:gd name="adj" fmla="val 8711"/>
            </a:avLst>
          </a:prstGeom>
          <a:solidFill>
            <a:srgbClr val="FBEEC9">
              <a:alpha val="7098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52253" y="3422287"/>
            <a:ext cx="6276077" cy="369332"/>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電荷を持った高速な粒子は原子の中の電子を弾き出す</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6" name="グループ化 185"/>
          <p:cNvGrpSpPr/>
          <p:nvPr/>
        </p:nvGrpSpPr>
        <p:grpSpPr>
          <a:xfrm>
            <a:off x="406108" y="3939723"/>
            <a:ext cx="2526684" cy="2722310"/>
            <a:chOff x="406108" y="3939723"/>
            <a:chExt cx="2526684" cy="2722310"/>
          </a:xfrm>
        </p:grpSpPr>
        <p:sp>
          <p:nvSpPr>
            <p:cNvPr id="97" name="テキスト ボックス 96"/>
            <p:cNvSpPr txBox="1"/>
            <p:nvPr/>
          </p:nvSpPr>
          <p:spPr>
            <a:xfrm>
              <a:off x="2151809" y="3939723"/>
              <a:ext cx="780983" cy="461665"/>
            </a:xfrm>
            <a:prstGeom prst="rect">
              <a:avLst/>
            </a:prstGeom>
            <a:noFill/>
          </p:spPr>
          <p:txBody>
            <a:bodyPr wrap="none" rtlCol="0">
              <a:spAutoFit/>
            </a:bodyPr>
            <a:lstStyle/>
            <a:p>
              <a:pPr algn="ctr"/>
              <a:r>
                <a:rPr lang="ja-JP" altLang="en-US" sz="1200" dirty="0" smtClean="0">
                  <a:solidFill>
                    <a:prstClr val="black"/>
                  </a:solidFill>
                  <a:latin typeface="メイリオ" panose="020B0604030504040204" pitchFamily="50" charset="-128"/>
                  <a:cs typeface="メイリオ" panose="020B0604030504040204" pitchFamily="50" charset="-128"/>
                </a:rPr>
                <a:t>電子</a:t>
              </a:r>
              <a:endParaRPr lang="en-US" altLang="ja-JP" sz="1200" dirty="0" smtClean="0">
                <a:solidFill>
                  <a:prstClr val="black"/>
                </a:solidFill>
                <a:latin typeface="メイリオ" panose="020B0604030504040204" pitchFamily="50" charset="-128"/>
                <a:cs typeface="メイリオ" panose="020B0604030504040204" pitchFamily="50" charset="-128"/>
              </a:endParaRPr>
            </a:p>
            <a:p>
              <a:pPr algn="ctr"/>
              <a:r>
                <a:rPr lang="en-US" altLang="ja-JP" sz="1200" dirty="0" smtClean="0">
                  <a:solidFill>
                    <a:prstClr val="black"/>
                  </a:solidFill>
                  <a:latin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cs typeface="メイリオ" panose="020B0604030504040204" pitchFamily="50" charset="-128"/>
                </a:rPr>
                <a:t>負電荷</a:t>
              </a:r>
              <a:r>
                <a:rPr lang="en-US" altLang="ja-JP" sz="1200" dirty="0" smtClean="0">
                  <a:solidFill>
                    <a:prstClr val="black"/>
                  </a:solidFill>
                  <a:latin typeface="メイリオ" panose="020B0604030504040204" pitchFamily="50" charset="-128"/>
                  <a:cs typeface="メイリオ" panose="020B0604030504040204" pitchFamily="50" charset="-128"/>
                </a:rPr>
                <a:t>)</a:t>
              </a:r>
            </a:p>
          </p:txBody>
        </p:sp>
        <p:sp>
          <p:nvSpPr>
            <p:cNvPr id="100" name="テキスト ボックス 99"/>
            <p:cNvSpPr txBox="1"/>
            <p:nvPr/>
          </p:nvSpPr>
          <p:spPr>
            <a:xfrm>
              <a:off x="779798" y="5641002"/>
              <a:ext cx="780983" cy="461665"/>
            </a:xfrm>
            <a:prstGeom prst="rect">
              <a:avLst/>
            </a:prstGeom>
            <a:noFill/>
          </p:spPr>
          <p:txBody>
            <a:bodyPr wrap="none" rtlCol="0">
              <a:spAutoFit/>
            </a:bodyPr>
            <a:lstStyle/>
            <a:p>
              <a:pPr algn="ctr"/>
              <a:r>
                <a:rPr lang="ja-JP" altLang="en-US" sz="1200" dirty="0" smtClean="0">
                  <a:solidFill>
                    <a:prstClr val="black"/>
                  </a:solidFill>
                  <a:latin typeface="メイリオ" panose="020B0604030504040204" pitchFamily="50" charset="-128"/>
                  <a:cs typeface="メイリオ" panose="020B0604030504040204" pitchFamily="50" charset="-128"/>
                </a:rPr>
                <a:t>原子核</a:t>
              </a:r>
              <a:endParaRPr lang="en-US" altLang="ja-JP" sz="1200" dirty="0" smtClean="0">
                <a:solidFill>
                  <a:prstClr val="black"/>
                </a:solidFill>
                <a:latin typeface="メイリオ" panose="020B0604030504040204" pitchFamily="50" charset="-128"/>
                <a:cs typeface="メイリオ" panose="020B0604030504040204" pitchFamily="50" charset="-128"/>
              </a:endParaRPr>
            </a:p>
            <a:p>
              <a:pPr algn="ctr"/>
              <a:r>
                <a:rPr lang="en-US" altLang="ja-JP" sz="1200" dirty="0" smtClean="0">
                  <a:solidFill>
                    <a:prstClr val="black"/>
                  </a:solidFill>
                  <a:latin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cs typeface="メイリオ" panose="020B0604030504040204" pitchFamily="50" charset="-128"/>
                </a:rPr>
                <a:t>正電荷</a:t>
              </a:r>
              <a:r>
                <a:rPr lang="en-US" altLang="ja-JP" sz="1200" dirty="0" smtClean="0">
                  <a:solidFill>
                    <a:prstClr val="black"/>
                  </a:solidFill>
                  <a:latin typeface="メイリオ" panose="020B0604030504040204" pitchFamily="50" charset="-128"/>
                  <a:cs typeface="メイリオ" panose="020B0604030504040204" pitchFamily="50" charset="-128"/>
                </a:rPr>
                <a:t>)</a:t>
              </a:r>
              <a:endParaRPr lang="ja-JP" altLang="en-US" sz="1200" dirty="0">
                <a:solidFill>
                  <a:prstClr val="black"/>
                </a:solidFill>
                <a:latin typeface="メイリオ" panose="020B0604030504040204" pitchFamily="50" charset="-128"/>
                <a:cs typeface="メイリオ" panose="020B0604030504040204" pitchFamily="50" charset="-128"/>
              </a:endParaRPr>
            </a:p>
          </p:txBody>
        </p:sp>
        <p:sp>
          <p:nvSpPr>
            <p:cNvPr id="101" name="テキスト ボックス 100"/>
            <p:cNvSpPr txBox="1"/>
            <p:nvPr/>
          </p:nvSpPr>
          <p:spPr>
            <a:xfrm>
              <a:off x="1190745" y="6200368"/>
              <a:ext cx="1396536" cy="461665"/>
            </a:xfrm>
            <a:prstGeom prst="rect">
              <a:avLst/>
            </a:prstGeom>
            <a:noFill/>
          </p:spPr>
          <p:txBody>
            <a:bodyPr wrap="none" rtlCol="0">
              <a:spAutoFit/>
            </a:bodyPr>
            <a:lstStyle/>
            <a:p>
              <a:pPr algn="ctr"/>
              <a:r>
                <a:rPr lang="ja-JP" altLang="en-US" sz="1200" dirty="0" smtClean="0">
                  <a:solidFill>
                    <a:prstClr val="black"/>
                  </a:solidFill>
                  <a:latin typeface="メイリオ" panose="020B0604030504040204" pitchFamily="50" charset="-128"/>
                  <a:cs typeface="メイリオ" panose="020B0604030504040204" pitchFamily="50" charset="-128"/>
                </a:rPr>
                <a:t>普通の原子</a:t>
              </a:r>
              <a:endParaRPr lang="en-US" altLang="ja-JP" sz="1200" dirty="0" smtClean="0">
                <a:solidFill>
                  <a:prstClr val="black"/>
                </a:solidFill>
                <a:latin typeface="メイリオ" panose="020B0604030504040204" pitchFamily="50" charset="-128"/>
                <a:cs typeface="メイリオ" panose="020B0604030504040204" pitchFamily="50" charset="-128"/>
              </a:endParaRPr>
            </a:p>
            <a:p>
              <a:pPr algn="ctr"/>
              <a:r>
                <a:rPr lang="en-US" altLang="ja-JP" sz="1200" dirty="0" smtClean="0">
                  <a:solidFill>
                    <a:prstClr val="black"/>
                  </a:solidFill>
                  <a:latin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cs typeface="メイリオ" panose="020B0604030504040204" pitchFamily="50" charset="-128"/>
                </a:rPr>
                <a:t>全体として中性</a:t>
              </a:r>
              <a:r>
                <a:rPr lang="en-US" altLang="ja-JP" sz="1200" dirty="0" smtClean="0">
                  <a:solidFill>
                    <a:prstClr val="black"/>
                  </a:solidFill>
                  <a:latin typeface="メイリオ" panose="020B0604030504040204" pitchFamily="50" charset="-128"/>
                  <a:cs typeface="メイリオ" panose="020B0604030504040204" pitchFamily="50" charset="-128"/>
                </a:rPr>
                <a:t>)</a:t>
              </a:r>
            </a:p>
          </p:txBody>
        </p:sp>
        <p:grpSp>
          <p:nvGrpSpPr>
            <p:cNvPr id="102" name="グループ化 101"/>
            <p:cNvGrpSpPr/>
            <p:nvPr/>
          </p:nvGrpSpPr>
          <p:grpSpPr>
            <a:xfrm>
              <a:off x="1365646" y="4593797"/>
              <a:ext cx="1107947" cy="1130590"/>
              <a:chOff x="1365646" y="4593797"/>
              <a:chExt cx="1107947" cy="1130590"/>
            </a:xfrm>
          </p:grpSpPr>
          <p:sp>
            <p:nvSpPr>
              <p:cNvPr id="103" name="円/楕円 102"/>
              <p:cNvSpPr/>
              <p:nvPr/>
            </p:nvSpPr>
            <p:spPr>
              <a:xfrm>
                <a:off x="1369755" y="4630429"/>
                <a:ext cx="1080000" cy="1080000"/>
              </a:xfrm>
              <a:prstGeom prst="ellipse">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04" name="グループ化 103"/>
              <p:cNvGrpSpPr>
                <a:grpSpLocks noChangeAspect="1"/>
              </p:cNvGrpSpPr>
              <p:nvPr/>
            </p:nvGrpSpPr>
            <p:grpSpPr>
              <a:xfrm>
                <a:off x="1753474" y="5012777"/>
                <a:ext cx="306321" cy="323341"/>
                <a:chOff x="3674009" y="5306553"/>
                <a:chExt cx="514605" cy="543198"/>
              </a:xfrm>
            </p:grpSpPr>
            <p:sp>
              <p:nvSpPr>
                <p:cNvPr id="115" name="円/楕円 114"/>
                <p:cNvSpPr/>
                <p:nvPr/>
              </p:nvSpPr>
              <p:spPr>
                <a:xfrm>
                  <a:off x="4008614" y="54012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6" name="円/楕円 115"/>
                <p:cNvSpPr/>
                <p:nvPr/>
              </p:nvSpPr>
              <p:spPr>
                <a:xfrm>
                  <a:off x="3874455" y="5569368"/>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7" name="円/楕円 116"/>
                <p:cNvSpPr/>
                <p:nvPr/>
              </p:nvSpPr>
              <p:spPr>
                <a:xfrm>
                  <a:off x="3988509" y="5474414"/>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8" name="円/楕円 117"/>
                <p:cNvSpPr/>
                <p:nvPr/>
              </p:nvSpPr>
              <p:spPr>
                <a:xfrm>
                  <a:off x="3830526" y="5368652"/>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9" name="円/楕円 118"/>
                <p:cNvSpPr/>
                <p:nvPr/>
              </p:nvSpPr>
              <p:spPr>
                <a:xfrm>
                  <a:off x="3747772" y="548894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0" name="円/楕円 119"/>
                <p:cNvSpPr/>
                <p:nvPr/>
              </p:nvSpPr>
              <p:spPr>
                <a:xfrm>
                  <a:off x="3674009" y="5508440"/>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1" name="円/楕円 120"/>
                <p:cNvSpPr/>
                <p:nvPr/>
              </p:nvSpPr>
              <p:spPr>
                <a:xfrm>
                  <a:off x="3811708" y="5616158"/>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2" name="円/楕円 121"/>
                <p:cNvSpPr/>
                <p:nvPr/>
              </p:nvSpPr>
              <p:spPr>
                <a:xfrm>
                  <a:off x="4003243" y="5619156"/>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3" name="円/楕円 122"/>
                <p:cNvSpPr/>
                <p:nvPr/>
              </p:nvSpPr>
              <p:spPr>
                <a:xfrm>
                  <a:off x="3882028" y="530655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4" name="円/楕円 123"/>
                <p:cNvSpPr/>
                <p:nvPr/>
              </p:nvSpPr>
              <p:spPr>
                <a:xfrm>
                  <a:off x="3870572" y="54537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5" name="円/楕円 124"/>
                <p:cNvSpPr/>
                <p:nvPr/>
              </p:nvSpPr>
              <p:spPr>
                <a:xfrm>
                  <a:off x="3697818" y="5393546"/>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6" name="円/楕円 125"/>
                <p:cNvSpPr/>
                <p:nvPr/>
              </p:nvSpPr>
              <p:spPr>
                <a:xfrm>
                  <a:off x="3843015" y="5669751"/>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7" name="円/楕円 126"/>
                <p:cNvSpPr/>
                <p:nvPr/>
              </p:nvSpPr>
              <p:spPr>
                <a:xfrm>
                  <a:off x="3934664" y="5568561"/>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05" name="円/楕円 104"/>
              <p:cNvSpPr/>
              <p:nvPr/>
            </p:nvSpPr>
            <p:spPr>
              <a:xfrm>
                <a:off x="1540214" y="4814918"/>
                <a:ext cx="720000" cy="720000"/>
              </a:xfrm>
              <a:prstGeom prst="ellipse">
                <a:avLst/>
              </a:prstGeom>
              <a:no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6" name="円/楕円 105"/>
              <p:cNvSpPr/>
              <p:nvPr/>
            </p:nvSpPr>
            <p:spPr>
              <a:xfrm>
                <a:off x="1876467" y="4593797"/>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7" name="円/楕円 106"/>
              <p:cNvSpPr/>
              <p:nvPr/>
            </p:nvSpPr>
            <p:spPr>
              <a:xfrm>
                <a:off x="1365646" y="4959099"/>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8" name="円/楕円 107"/>
              <p:cNvSpPr/>
              <p:nvPr/>
            </p:nvSpPr>
            <p:spPr>
              <a:xfrm>
                <a:off x="2220804" y="518652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9" name="円/楕円 108"/>
              <p:cNvSpPr/>
              <p:nvPr/>
            </p:nvSpPr>
            <p:spPr>
              <a:xfrm>
                <a:off x="1568294" y="495221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0" name="円/楕円 109"/>
              <p:cNvSpPr/>
              <p:nvPr/>
            </p:nvSpPr>
            <p:spPr>
              <a:xfrm>
                <a:off x="1392927" y="5347153"/>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1" name="円/楕円 110"/>
              <p:cNvSpPr/>
              <p:nvPr/>
            </p:nvSpPr>
            <p:spPr>
              <a:xfrm>
                <a:off x="2401593" y="505387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2" name="円/楕円 111"/>
              <p:cNvSpPr/>
              <p:nvPr/>
            </p:nvSpPr>
            <p:spPr>
              <a:xfrm>
                <a:off x="2313259" y="544450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3" name="円/楕円 112"/>
              <p:cNvSpPr/>
              <p:nvPr/>
            </p:nvSpPr>
            <p:spPr>
              <a:xfrm>
                <a:off x="1950135" y="5652387"/>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14" name="直線矢印コネクタ 113"/>
              <p:cNvCxnSpPr/>
              <p:nvPr/>
            </p:nvCxnSpPr>
            <p:spPr>
              <a:xfrm flipV="1">
                <a:off x="1540214" y="5304217"/>
                <a:ext cx="266833" cy="383742"/>
              </a:xfrm>
              <a:prstGeom prst="straightConnector1">
                <a:avLst/>
              </a:prstGeom>
              <a:noFill/>
              <a:ln w="6350" cap="flat" cmpd="sng" algn="ctr">
                <a:solidFill>
                  <a:sysClr val="windowText" lastClr="000000"/>
                </a:solidFill>
                <a:prstDash val="solid"/>
                <a:miter lim="800000"/>
                <a:tailEnd type="triangle"/>
              </a:ln>
              <a:effectLst/>
            </p:spPr>
          </p:cxnSp>
        </p:grpSp>
        <p:cxnSp>
          <p:nvCxnSpPr>
            <p:cNvPr id="128" name="直線矢印コネクタ 127"/>
            <p:cNvCxnSpPr>
              <a:endCxn id="106" idx="7"/>
            </p:cNvCxnSpPr>
            <p:nvPr/>
          </p:nvCxnSpPr>
          <p:spPr>
            <a:xfrm flipH="1">
              <a:off x="1937923" y="4363013"/>
              <a:ext cx="354881" cy="241328"/>
            </a:xfrm>
            <a:prstGeom prst="straightConnector1">
              <a:avLst/>
            </a:prstGeom>
            <a:noFill/>
            <a:ln w="6350" cap="flat" cmpd="sng" algn="ctr">
              <a:solidFill>
                <a:sysClr val="windowText" lastClr="000000"/>
              </a:solidFill>
              <a:prstDash val="solid"/>
              <a:miter lim="800000"/>
              <a:tailEnd type="triangle"/>
            </a:ln>
            <a:effectLst/>
          </p:spPr>
        </p:cxnSp>
        <p:cxnSp>
          <p:nvCxnSpPr>
            <p:cNvPr id="129" name="Straight Arrow Connector 9"/>
            <p:cNvCxnSpPr/>
            <p:nvPr/>
          </p:nvCxnSpPr>
          <p:spPr>
            <a:xfrm>
              <a:off x="1151467" y="4630429"/>
              <a:ext cx="616179" cy="0"/>
            </a:xfrm>
            <a:prstGeom prst="straightConnector1">
              <a:avLst/>
            </a:prstGeom>
            <a:noFill/>
            <a:ln w="19050" cap="flat" cmpd="sng" algn="ctr">
              <a:solidFill>
                <a:sysClr val="windowText" lastClr="000000"/>
              </a:solidFill>
              <a:prstDash val="solid"/>
              <a:miter lim="800000"/>
              <a:tailEnd type="arrow"/>
            </a:ln>
            <a:effectLst/>
          </p:spPr>
        </p:cxnSp>
        <p:grpSp>
          <p:nvGrpSpPr>
            <p:cNvPr id="130" name="グループ化 129"/>
            <p:cNvGrpSpPr>
              <a:grpSpLocks noChangeAspect="1"/>
            </p:cNvGrpSpPr>
            <p:nvPr/>
          </p:nvGrpSpPr>
          <p:grpSpPr>
            <a:xfrm>
              <a:off x="539861" y="4528273"/>
              <a:ext cx="587768" cy="203047"/>
              <a:chOff x="5072447" y="4176583"/>
              <a:chExt cx="1019434" cy="352168"/>
            </a:xfrm>
          </p:grpSpPr>
          <p:sp>
            <p:nvSpPr>
              <p:cNvPr id="131" name="正方形/長方形 130"/>
              <p:cNvSpPr/>
              <p:nvPr/>
            </p:nvSpPr>
            <p:spPr>
              <a:xfrm>
                <a:off x="5072447" y="4176583"/>
                <a:ext cx="803187" cy="352167"/>
              </a:xfrm>
              <a:prstGeom prst="rect">
                <a:avLst/>
              </a:prstGeom>
              <a:gradFill>
                <a:gsLst>
                  <a:gs pos="0">
                    <a:srgbClr val="ED7D31">
                      <a:lumMod val="50000"/>
                    </a:srgbClr>
                  </a:gs>
                  <a:gs pos="100000">
                    <a:sysClr val="window" lastClr="FFFFFF">
                      <a:alpha val="0"/>
                    </a:sysClr>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2" name="円/楕円 131"/>
              <p:cNvSpPr/>
              <p:nvPr/>
            </p:nvSpPr>
            <p:spPr>
              <a:xfrm>
                <a:off x="5715000" y="4176584"/>
                <a:ext cx="376881" cy="352167"/>
              </a:xfrm>
              <a:prstGeom prst="ellipse">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33" name="テキスト ボックス 132"/>
            <p:cNvSpPr txBox="1"/>
            <p:nvPr/>
          </p:nvSpPr>
          <p:spPr>
            <a:xfrm>
              <a:off x="406108" y="4698903"/>
              <a:ext cx="800219" cy="276999"/>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高速</a:t>
              </a:r>
              <a:r>
                <a:rPr lang="ja-JP" altLang="en-US" sz="1200" dirty="0">
                  <a:solidFill>
                    <a:prstClr val="black"/>
                  </a:solidFill>
                  <a:latin typeface="メイリオ" panose="020B0604030504040204" pitchFamily="50" charset="-128"/>
                  <a:cs typeface="メイリオ" panose="020B0604030504040204" pitchFamily="50" charset="-128"/>
                </a:rPr>
                <a:t>粒子</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grpSp>
      <p:grpSp>
        <p:nvGrpSpPr>
          <p:cNvPr id="187" name="グループ化 186"/>
          <p:cNvGrpSpPr/>
          <p:nvPr/>
        </p:nvGrpSpPr>
        <p:grpSpPr>
          <a:xfrm>
            <a:off x="2715051" y="3972240"/>
            <a:ext cx="2011789" cy="2685745"/>
            <a:chOff x="2715051" y="3972240"/>
            <a:chExt cx="2011789" cy="2685745"/>
          </a:xfrm>
        </p:grpSpPr>
        <p:grpSp>
          <p:nvGrpSpPr>
            <p:cNvPr id="134" name="グループ化 133"/>
            <p:cNvGrpSpPr/>
            <p:nvPr/>
          </p:nvGrpSpPr>
          <p:grpSpPr>
            <a:xfrm>
              <a:off x="3309743" y="4630429"/>
              <a:ext cx="1107947" cy="1093958"/>
              <a:chOff x="1365646" y="4630429"/>
              <a:chExt cx="1107947" cy="1093958"/>
            </a:xfrm>
          </p:grpSpPr>
          <p:sp>
            <p:nvSpPr>
              <p:cNvPr id="135" name="円/楕円 134"/>
              <p:cNvSpPr/>
              <p:nvPr/>
            </p:nvSpPr>
            <p:spPr>
              <a:xfrm>
                <a:off x="1369755" y="4630429"/>
                <a:ext cx="1080000" cy="1080000"/>
              </a:xfrm>
              <a:prstGeom prst="ellipse">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36" name="グループ化 135"/>
              <p:cNvGrpSpPr>
                <a:grpSpLocks noChangeAspect="1"/>
              </p:cNvGrpSpPr>
              <p:nvPr/>
            </p:nvGrpSpPr>
            <p:grpSpPr>
              <a:xfrm>
                <a:off x="1753474" y="5012777"/>
                <a:ext cx="306321" cy="323341"/>
                <a:chOff x="3674009" y="5306553"/>
                <a:chExt cx="514605" cy="543198"/>
              </a:xfrm>
            </p:grpSpPr>
            <p:sp>
              <p:nvSpPr>
                <p:cNvPr id="145" name="円/楕円 144"/>
                <p:cNvSpPr/>
                <p:nvPr/>
              </p:nvSpPr>
              <p:spPr>
                <a:xfrm>
                  <a:off x="4008614" y="54012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6" name="円/楕円 145"/>
                <p:cNvSpPr/>
                <p:nvPr/>
              </p:nvSpPr>
              <p:spPr>
                <a:xfrm>
                  <a:off x="3874455" y="5569368"/>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7" name="円/楕円 146"/>
                <p:cNvSpPr/>
                <p:nvPr/>
              </p:nvSpPr>
              <p:spPr>
                <a:xfrm>
                  <a:off x="3988509" y="5474414"/>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8" name="円/楕円 147"/>
                <p:cNvSpPr/>
                <p:nvPr/>
              </p:nvSpPr>
              <p:spPr>
                <a:xfrm>
                  <a:off x="3830526" y="5368652"/>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9" name="円/楕円 148"/>
                <p:cNvSpPr/>
                <p:nvPr/>
              </p:nvSpPr>
              <p:spPr>
                <a:xfrm>
                  <a:off x="3747772" y="548894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0" name="円/楕円 149"/>
                <p:cNvSpPr/>
                <p:nvPr/>
              </p:nvSpPr>
              <p:spPr>
                <a:xfrm>
                  <a:off x="3674009" y="5508440"/>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1" name="円/楕円 150"/>
                <p:cNvSpPr/>
                <p:nvPr/>
              </p:nvSpPr>
              <p:spPr>
                <a:xfrm>
                  <a:off x="3811708" y="5616158"/>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2" name="円/楕円 151"/>
                <p:cNvSpPr/>
                <p:nvPr/>
              </p:nvSpPr>
              <p:spPr>
                <a:xfrm>
                  <a:off x="4003243" y="5619156"/>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3" name="円/楕円 152"/>
                <p:cNvSpPr/>
                <p:nvPr/>
              </p:nvSpPr>
              <p:spPr>
                <a:xfrm>
                  <a:off x="3882028" y="5306553"/>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4" name="円/楕円 153"/>
                <p:cNvSpPr/>
                <p:nvPr/>
              </p:nvSpPr>
              <p:spPr>
                <a:xfrm>
                  <a:off x="3870572" y="5453707"/>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5" name="円/楕円 154"/>
                <p:cNvSpPr/>
                <p:nvPr/>
              </p:nvSpPr>
              <p:spPr>
                <a:xfrm>
                  <a:off x="3697818" y="5393546"/>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6" name="円/楕円 155"/>
                <p:cNvSpPr/>
                <p:nvPr/>
              </p:nvSpPr>
              <p:spPr>
                <a:xfrm>
                  <a:off x="3843015" y="5669751"/>
                  <a:ext cx="180000" cy="180000"/>
                </a:xfrm>
                <a:prstGeom prst="ellipse">
                  <a:avLst/>
                </a:prstGeom>
                <a:gradFill flip="none" rotWithShape="1">
                  <a:gsLst>
                    <a:gs pos="0">
                      <a:srgbClr val="C00000"/>
                    </a:gs>
                    <a:gs pos="100000">
                      <a:srgbClr val="FF9797"/>
                    </a:gs>
                  </a:gsLst>
                  <a:path path="circle">
                    <a:fillToRect t="100000" r="100000"/>
                  </a:path>
                  <a:tileRect l="-100000" b="-100000"/>
                </a:gra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7" name="円/楕円 156"/>
                <p:cNvSpPr/>
                <p:nvPr/>
              </p:nvSpPr>
              <p:spPr>
                <a:xfrm>
                  <a:off x="3934664" y="5568561"/>
                  <a:ext cx="180000" cy="180000"/>
                </a:xfrm>
                <a:prstGeom prst="ellipse">
                  <a:avLst/>
                </a:prstGeom>
                <a:gradFill flip="none" rotWithShape="1">
                  <a:gsLst>
                    <a:gs pos="0">
                      <a:srgbClr val="5B9BD5">
                        <a:lumMod val="75000"/>
                      </a:srgbClr>
                    </a:gs>
                    <a:gs pos="81000">
                      <a:srgbClr val="5B9BD5">
                        <a:tint val="44500"/>
                        <a:satMod val="160000"/>
                      </a:srgbClr>
                    </a:gs>
                    <a:gs pos="100000">
                      <a:srgbClr val="5B9BD5">
                        <a:tint val="23500"/>
                        <a:satMod val="160000"/>
                      </a:srgbClr>
                    </a:gs>
                  </a:gsLst>
                  <a:path path="circle">
                    <a:fillToRect t="100000" r="100000"/>
                  </a:path>
                  <a:tileRect l="-100000" b="-100000"/>
                </a:gra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37" name="円/楕円 136"/>
              <p:cNvSpPr/>
              <p:nvPr/>
            </p:nvSpPr>
            <p:spPr>
              <a:xfrm>
                <a:off x="1540214" y="4814918"/>
                <a:ext cx="720000" cy="720000"/>
              </a:xfrm>
              <a:prstGeom prst="ellipse">
                <a:avLst/>
              </a:prstGeom>
              <a:no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8" name="円/楕円 137"/>
              <p:cNvSpPr/>
              <p:nvPr/>
            </p:nvSpPr>
            <p:spPr>
              <a:xfrm>
                <a:off x="1365646" y="4959099"/>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9" name="円/楕円 138"/>
              <p:cNvSpPr/>
              <p:nvPr/>
            </p:nvSpPr>
            <p:spPr>
              <a:xfrm>
                <a:off x="2220804" y="518652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0" name="円/楕円 139"/>
              <p:cNvSpPr/>
              <p:nvPr/>
            </p:nvSpPr>
            <p:spPr>
              <a:xfrm>
                <a:off x="1568294" y="495221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1" name="円/楕円 140"/>
              <p:cNvSpPr/>
              <p:nvPr/>
            </p:nvSpPr>
            <p:spPr>
              <a:xfrm>
                <a:off x="1392927" y="5347153"/>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2" name="円/楕円 141"/>
              <p:cNvSpPr/>
              <p:nvPr/>
            </p:nvSpPr>
            <p:spPr>
              <a:xfrm>
                <a:off x="2401593" y="505387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3" name="円/楕円 142"/>
              <p:cNvSpPr/>
              <p:nvPr/>
            </p:nvSpPr>
            <p:spPr>
              <a:xfrm>
                <a:off x="2313259" y="544450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4" name="円/楕円 143"/>
              <p:cNvSpPr/>
              <p:nvPr/>
            </p:nvSpPr>
            <p:spPr>
              <a:xfrm>
                <a:off x="1950135" y="5652387"/>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58" name="円/楕円 157"/>
            <p:cNvSpPr/>
            <p:nvPr/>
          </p:nvSpPr>
          <p:spPr>
            <a:xfrm>
              <a:off x="4009475" y="4257858"/>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59" name="グループ化 158"/>
            <p:cNvGrpSpPr>
              <a:grpSpLocks noChangeAspect="1"/>
            </p:cNvGrpSpPr>
            <p:nvPr/>
          </p:nvGrpSpPr>
          <p:grpSpPr>
            <a:xfrm>
              <a:off x="4139072" y="4512447"/>
              <a:ext cx="587768" cy="203047"/>
              <a:chOff x="5072447" y="4176583"/>
              <a:chExt cx="1019434" cy="352168"/>
            </a:xfrm>
          </p:grpSpPr>
          <p:sp>
            <p:nvSpPr>
              <p:cNvPr id="160" name="正方形/長方形 159"/>
              <p:cNvSpPr/>
              <p:nvPr/>
            </p:nvSpPr>
            <p:spPr>
              <a:xfrm>
                <a:off x="5072447" y="4176583"/>
                <a:ext cx="803187" cy="352167"/>
              </a:xfrm>
              <a:prstGeom prst="rect">
                <a:avLst/>
              </a:prstGeom>
              <a:gradFill>
                <a:gsLst>
                  <a:gs pos="0">
                    <a:srgbClr val="ED7D31">
                      <a:lumMod val="50000"/>
                    </a:srgbClr>
                  </a:gs>
                  <a:gs pos="100000">
                    <a:sysClr val="window" lastClr="FFFFFF">
                      <a:alpha val="0"/>
                    </a:sysClr>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1" name="円/楕円 160"/>
              <p:cNvSpPr/>
              <p:nvPr/>
            </p:nvSpPr>
            <p:spPr>
              <a:xfrm>
                <a:off x="5715000" y="4176584"/>
                <a:ext cx="376881" cy="352167"/>
              </a:xfrm>
              <a:prstGeom prst="ellipse">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cxnSp>
          <p:nvCxnSpPr>
            <p:cNvPr id="162" name="Straight Arrow Connector 9"/>
            <p:cNvCxnSpPr/>
            <p:nvPr/>
          </p:nvCxnSpPr>
          <p:spPr>
            <a:xfrm flipV="1">
              <a:off x="4085944" y="3972240"/>
              <a:ext cx="222989" cy="283364"/>
            </a:xfrm>
            <a:prstGeom prst="straightConnector1">
              <a:avLst/>
            </a:prstGeom>
            <a:noFill/>
            <a:ln w="19050" cap="flat" cmpd="sng" algn="ctr">
              <a:solidFill>
                <a:sysClr val="windowText" lastClr="000000"/>
              </a:solidFill>
              <a:prstDash val="solid"/>
              <a:miter lim="800000"/>
              <a:tailEnd type="arrow"/>
            </a:ln>
            <a:effectLst/>
          </p:spPr>
        </p:cxnSp>
        <p:sp>
          <p:nvSpPr>
            <p:cNvPr id="163" name="右矢印 162"/>
            <p:cNvSpPr/>
            <p:nvPr/>
          </p:nvSpPr>
          <p:spPr>
            <a:xfrm>
              <a:off x="2715051" y="5012777"/>
              <a:ext cx="376608" cy="355552"/>
            </a:xfrm>
            <a:prstGeom prst="rightArrow">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4" name="テキスト ボックス 163"/>
            <p:cNvSpPr txBox="1"/>
            <p:nvPr/>
          </p:nvSpPr>
          <p:spPr>
            <a:xfrm>
              <a:off x="3251370" y="4068465"/>
              <a:ext cx="800219" cy="461665"/>
            </a:xfrm>
            <a:prstGeom prst="rect">
              <a:avLst/>
            </a:prstGeom>
            <a:noFill/>
          </p:spPr>
          <p:txBody>
            <a:bodyPr wrap="none" rtlCol="0">
              <a:spAutoFit/>
            </a:bodyPr>
            <a:lstStyle/>
            <a:p>
              <a:r>
                <a:rPr lang="ja-JP" altLang="en-US" sz="1200" dirty="0" smtClean="0">
                  <a:solidFill>
                    <a:prstClr val="black"/>
                  </a:solidFill>
                  <a:latin typeface="メイリオ" panose="020B0604030504040204" pitchFamily="50" charset="-128"/>
                  <a:cs typeface="メイリオ" panose="020B0604030504040204" pitchFamily="50" charset="-128"/>
                </a:rPr>
                <a:t>弾きださ</a:t>
              </a:r>
              <a:r>
                <a:rPr lang="en-US" altLang="ja-JP" sz="1200" dirty="0" smtClean="0">
                  <a:solidFill>
                    <a:prstClr val="black"/>
                  </a:solidFill>
                  <a:latin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cs typeface="メイリオ" panose="020B0604030504040204" pitchFamily="50" charset="-128"/>
                </a:rPr>
              </a:br>
              <a:r>
                <a:rPr lang="ja-JP" altLang="en-US" sz="1200" dirty="0" err="1" smtClean="0">
                  <a:solidFill>
                    <a:prstClr val="black"/>
                  </a:solidFill>
                  <a:latin typeface="メイリオ" panose="020B0604030504040204" pitchFamily="50" charset="-128"/>
                  <a:cs typeface="メイリオ" panose="020B0604030504040204" pitchFamily="50" charset="-128"/>
                </a:rPr>
                <a:t>れた</a:t>
              </a:r>
              <a:r>
                <a:rPr lang="ja-JP" altLang="en-US" sz="1200" dirty="0" smtClean="0">
                  <a:solidFill>
                    <a:prstClr val="black"/>
                  </a:solidFill>
                  <a:latin typeface="メイリオ" panose="020B0604030504040204" pitchFamily="50" charset="-128"/>
                  <a:cs typeface="メイリオ" panose="020B0604030504040204" pitchFamily="50" charset="-128"/>
                </a:rPr>
                <a:t>電子</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sp>
          <p:nvSpPr>
            <p:cNvPr id="165" name="テキスト ボックス 164"/>
            <p:cNvSpPr txBox="1"/>
            <p:nvPr/>
          </p:nvSpPr>
          <p:spPr>
            <a:xfrm>
              <a:off x="3136426" y="6196320"/>
              <a:ext cx="1415772" cy="461665"/>
            </a:xfrm>
            <a:prstGeom prst="rect">
              <a:avLst/>
            </a:prstGeom>
            <a:noFill/>
          </p:spPr>
          <p:txBody>
            <a:bodyPr wrap="none" rtlCol="0">
              <a:spAutoFit/>
            </a:bodyPr>
            <a:lstStyle/>
            <a:p>
              <a:pPr algn="ctr"/>
              <a:r>
                <a:rPr lang="ja-JP" altLang="en-US" sz="1200" dirty="0" smtClean="0">
                  <a:solidFill>
                    <a:prstClr val="black"/>
                  </a:solidFill>
                  <a:latin typeface="メイリオ" panose="020B0604030504040204" pitchFamily="50" charset="-128"/>
                  <a:cs typeface="メイリオ" panose="020B0604030504040204" pitchFamily="50" charset="-128"/>
                </a:rPr>
                <a:t>電子を一つ失った</a:t>
              </a:r>
              <a:r>
                <a:rPr lang="en-US" altLang="ja-JP" sz="1200" dirty="0" smtClean="0">
                  <a:solidFill>
                    <a:prstClr val="black"/>
                  </a:solidFill>
                  <a:latin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cs typeface="メイリオ" panose="020B0604030504040204" pitchFamily="50" charset="-128"/>
                </a:rPr>
              </a:br>
              <a:r>
                <a:rPr lang="ja-JP" altLang="en-US" sz="1200" dirty="0" smtClean="0">
                  <a:solidFill>
                    <a:prstClr val="black"/>
                  </a:solidFill>
                  <a:latin typeface="メイリオ" panose="020B0604030504040204" pitchFamily="50" charset="-128"/>
                  <a:cs typeface="メイリオ" panose="020B0604030504040204" pitchFamily="50" charset="-128"/>
                </a:rPr>
                <a:t>原子（イオン）</a:t>
              </a:r>
              <a:endParaRPr lang="en-US" altLang="ja-JP" sz="1200" dirty="0" smtClean="0">
                <a:solidFill>
                  <a:prstClr val="black"/>
                </a:solidFill>
                <a:latin typeface="メイリオ" panose="020B0604030504040204" pitchFamily="50" charset="-128"/>
                <a:cs typeface="メイリオ" panose="020B0604030504040204" pitchFamily="50" charset="-128"/>
              </a:endParaRPr>
            </a:p>
          </p:txBody>
        </p:sp>
      </p:grpSp>
      <p:grpSp>
        <p:nvGrpSpPr>
          <p:cNvPr id="188" name="グループ化 187"/>
          <p:cNvGrpSpPr/>
          <p:nvPr/>
        </p:nvGrpSpPr>
        <p:grpSpPr>
          <a:xfrm>
            <a:off x="5355572" y="4103849"/>
            <a:ext cx="3530244" cy="2187469"/>
            <a:chOff x="5355572" y="4103849"/>
            <a:chExt cx="3530244" cy="2187469"/>
          </a:xfrm>
        </p:grpSpPr>
        <p:sp>
          <p:nvSpPr>
            <p:cNvPr id="95" name="正方形/長方形 94"/>
            <p:cNvSpPr/>
            <p:nvPr/>
          </p:nvSpPr>
          <p:spPr>
            <a:xfrm rot="20687388">
              <a:off x="8345097" y="4446247"/>
              <a:ext cx="200185" cy="203046"/>
            </a:xfrm>
            <a:prstGeom prst="rect">
              <a:avLst/>
            </a:prstGeom>
            <a:gradFill>
              <a:gsLst>
                <a:gs pos="0">
                  <a:srgbClr val="ED7D31">
                    <a:lumMod val="50000"/>
                  </a:srgbClr>
                </a:gs>
                <a:gs pos="100000">
                  <a:sysClr val="window" lastClr="FFFFFF">
                    <a:alpha val="0"/>
                  </a:sysClr>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円/楕円 95"/>
            <p:cNvSpPr/>
            <p:nvPr/>
          </p:nvSpPr>
          <p:spPr>
            <a:xfrm rot="20687388">
              <a:off x="8448600" y="4415781"/>
              <a:ext cx="217296" cy="203046"/>
            </a:xfrm>
            <a:prstGeom prst="ellipse">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Rounded Rectangle 7"/>
            <p:cNvSpPr/>
            <p:nvPr/>
          </p:nvSpPr>
          <p:spPr>
            <a:xfrm>
              <a:off x="5473756" y="4103849"/>
              <a:ext cx="2835948" cy="1620538"/>
            </a:xfrm>
            <a:prstGeom prst="roundRect">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99" name="Straight Arrow Connector 9"/>
            <p:cNvCxnSpPr/>
            <p:nvPr/>
          </p:nvCxnSpPr>
          <p:spPr>
            <a:xfrm flipV="1">
              <a:off x="5355572" y="4423543"/>
              <a:ext cx="3530244" cy="939184"/>
            </a:xfrm>
            <a:prstGeom prst="straightConnector1">
              <a:avLst/>
            </a:prstGeom>
            <a:noFill/>
            <a:ln w="19050" cap="flat" cmpd="sng" algn="ctr">
              <a:solidFill>
                <a:sysClr val="windowText" lastClr="000000"/>
              </a:solidFill>
              <a:prstDash val="solid"/>
              <a:miter lim="800000"/>
              <a:tailEnd type="arrow"/>
            </a:ln>
            <a:effectLst/>
          </p:spPr>
        </p:cxnSp>
        <p:sp>
          <p:nvSpPr>
            <p:cNvPr id="166" name="円/楕円 165"/>
            <p:cNvSpPr/>
            <p:nvPr/>
          </p:nvSpPr>
          <p:spPr>
            <a:xfrm>
              <a:off x="5754997" y="521857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7" name="円/楕円 166"/>
            <p:cNvSpPr/>
            <p:nvPr/>
          </p:nvSpPr>
          <p:spPr>
            <a:xfrm>
              <a:off x="5950051" y="514657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8" name="円/楕円 167"/>
            <p:cNvSpPr/>
            <p:nvPr/>
          </p:nvSpPr>
          <p:spPr>
            <a:xfrm>
              <a:off x="6145099" y="513755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9" name="円/楕円 168"/>
            <p:cNvSpPr/>
            <p:nvPr/>
          </p:nvSpPr>
          <p:spPr>
            <a:xfrm>
              <a:off x="6340153" y="5065550"/>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0" name="円/楕円 169"/>
            <p:cNvSpPr/>
            <p:nvPr/>
          </p:nvSpPr>
          <p:spPr>
            <a:xfrm>
              <a:off x="6465002" y="5049956"/>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1" name="円/楕円 170"/>
            <p:cNvSpPr/>
            <p:nvPr/>
          </p:nvSpPr>
          <p:spPr>
            <a:xfrm>
              <a:off x="6660056" y="4977956"/>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2" name="円/楕円 171"/>
            <p:cNvSpPr/>
            <p:nvPr/>
          </p:nvSpPr>
          <p:spPr>
            <a:xfrm>
              <a:off x="7001182" y="4884848"/>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3" name="円/楕円 172"/>
            <p:cNvSpPr/>
            <p:nvPr/>
          </p:nvSpPr>
          <p:spPr>
            <a:xfrm>
              <a:off x="5621473" y="5255362"/>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4" name="円/楕円 173"/>
            <p:cNvSpPr/>
            <p:nvPr/>
          </p:nvSpPr>
          <p:spPr>
            <a:xfrm>
              <a:off x="7193323" y="4857995"/>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5" name="円/楕円 174"/>
            <p:cNvSpPr/>
            <p:nvPr/>
          </p:nvSpPr>
          <p:spPr>
            <a:xfrm>
              <a:off x="7388377" y="4785995"/>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6" name="円/楕円 175"/>
            <p:cNvSpPr/>
            <p:nvPr/>
          </p:nvSpPr>
          <p:spPr>
            <a:xfrm>
              <a:off x="7607121" y="4740973"/>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7" name="円/楕円 176"/>
            <p:cNvSpPr/>
            <p:nvPr/>
          </p:nvSpPr>
          <p:spPr>
            <a:xfrm>
              <a:off x="7802175" y="4668973"/>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8" name="円/楕円 177"/>
            <p:cNvSpPr/>
            <p:nvPr/>
          </p:nvSpPr>
          <p:spPr>
            <a:xfrm>
              <a:off x="7969247" y="464197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9" name="円/楕円 178"/>
            <p:cNvSpPr/>
            <p:nvPr/>
          </p:nvSpPr>
          <p:spPr>
            <a:xfrm>
              <a:off x="8164301" y="4569974"/>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0" name="円/楕円 179"/>
            <p:cNvSpPr/>
            <p:nvPr/>
          </p:nvSpPr>
          <p:spPr>
            <a:xfrm>
              <a:off x="5508974" y="5294051"/>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1" name="円/楕円 180"/>
            <p:cNvSpPr/>
            <p:nvPr/>
          </p:nvSpPr>
          <p:spPr>
            <a:xfrm>
              <a:off x="6771800" y="4945589"/>
              <a:ext cx="72000" cy="72000"/>
            </a:xfrm>
            <a:prstGeom prst="ellipse">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2" name="テキスト ボックス 181"/>
            <p:cNvSpPr txBox="1"/>
            <p:nvPr/>
          </p:nvSpPr>
          <p:spPr>
            <a:xfrm>
              <a:off x="5364288" y="5768098"/>
              <a:ext cx="3345788" cy="523220"/>
            </a:xfrm>
            <a:prstGeom prst="rect">
              <a:avLst/>
            </a:prstGeom>
            <a:noFill/>
          </p:spPr>
          <p:txBody>
            <a:bodyPr wrap="none" rtlCol="0">
              <a:spAutoFit/>
            </a:bodyPr>
            <a:lstStyle/>
            <a:p>
              <a:r>
                <a:rPr lang="ja-JP" altLang="en-US" sz="1400" dirty="0" smtClean="0">
                  <a:solidFill>
                    <a:prstClr val="black"/>
                  </a:solidFill>
                  <a:latin typeface="メイリオ" panose="020B0604030504040204" pitchFamily="50" charset="-128"/>
                  <a:cs typeface="メイリオ" panose="020B0604030504040204" pitchFamily="50" charset="-128"/>
                </a:rPr>
                <a:t>通り道に沿って電子</a:t>
              </a:r>
              <a:r>
                <a:rPr lang="en-US" altLang="ja-JP" sz="1400" dirty="0" smtClean="0">
                  <a:solidFill>
                    <a:prstClr val="black"/>
                  </a:solidFill>
                  <a:latin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cs typeface="メイリオ" panose="020B0604030504040204" pitchFamily="50" charset="-128"/>
                </a:rPr>
                <a:t>シグナル</a:t>
              </a:r>
              <a:r>
                <a:rPr lang="en-US" altLang="ja-JP" sz="1400" dirty="0" smtClean="0">
                  <a:solidFill>
                    <a:prstClr val="black"/>
                  </a:solidFill>
                  <a:latin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cs typeface="メイリオ" panose="020B0604030504040204" pitchFamily="50" charset="-128"/>
                </a:rPr>
                <a:t>を残す</a:t>
              </a:r>
              <a:endParaRPr lang="en-US" altLang="ja-JP" sz="1400" dirty="0" smtClean="0">
                <a:solidFill>
                  <a:prstClr val="black"/>
                </a:solidFill>
                <a:latin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à"/>
              </a:pPr>
              <a:r>
                <a:rPr lang="ja-JP" altLang="en-US" sz="1400" dirty="0" smtClean="0">
                  <a:solidFill>
                    <a:prstClr val="black"/>
                  </a:solidFill>
                  <a:latin typeface="メイリオ" panose="020B0604030504040204" pitchFamily="50" charset="-128"/>
                  <a:cs typeface="メイリオ" panose="020B0604030504040204" pitchFamily="50" charset="-128"/>
                  <a:sym typeface="Wingdings" panose="05000000000000000000" pitchFamily="2" charset="2"/>
                </a:rPr>
                <a:t>電子を測れば粒子の足跡がつかめる</a:t>
              </a:r>
              <a:endParaRPr lang="en-US" altLang="ja-JP" sz="1400" dirty="0" smtClean="0">
                <a:solidFill>
                  <a:prstClr val="black"/>
                </a:solidFill>
                <a:latin typeface="メイリオ" panose="020B0604030504040204" pitchFamily="50" charset="-128"/>
                <a:cs typeface="メイリオ" panose="020B0604030504040204" pitchFamily="50" charset="-128"/>
                <a:sym typeface="Wingdings" panose="05000000000000000000" pitchFamily="2" charset="2"/>
              </a:endParaRPr>
            </a:p>
          </p:txBody>
        </p:sp>
        <p:sp>
          <p:nvSpPr>
            <p:cNvPr id="183" name="正方形/長方形 182"/>
            <p:cNvSpPr/>
            <p:nvPr/>
          </p:nvSpPr>
          <p:spPr>
            <a:xfrm>
              <a:off x="5609469" y="4139659"/>
              <a:ext cx="2621230" cy="338554"/>
            </a:xfrm>
            <a:prstGeom prst="rect">
              <a:avLst/>
            </a:prstGeom>
          </p:spPr>
          <p:txBody>
            <a:bodyPr wrap="none">
              <a:spAutoFit/>
            </a:bodyPr>
            <a:lstStyle/>
            <a:p>
              <a:r>
                <a:rPr lang="ja-JP" altLang="en-US" sz="1600" dirty="0" smtClean="0">
                  <a:solidFill>
                    <a:prstClr val="black"/>
                  </a:solidFill>
                  <a:latin typeface="メイリオ" panose="020B0604030504040204" pitchFamily="50" charset="-128"/>
                  <a:cs typeface="メイリオ" panose="020B0604030504040204" pitchFamily="50" charset="-128"/>
                </a:rPr>
                <a:t>物質</a:t>
              </a:r>
              <a:r>
                <a:rPr lang="en-US" altLang="ja-JP" sz="1600" dirty="0" smtClean="0">
                  <a:solidFill>
                    <a:prstClr val="black"/>
                  </a:solidFill>
                  <a:latin typeface="メイリオ" panose="020B0604030504040204" pitchFamily="50" charset="-128"/>
                  <a:cs typeface="メイリオ" panose="020B0604030504040204" pitchFamily="50" charset="-128"/>
                </a:rPr>
                <a:t>(</a:t>
              </a:r>
              <a:r>
                <a:rPr lang="ja-JP" altLang="en-US" sz="1600" dirty="0" smtClean="0">
                  <a:solidFill>
                    <a:prstClr val="black"/>
                  </a:solidFill>
                  <a:latin typeface="メイリオ" panose="020B0604030504040204" pitchFamily="50" charset="-128"/>
                  <a:cs typeface="メイリオ" panose="020B0604030504040204" pitchFamily="50" charset="-128"/>
                </a:rPr>
                <a:t>ガスやプラスチック</a:t>
              </a:r>
              <a:r>
                <a:rPr lang="en-US" altLang="ja-JP" sz="1600" dirty="0" smtClean="0">
                  <a:solidFill>
                    <a:prstClr val="black"/>
                  </a:solidFill>
                  <a:latin typeface="メイリオ" panose="020B0604030504040204" pitchFamily="50" charset="-128"/>
                  <a:cs typeface="メイリオ" panose="020B0604030504040204" pitchFamily="50" charset="-128"/>
                </a:rPr>
                <a:t>)</a:t>
              </a:r>
              <a:endParaRPr lang="ja-JP" altLang="en-US" sz="1600" dirty="0">
                <a:solidFill>
                  <a:prstClr val="black"/>
                </a:solidFill>
                <a:latin typeface="Calibri" panose="020F0502020204030204"/>
                <a:ea typeface="ＭＳ Ｐゴシック" panose="020B0600070205080204" pitchFamily="50" charset="-128"/>
              </a:endParaRPr>
            </a:p>
          </p:txBody>
        </p:sp>
      </p:grpSp>
    </p:spTree>
    <p:extLst>
      <p:ext uri="{BB962C8B-B14F-4D97-AF65-F5344CB8AC3E}">
        <p14:creationId xmlns:p14="http://schemas.microsoft.com/office/powerpoint/2010/main" val="107127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6"/>
                                        </p:tgtEl>
                                        <p:attrNameLst>
                                          <p:attrName>style.visibility</p:attrName>
                                        </p:attrNameLst>
                                      </p:cBhvr>
                                      <p:to>
                                        <p:strVal val="visible"/>
                                      </p:to>
                                    </p:set>
                                    <p:animEffect transition="in" filter="fade">
                                      <p:cBhvr>
                                        <p:cTn id="18" dur="500"/>
                                        <p:tgtEl>
                                          <p:spTgt spid="18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fade">
                                      <p:cBhvr>
                                        <p:cTn id="21" dur="500"/>
                                        <p:tgtEl>
                                          <p:spTgt spid="1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7"/>
                                        </p:tgtEl>
                                        <p:attrNameLst>
                                          <p:attrName>style.visibility</p:attrName>
                                        </p:attrNameLst>
                                      </p:cBhvr>
                                      <p:to>
                                        <p:strVal val="visible"/>
                                      </p:to>
                                    </p:set>
                                    <p:animEffect transition="in" filter="fade">
                                      <p:cBhvr>
                                        <p:cTn id="29" dur="500"/>
                                        <p:tgtEl>
                                          <p:spTgt spid="18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8"/>
                                        </p:tgtEl>
                                        <p:attrNameLst>
                                          <p:attrName>style.visibility</p:attrName>
                                        </p:attrNameLst>
                                      </p:cBhvr>
                                      <p:to>
                                        <p:strVal val="visible"/>
                                      </p:to>
                                    </p:set>
                                    <p:animEffect transition="in" filter="fade">
                                      <p:cBhvr>
                                        <p:cTn id="34"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黄色がかったオレンジ">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399</TotalTime>
  <Words>1940</Words>
  <Application>Microsoft Office PowerPoint</Application>
  <PresentationFormat>画面に合わせる (4:3)</PresentationFormat>
  <Paragraphs>427</Paragraphs>
  <Slides>39</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39</vt:i4>
      </vt:variant>
    </vt:vector>
  </HeadingPairs>
  <TitlesOfParts>
    <vt:vector size="49" baseType="lpstr">
      <vt:lpstr>ＭＳ Ｐゴシック</vt:lpstr>
      <vt:lpstr>メイリオ</vt:lpstr>
      <vt:lpstr>Arial</vt:lpstr>
      <vt:lpstr>Calibri</vt:lpstr>
      <vt:lpstr>Cambria Math</vt:lpstr>
      <vt:lpstr>Century Gothic</vt:lpstr>
      <vt:lpstr>Symbol</vt:lpstr>
      <vt:lpstr>Wingdings</vt:lpstr>
      <vt:lpstr>Wingdings 3</vt:lpstr>
      <vt:lpstr>イオン</vt:lpstr>
      <vt:lpstr>CERN素粒子実験最前線 素粒子はどうやって検出するか</vt:lpstr>
      <vt:lpstr>はじめに</vt:lpstr>
      <vt:lpstr>「粒子を測る」には？</vt:lpstr>
      <vt:lpstr>エネルギーを空間の一点に集中</vt:lpstr>
      <vt:lpstr>円形衝突型加速器(コライダー)</vt:lpstr>
      <vt:lpstr>CERN – LHC</vt:lpstr>
      <vt:lpstr>LHCの能力(1)</vt:lpstr>
      <vt:lpstr>LHCの能力(2)</vt:lpstr>
      <vt:lpstr>粒子は目に見える？</vt:lpstr>
      <vt:lpstr>粒子は目に見える？(続き)</vt:lpstr>
      <vt:lpstr>実際の実験設備の例1 (ALICE)</vt:lpstr>
      <vt:lpstr>36カ国2000人の国際共同研究</vt:lpstr>
      <vt:lpstr>ALICE実験を前から見たところ</vt:lpstr>
      <vt:lpstr>実際の実験設備の例2 (ATLAS)</vt:lpstr>
      <vt:lpstr>建造中のATLAS実験</vt:lpstr>
      <vt:lpstr>別の角度から</vt:lpstr>
      <vt:lpstr>粒子検出器の例: ALICE の TPC</vt:lpstr>
      <vt:lpstr>TPCの作り方</vt:lpstr>
      <vt:lpstr>TPCの使い方</vt:lpstr>
      <vt:lpstr>TPCの使い方</vt:lpstr>
      <vt:lpstr>TPCの使い方</vt:lpstr>
      <vt:lpstr>運動量を測るには？</vt:lpstr>
      <vt:lpstr>全体を磁場の中に置く</vt:lpstr>
      <vt:lpstr>実際の粒子飛跡測定装置の例</vt:lpstr>
      <vt:lpstr>シグナルの検出: 高度電子回路技術</vt:lpstr>
      <vt:lpstr>実験風景(はじめての衝突実験)</vt:lpstr>
      <vt:lpstr>データがとれた！</vt:lpstr>
      <vt:lpstr>崩壊してしまう粒子?</vt:lpstr>
      <vt:lpstr>ATLASでとられた電磁シャワー</vt:lpstr>
      <vt:lpstr>下手な鉄砲…</vt:lpstr>
      <vt:lpstr>それは本当に新しい素粒子だった</vt:lpstr>
      <vt:lpstr>その先は君達も活躍できる時代！</vt:lpstr>
      <vt:lpstr>ご清聴ありがとうございました</vt:lpstr>
      <vt:lpstr>大型物理実験で活躍する日本</vt:lpstr>
      <vt:lpstr>新粒子はどうやって発見する？</vt:lpstr>
      <vt:lpstr>新粒子の質量を求める</vt:lpstr>
      <vt:lpstr>粒子は何種類？</vt:lpstr>
      <vt:lpstr>CERNが生み出す莫大なデータ</vt:lpstr>
      <vt:lpstr>CERNが生み出す莫大なデータ</vt:lpstr>
    </vt:vector>
  </TitlesOfParts>
  <Company>Denki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Ken Oyama</dc:creator>
  <cp:lastModifiedBy>Ken Oyama</cp:lastModifiedBy>
  <cp:revision>246</cp:revision>
  <dcterms:created xsi:type="dcterms:W3CDTF">2014-12-20T02:30:22Z</dcterms:created>
  <dcterms:modified xsi:type="dcterms:W3CDTF">2014-12-21T01:32:58Z</dcterms:modified>
</cp:coreProperties>
</file>