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5"/>
  </p:notesMasterIdLst>
  <p:sldIdLst>
    <p:sldId id="256" r:id="rId2"/>
    <p:sldId id="298" r:id="rId3"/>
    <p:sldId id="261" r:id="rId4"/>
    <p:sldId id="299" r:id="rId5"/>
    <p:sldId id="301" r:id="rId6"/>
    <p:sldId id="290" r:id="rId7"/>
    <p:sldId id="282" r:id="rId8"/>
    <p:sldId id="293" r:id="rId9"/>
    <p:sldId id="292" r:id="rId10"/>
    <p:sldId id="296" r:id="rId11"/>
    <p:sldId id="294" r:id="rId12"/>
    <p:sldId id="297" r:id="rId13"/>
    <p:sldId id="308" r:id="rId14"/>
    <p:sldId id="302" r:id="rId15"/>
    <p:sldId id="295" r:id="rId16"/>
    <p:sldId id="304" r:id="rId17"/>
    <p:sldId id="303" r:id="rId18"/>
    <p:sldId id="267" r:id="rId19"/>
    <p:sldId id="305" r:id="rId20"/>
    <p:sldId id="268" r:id="rId21"/>
    <p:sldId id="307" r:id="rId22"/>
    <p:sldId id="306" r:id="rId23"/>
    <p:sldId id="309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767171"/>
    <a:srgbClr val="C5E0B4"/>
    <a:srgbClr val="FFC8C8"/>
    <a:srgbClr val="FFDCDC"/>
    <a:srgbClr val="FFE6E6"/>
    <a:srgbClr val="FF5050"/>
    <a:srgbClr val="FF7878"/>
    <a:srgbClr val="FF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791" autoAdjust="0"/>
  </p:normalViewPr>
  <p:slideViewPr>
    <p:cSldViewPr showGuides="1">
      <p:cViewPr varScale="1">
        <p:scale>
          <a:sx n="104" d="100"/>
          <a:sy n="104" d="100"/>
        </p:scale>
        <p:origin x="115" y="110"/>
      </p:cViewPr>
      <p:guideLst>
        <p:guide orient="horz" pos="33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4457-C33F-47DA-90CD-F38B732147D0}" type="datetimeFigureOut">
              <a:rPr kumimoji="1" lang="ja-JP" altLang="en-US" smtClean="0"/>
              <a:t>2019/3/16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276E-F286-441F-BEB3-FC9135AE55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98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3419856"/>
            <a:ext cx="12192000" cy="10363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800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ABA54A-2E67-43D5-B19B-70D888C56A9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859536"/>
            <a:ext cx="12192000" cy="10363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38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859536"/>
            <a:ext cx="12192000" cy="10363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63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4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901" y="133102"/>
            <a:ext cx="11669709" cy="819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01" y="121739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38502" y="44625"/>
            <a:ext cx="1335596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ja-JP" smtClean="0"/>
              <a:t>Mar. 16, 2019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16480" y="260648"/>
            <a:ext cx="1656928" cy="288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ja-JP" smtClean="0"/>
              <a:t>K. Oyama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6360" y="5126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ABA54A-2E67-43D5-B19B-70D888C56A9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109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8" r:id="rId3"/>
    <p:sldLayoutId id="2147483739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969392"/>
            <a:ext cx="12192000" cy="23876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ja-JP" sz="3600" dirty="0" smtClean="0"/>
              <a:t>LHC Run3 </a:t>
            </a:r>
            <a:r>
              <a:rPr lang="ja-JP" altLang="en-US" sz="3600" dirty="0" smtClean="0"/>
              <a:t>に向けた高度化後 </a:t>
            </a:r>
            <a:r>
              <a:rPr lang="en-US" altLang="ja-JP" sz="3600" dirty="0" smtClean="0"/>
              <a:t>ALICE TPC </a:t>
            </a:r>
            <a:r>
              <a:rPr lang="ja-JP" altLang="en-US" sz="3600" dirty="0" smtClean="0"/>
              <a:t>の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連続読み出し型データ収集システム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915305"/>
            <a:ext cx="9144000" cy="1655762"/>
          </a:xfrm>
        </p:spPr>
        <p:txBody>
          <a:bodyPr>
            <a:normAutofit/>
          </a:bodyPr>
          <a:lstStyle/>
          <a:p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長崎総合科学大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東大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CNS 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B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原研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</a:t>
            </a:r>
          </a:p>
          <a:p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大山 健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荻野 雅紀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田中 義人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浜垣 秀樹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郡司 卓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B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佐甲 博之</a:t>
            </a:r>
            <a:r>
              <a:rPr lang="en-US" altLang="ja-JP" sz="2000" baseline="30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</a:t>
            </a:r>
          </a:p>
          <a:p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他 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ALICE-TPC-CRU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グループ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88076" y="6421032"/>
            <a:ext cx="3847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/>
              <a:t>Mar. 16, 2019,  </a:t>
            </a:r>
            <a:r>
              <a:rPr lang="en-US" altLang="ja-JP" sz="1600" i="1" dirty="0" smtClean="0"/>
              <a:t>JPS Meeting</a:t>
            </a:r>
            <a:r>
              <a:rPr lang="ja-JP" altLang="en-US" sz="1600" i="1" dirty="0" smtClean="0"/>
              <a:t>＠九州</a:t>
            </a:r>
            <a:r>
              <a:rPr lang="ja-JP" altLang="en-US" sz="1600" i="1" dirty="0"/>
              <a:t>大学</a:t>
            </a:r>
            <a:endParaRPr kumimoji="1" lang="ja-JP" altLang="en-US" sz="1600" i="1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619836" y="5163318"/>
            <a:ext cx="4144907" cy="131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768" y="80628"/>
            <a:ext cx="1217923" cy="12241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020" y="5376573"/>
            <a:ext cx="1198148" cy="507758"/>
          </a:xfrm>
          <a:prstGeom prst="rect">
            <a:avLst/>
          </a:prstGeom>
        </p:spPr>
      </p:pic>
      <p:pic>
        <p:nvPicPr>
          <p:cNvPr id="1026" name="Picture 2" descr="é¢é£ç»å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0628"/>
            <a:ext cx="111819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0753628" y="5924143"/>
            <a:ext cx="1401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JP17H02903</a:t>
            </a:r>
          </a:p>
          <a:p>
            <a:r>
              <a:rPr lang="en-US" altLang="ja-JP" sz="1600" dirty="0" smtClean="0"/>
              <a:t>JP16K13808</a:t>
            </a:r>
          </a:p>
          <a:p>
            <a:r>
              <a:rPr lang="en-US" altLang="ja-JP" sz="1600" dirty="0" smtClean="0"/>
              <a:t>JP17K18783 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537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コモンモード除去</a:t>
            </a:r>
            <a:r>
              <a:rPr lang="ja-JP" altLang="en-US" dirty="0" smtClean="0"/>
              <a:t>フィルタ</a:t>
            </a:r>
            <a:r>
              <a:rPr lang="en-US" altLang="ja-JP" dirty="0" smtClean="0"/>
              <a:t>(</a:t>
            </a:r>
            <a:r>
              <a:rPr lang="ja-JP" altLang="en-US" dirty="0" smtClean="0"/>
              <a:t>続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5340" y="4953423"/>
            <a:ext cx="3733818" cy="1023609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現在二プランを比較検討中</a:t>
            </a:r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1" y="1407544"/>
            <a:ext cx="6002468" cy="25562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07468" y="4452461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[peak rejection by Y. Takeuchi]</a:t>
            </a:r>
            <a:endParaRPr kumimoji="1" lang="ja-JP" altLang="en-US" i="1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99" y="1340795"/>
            <a:ext cx="5831809" cy="283333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464152" y="4452461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[median by Y. Matsuyama]</a:t>
            </a:r>
            <a:endParaRPr kumimoji="1" lang="ja-JP" altLang="en-US" i="1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384009"/>
              </p:ext>
            </p:extLst>
          </p:nvPr>
        </p:nvGraphicFramePr>
        <p:xfrm>
          <a:off x="3719736" y="4953423"/>
          <a:ext cx="7992888" cy="1483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595968938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val="92193638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val="3269456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Type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プラン</a:t>
                      </a:r>
                      <a:r>
                        <a:rPr kumimoji="1" lang="en-US" altLang="ja-JP" dirty="0" smtClean="0"/>
                        <a:t>A: </a:t>
                      </a:r>
                      <a:r>
                        <a:rPr kumimoji="1" lang="ja-JP" altLang="en-US" dirty="0" smtClean="0"/>
                        <a:t>ピーク除去式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プラン</a:t>
                      </a:r>
                      <a:r>
                        <a:rPr kumimoji="1" lang="en-US" altLang="ja-JP" dirty="0" smtClean="0"/>
                        <a:t>B: </a:t>
                      </a:r>
                      <a:r>
                        <a:rPr kumimoji="1" lang="ja-JP" altLang="en-US" dirty="0" smtClean="0"/>
                        <a:t>中央値式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1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ALM</a:t>
                      </a:r>
                      <a:r>
                        <a:rPr kumimoji="1" lang="ja-JP" altLang="en-US" dirty="0" smtClean="0"/>
                        <a:t>使用率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15%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3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バイアス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劣る</a:t>
                      </a:r>
                      <a:r>
                        <a:rPr kumimoji="1" lang="en-US" altLang="ja-JP" dirty="0" smtClean="0"/>
                        <a:t>(1-2</a:t>
                      </a:r>
                      <a:r>
                        <a:rPr kumimoji="1" lang="en-US" altLang="ja-JP" baseline="0" dirty="0" smtClean="0"/>
                        <a:t> ADC</a:t>
                      </a:r>
                      <a:r>
                        <a:rPr kumimoji="1" lang="ja-JP" altLang="en-US" baseline="0" dirty="0" smtClean="0"/>
                        <a:t>値</a:t>
                      </a:r>
                      <a:r>
                        <a:rPr kumimoji="1" lang="ja-JP" altLang="en-US" dirty="0" smtClean="0"/>
                        <a:t>バイアス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優れる</a:t>
                      </a:r>
                      <a:r>
                        <a:rPr kumimoji="1" lang="en-US" altLang="ja-JP" dirty="0" smtClean="0"/>
                        <a:t>(~</a:t>
                      </a:r>
                      <a:r>
                        <a:rPr kumimoji="1" lang="ja-JP" altLang="en-US" dirty="0" smtClean="0"/>
                        <a:t>ゼロバイアス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560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occupancy</a:t>
                      </a:r>
                      <a:r>
                        <a:rPr kumimoji="1" lang="ja-JP" altLang="en-US" dirty="0" smtClean="0"/>
                        <a:t>耐性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50%</a:t>
                      </a:r>
                      <a:r>
                        <a:rPr kumimoji="1" lang="ja-JP" altLang="en-US" dirty="0" smtClean="0"/>
                        <a:t>以上でも動作継続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50%</a:t>
                      </a:r>
                      <a:r>
                        <a:rPr kumimoji="1" lang="ja-JP" altLang="en-US" dirty="0" smtClean="0"/>
                        <a:t>で破綻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592217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9467135" y="400978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累積ヒストグラム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944482" y="1340795"/>
            <a:ext cx="2484276" cy="2964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5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703388" algn="l"/>
              </a:tabLst>
            </a:pPr>
            <a:r>
              <a:rPr lang="ja-JP" altLang="en-US" dirty="0" smtClean="0"/>
              <a:t>クラスタ発見アルゴリズム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5"/>
            <a:ext cx="6341151" cy="5609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pad-</a:t>
            </a:r>
            <a:r>
              <a:rPr lang="en-US" altLang="ja-JP" dirty="0" err="1" smtClean="0"/>
              <a:t>timebin</a:t>
            </a:r>
            <a:r>
              <a:rPr lang="ja-JP" altLang="en-US" dirty="0" smtClean="0"/>
              <a:t>二次元</a:t>
            </a:r>
            <a:r>
              <a:rPr lang="ja-JP" altLang="en-US" dirty="0" smtClean="0"/>
              <a:t>空間内</a:t>
            </a:r>
            <a:r>
              <a:rPr lang="ja-JP" altLang="en-US" dirty="0" smtClean="0"/>
              <a:t>で</a:t>
            </a:r>
            <a:r>
              <a:rPr lang="en-US" altLang="ja-JP" dirty="0" smtClean="0"/>
              <a:t>local maxima</a:t>
            </a:r>
            <a:r>
              <a:rPr lang="ja-JP" altLang="en-US" dirty="0" smtClean="0"/>
              <a:t>を</a:t>
            </a:r>
            <a:r>
              <a:rPr lang="ja-JP" altLang="en-US" dirty="0" smtClean="0"/>
              <a:t>探す</a:t>
            </a:r>
            <a:endParaRPr lang="en-US" altLang="ja-JP" dirty="0" smtClean="0"/>
          </a:p>
          <a:p>
            <a:r>
              <a:rPr lang="ja-JP" altLang="en-US" dirty="0" smtClean="0"/>
              <a:t>小さい</a:t>
            </a:r>
            <a:r>
              <a:rPr lang="ja-JP" altLang="en-US" dirty="0" smtClean="0"/>
              <a:t>領域をスキャンするモジュールを多数 </a:t>
            </a:r>
            <a:r>
              <a:rPr lang="en-US" altLang="ja-JP" i="1" dirty="0" smtClean="0"/>
              <a:t>or </a:t>
            </a:r>
            <a:r>
              <a:rPr lang="ja-JP" altLang="en-US" dirty="0" smtClean="0"/>
              <a:t>大きい領域をスキャンするモジュールを少数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>
                <a:sym typeface="Wingdings" panose="05000000000000000000" pitchFamily="2" charset="2"/>
              </a:rPr>
              <a:t>見つけたピークを含む </a:t>
            </a:r>
            <a:r>
              <a:rPr lang="en-US" altLang="ja-JP" dirty="0" smtClean="0">
                <a:sym typeface="Wingdings" panose="05000000000000000000" pitchFamily="2" charset="2"/>
              </a:rPr>
              <a:t>5x5</a:t>
            </a:r>
            <a:r>
              <a:rPr lang="ja-JP" altLang="en-US" dirty="0" smtClean="0">
                <a:sym typeface="Wingdings" panose="05000000000000000000" pitchFamily="2" charset="2"/>
              </a:rPr>
              <a:t>領域を後段に出力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1" r="-223"/>
          <a:stretch/>
        </p:blipFill>
        <p:spPr>
          <a:xfrm>
            <a:off x="6476433" y="1022335"/>
            <a:ext cx="5668239" cy="511446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8697163" y="6465923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smtClean="0"/>
              <a:t>drawings by Sebastian </a:t>
            </a:r>
            <a:r>
              <a:rPr lang="en-US" altLang="ja-JP" i="1" dirty="0" err="1" smtClean="0"/>
              <a:t>Klewin</a:t>
            </a:r>
            <a:endParaRPr lang="ja-JP" altLang="en-US" i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7" y="2528900"/>
            <a:ext cx="5963276" cy="3708412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1696090" y="5661248"/>
            <a:ext cx="33123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441999" y="529191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バッファ量増加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53920" y="2070140"/>
                <a:ext cx="5691222" cy="14512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𝑜𝑡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ja-JP" sz="2000" dirty="0" smtClean="0"/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20" y="2070140"/>
                <a:ext cx="5691222" cy="1451295"/>
              </a:xfrm>
              <a:prstGeom prst="rect">
                <a:avLst/>
              </a:prstGeom>
              <a:blipFill>
                <a:blip r:embed="rId2"/>
                <a:stretch>
                  <a:fillRect l="-964" t="-340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正方形/長方形 52"/>
          <p:cNvSpPr/>
          <p:nvPr/>
        </p:nvSpPr>
        <p:spPr>
          <a:xfrm>
            <a:off x="8144131" y="2406770"/>
            <a:ext cx="3529136" cy="854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クラスタリング前処理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9638143" cy="46958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5x5 </a:t>
            </a:r>
            <a:r>
              <a:rPr lang="en-US" altLang="ja-JP" dirty="0" smtClean="0"/>
              <a:t>pad-</a:t>
            </a:r>
            <a:r>
              <a:rPr lang="en-US" altLang="ja-JP" dirty="0" err="1" smtClean="0"/>
              <a:t>timebin</a:t>
            </a:r>
            <a:r>
              <a:rPr lang="ja-JP" altLang="en-US" dirty="0" smtClean="0"/>
              <a:t>データ</a:t>
            </a:r>
            <a:r>
              <a:rPr lang="ja-JP" altLang="en-US" dirty="0" smtClean="0"/>
              <a:t>に対し、クラスタ・パラメタを計算</a:t>
            </a:r>
            <a:endParaRPr kumimoji="1" lang="en-US" altLang="ja-JP" dirty="0" smtClean="0"/>
          </a:p>
          <a:p>
            <a:pPr marL="457200" lvl="1" indent="0">
              <a:buNone/>
            </a:pP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FPGA</a:t>
            </a:r>
            <a:r>
              <a:rPr lang="ja-JP" altLang="en-US" dirty="0" smtClean="0"/>
              <a:t>実装</a:t>
            </a:r>
            <a:r>
              <a:rPr lang="en-US" altLang="ja-JP" dirty="0" smtClean="0"/>
              <a:t>: </a:t>
            </a:r>
            <a:r>
              <a:rPr lang="ja-JP" altLang="en-US" dirty="0" smtClean="0"/>
              <a:t>割算</a:t>
            </a:r>
            <a:r>
              <a:rPr lang="ja-JP" altLang="en-US" dirty="0" smtClean="0"/>
              <a:t>を避け、前処理のみを行い、最終的な</a:t>
            </a:r>
            <a:r>
              <a:rPr lang="ja-JP" altLang="en-US" dirty="0" smtClean="0"/>
              <a:t>割算</a:t>
            </a:r>
            <a:r>
              <a:rPr lang="ja-JP" altLang="en-US" dirty="0" smtClean="0"/>
              <a:t>は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に任せる</a:t>
            </a:r>
            <a:endParaRPr lang="en-US" altLang="ja-JP" dirty="0" smtClean="0"/>
          </a:p>
          <a:p>
            <a:pPr marL="457200" lvl="1" indent="0">
              <a:buNone/>
            </a:pP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4375" y="1700808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ローカル</a:t>
            </a:r>
            <a:r>
              <a:rPr lang="ja-JP" altLang="en-US" b="1" dirty="0" smtClean="0"/>
              <a:t>座標系でのクラスタ・パラメタ計算</a:t>
            </a:r>
            <a:endParaRPr kumimoji="1" lang="ja-JP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303801" y="2437622"/>
                <a:ext cx="27908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−2,−1, 0 ,+1,+2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r>
                  <a:rPr kumimoji="1" lang="en-US" altLang="ja-JP" b="0" dirty="0" smtClean="0"/>
                  <a:t/>
                </a:r>
                <a:br>
                  <a:rPr kumimoji="1" lang="en-US" altLang="ja-JP" b="0" dirty="0" smtClean="0"/>
                </a:br>
                <a:r>
                  <a:rPr kumimoji="1" lang="ja-JP" altLang="en-US" b="0" dirty="0" smtClean="0"/>
                  <a:t>との積</a:t>
                </a:r>
                <a:r>
                  <a:rPr lang="en-US" altLang="ja-JP" dirty="0" smtClean="0"/>
                  <a:t>=</a:t>
                </a:r>
                <a:r>
                  <a:rPr kumimoji="1" lang="ja-JP" altLang="en-US" dirty="0" smtClean="0"/>
                  <a:t>ビットシフト</a:t>
                </a:r>
                <a:endParaRPr kumimoji="1" lang="en-US" altLang="ja-JP" dirty="0" smtClean="0"/>
              </a:p>
            </p:txBody>
          </p:sp>
        </mc:Choice>
        <mc:Fallback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801" y="2437622"/>
                <a:ext cx="2790829" cy="646331"/>
              </a:xfrm>
              <a:prstGeom prst="rect">
                <a:avLst/>
              </a:prstGeom>
              <a:blipFill>
                <a:blip r:embed="rId3"/>
                <a:stretch>
                  <a:fillRect l="-174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53920" y="4845784"/>
                <a:ext cx="2340260" cy="18235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 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altLang="ja-JP" dirty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20" y="4845784"/>
                <a:ext cx="2340260" cy="1823576"/>
              </a:xfrm>
              <a:prstGeom prst="rect">
                <a:avLst/>
              </a:prstGeom>
              <a:blipFill>
                <a:blip r:embed="rId5"/>
                <a:stretch>
                  <a:fillRect l="-1563" t="-22074" b="-354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294375" y="4222829"/>
            <a:ext cx="3602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FPGA</a:t>
            </a:r>
            <a:r>
              <a:rPr lang="ja-JP" altLang="en-US" b="1" dirty="0"/>
              <a:t>フレンドリな</a:t>
            </a:r>
            <a:r>
              <a:rPr lang="ja-JP" altLang="en-US" b="1" dirty="0" smtClean="0"/>
              <a:t>計算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(</a:t>
            </a:r>
            <a:r>
              <a:rPr lang="ja-JP" altLang="en-US" b="1" dirty="0" smtClean="0"/>
              <a:t>和とビットシフト</a:t>
            </a:r>
            <a:r>
              <a:rPr lang="ja-JP" altLang="en-US" b="1" dirty="0" smtClean="0"/>
              <a:t>のみで前処理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9563045" y="1480696"/>
            <a:ext cx="1800000" cy="1800000"/>
            <a:chOff x="8148228" y="2996952"/>
            <a:chExt cx="900080" cy="901170"/>
          </a:xfrm>
          <a:solidFill>
            <a:schemeClr val="bg1"/>
          </a:solidFill>
        </p:grpSpPr>
        <p:sp>
          <p:nvSpPr>
            <p:cNvPr id="17" name="正方形/長方形 16"/>
            <p:cNvSpPr/>
            <p:nvPr/>
          </p:nvSpPr>
          <p:spPr>
            <a:xfrm>
              <a:off x="814822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32824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850826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68828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8868308" y="2996952"/>
              <a:ext cx="180000" cy="181090"/>
            </a:xfrm>
            <a:prstGeom prst="rect">
              <a:avLst/>
            </a:prstGeom>
            <a:solidFill>
              <a:srgbClr val="FFE6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148228" y="317697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832824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850826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868828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8868308" y="317697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148228" y="335699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328248" y="335699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508268" y="3356992"/>
              <a:ext cx="180000" cy="181090"/>
            </a:xfrm>
            <a:prstGeom prst="rect">
              <a:avLst/>
            </a:prstGeom>
            <a:solidFill>
              <a:srgbClr val="FF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8688288" y="335699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8868308" y="335699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148228" y="353701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832824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850826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68828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8868308" y="353701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8148228" y="371703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832824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850826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868828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8868308" y="371703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2" name="直線矢印コネクタ 41"/>
          <p:cNvCxnSpPr/>
          <p:nvPr/>
        </p:nvCxnSpPr>
        <p:spPr>
          <a:xfrm flipV="1">
            <a:off x="9556599" y="3367290"/>
            <a:ext cx="1836169" cy="55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1363045" y="3183685"/>
                <a:ext cx="565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3045" y="3183685"/>
                <a:ext cx="565603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9186968" y="1093941"/>
                <a:ext cx="532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968" y="1093941"/>
                <a:ext cx="53264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45"/>
          <p:cNvSpPr txBox="1"/>
          <p:nvPr/>
        </p:nvSpPr>
        <p:spPr>
          <a:xfrm>
            <a:off x="9570928" y="3337535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-2   -1   0  +1   +2</a:t>
            </a:r>
            <a:endParaRPr kumimoji="1" lang="ja-JP" altLang="en-US" sz="1600" dirty="0"/>
          </a:p>
        </p:txBody>
      </p:sp>
      <p:cxnSp>
        <p:nvCxnSpPr>
          <p:cNvPr id="48" name="直線矢印コネクタ 47"/>
          <p:cNvCxnSpPr/>
          <p:nvPr/>
        </p:nvCxnSpPr>
        <p:spPr>
          <a:xfrm flipV="1">
            <a:off x="9461621" y="1480697"/>
            <a:ext cx="0" cy="18128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 rot="16200000">
            <a:off x="8342206" y="2176996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-2   -1   0   +1  +2</a:t>
            </a:r>
            <a:endParaRPr kumimoji="1" lang="ja-JP" altLang="en-US" sz="1600" dirty="0"/>
          </a:p>
        </p:txBody>
      </p:sp>
      <p:sp>
        <p:nvSpPr>
          <p:cNvPr id="57" name="楕円 56"/>
          <p:cNvSpPr/>
          <p:nvPr/>
        </p:nvSpPr>
        <p:spPr>
          <a:xfrm>
            <a:off x="2171706" y="2383025"/>
            <a:ext cx="360040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/>
          <p:cNvSpPr/>
          <p:nvPr/>
        </p:nvSpPr>
        <p:spPr>
          <a:xfrm>
            <a:off x="4175974" y="2921664"/>
            <a:ext cx="414694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/>
          <p:cNvSpPr/>
          <p:nvPr/>
        </p:nvSpPr>
        <p:spPr>
          <a:xfrm>
            <a:off x="5358476" y="2926216"/>
            <a:ext cx="360040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矢印コネクタ 64"/>
          <p:cNvCxnSpPr/>
          <p:nvPr/>
        </p:nvCxnSpPr>
        <p:spPr>
          <a:xfrm flipV="1">
            <a:off x="2694180" y="5719905"/>
            <a:ext cx="4157023" cy="2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/>
              <p:cNvSpPr txBox="1"/>
              <p:nvPr/>
            </p:nvSpPr>
            <p:spPr>
              <a:xfrm>
                <a:off x="6823609" y="4858354"/>
                <a:ext cx="3259801" cy="159409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endParaRPr lang="en-US" altLang="ja-JP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b="0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7" name="テキスト ボックス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09" y="4858354"/>
                <a:ext cx="3259801" cy="1594091"/>
              </a:xfrm>
              <a:prstGeom prst="rect">
                <a:avLst/>
              </a:prstGeom>
              <a:blipFill>
                <a:blip r:embed="rId8"/>
                <a:stretch>
                  <a:fillRect l="-1121" b="-38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正方形/長方形 77"/>
              <p:cNvSpPr/>
              <p:nvPr/>
            </p:nvSpPr>
            <p:spPr>
              <a:xfrm>
                <a:off x="3622647" y="2061447"/>
                <a:ext cx="2369559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=1…25</m:t>
                    </m:r>
                  </m:oMath>
                </a14:m>
                <a:r>
                  <a:rPr lang="en-US" altLang="ja-JP" dirty="0"/>
                  <a:t>, 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ja-JP" dirty="0"/>
                  <a:t>: </a:t>
                </a:r>
                <a:r>
                  <a:rPr lang="en-US" altLang="ja-JP" dirty="0" smtClean="0"/>
                  <a:t>pad,</a:t>
                </a:r>
              </a:p>
              <a:p>
                <a:r>
                  <a:rPr lang="en-US" altLang="ja-JP" dirty="0" err="1" smtClean="0"/>
                  <a:t>timebin</a:t>
                </a:r>
                <a:r>
                  <a:rPr lang="ja-JP" altLang="en-US" dirty="0" smtClean="0"/>
                  <a:t>インデックス</a:t>
                </a:r>
                <a:endParaRPr lang="ja-JP" altLang="en-US" dirty="0"/>
              </a:p>
            </p:txBody>
          </p:sp>
        </mc:Choice>
        <mc:Fallback>
          <p:sp>
            <p:nvSpPr>
              <p:cNvPr id="78" name="正方形/長方形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47" y="2061447"/>
                <a:ext cx="2369559" cy="646331"/>
              </a:xfrm>
              <a:prstGeom prst="rect">
                <a:avLst/>
              </a:prstGeom>
              <a:blipFill>
                <a:blip r:embed="rId9"/>
                <a:stretch>
                  <a:fillRect l="-2057" t="-3774" r="-205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テキスト ボックス 78"/>
          <p:cNvSpPr txBox="1"/>
          <p:nvPr/>
        </p:nvSpPr>
        <p:spPr>
          <a:xfrm>
            <a:off x="6691775" y="4490356"/>
            <a:ext cx="409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CPU</a:t>
            </a:r>
            <a:r>
              <a:rPr lang="ja-JP" altLang="en-US" b="1" dirty="0"/>
              <a:t>フレンドリ</a:t>
            </a:r>
            <a:r>
              <a:rPr lang="ja-JP" altLang="en-US" b="1" dirty="0" smtClean="0"/>
              <a:t>な計算</a:t>
            </a:r>
            <a:r>
              <a:rPr lang="en-US" altLang="ja-JP" b="1" dirty="0" smtClean="0"/>
              <a:t>(</a:t>
            </a:r>
            <a:r>
              <a:rPr lang="en-US" altLang="ja-JP" b="1" dirty="0" smtClean="0"/>
              <a:t>FLP</a:t>
            </a:r>
            <a:r>
              <a:rPr lang="ja-JP" altLang="en-US" b="1" dirty="0" smtClean="0"/>
              <a:t>で後処理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107792" y="5750676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250 bit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160 </a:t>
            </a:r>
            <a:r>
              <a:rPr lang="en-US" altLang="ja-JP" dirty="0" smtClean="0">
                <a:sym typeface="Wingdings" panose="05000000000000000000" pitchFamily="2" charset="2"/>
              </a:rPr>
              <a:t>bit </a:t>
            </a:r>
            <a:r>
              <a:rPr lang="ja-JP" altLang="en-US" dirty="0" smtClean="0">
                <a:sym typeface="Wingdings" panose="05000000000000000000" pitchFamily="2" charset="2"/>
              </a:rPr>
              <a:t>にパッキング</a:t>
            </a:r>
            <a:endParaRPr lang="en-US" altLang="ja-JP" dirty="0" smtClean="0">
              <a:sym typeface="Wingdings" panose="05000000000000000000" pitchFamily="2" charset="2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611212" y="6519446"/>
            <a:ext cx="3573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/>
              <a:t>S. </a:t>
            </a:r>
            <a:r>
              <a:rPr lang="en-US" altLang="ja-JP" sz="1600" i="1" dirty="0" err="1"/>
              <a:t>Klewin’s</a:t>
            </a:r>
            <a:r>
              <a:rPr lang="en-US" altLang="ja-JP" sz="1600" i="1" dirty="0"/>
              <a:t> PhD thesis coming soon</a:t>
            </a:r>
            <a:endParaRPr lang="ja-JP" altLang="en-US" sz="1600" i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96622" y="5359831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データ転送</a:t>
            </a:r>
            <a:r>
              <a:rPr kumimoji="1" lang="en-US" altLang="ja-JP" dirty="0" smtClean="0"/>
              <a:t>, PCI Express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11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FPGA</a:t>
            </a:r>
            <a:r>
              <a:rPr lang="ja-JP" altLang="en-US" dirty="0" smtClean="0"/>
              <a:t>リソース</a:t>
            </a:r>
            <a:r>
              <a:rPr kumimoji="1" lang="ja-JP" altLang="en-US" dirty="0" smtClean="0"/>
              <a:t>使用率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Arria10 10AX115S3F45E2SG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13</a:t>
            </a:fld>
            <a:endParaRPr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6422"/>
              </p:ext>
            </p:extLst>
          </p:nvPr>
        </p:nvGraphicFramePr>
        <p:xfrm>
          <a:off x="1161711" y="1860333"/>
          <a:ext cx="9718840" cy="37084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59596893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92193638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79342791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212307102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21740396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121078698"/>
                    </a:ext>
                  </a:extLst>
                </a:gridCol>
                <a:gridCol w="789848">
                  <a:extLst>
                    <a:ext uri="{9D8B030D-6E8A-4147-A177-3AD203B41FA5}">
                      <a16:colId xmlns:a16="http://schemas.microsoft.com/office/drawing/2014/main" val="28651146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Module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ALMs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M20Ks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DSPs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1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周辺ロジック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7144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54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3.6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3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GBT</a:t>
                      </a:r>
                      <a:r>
                        <a:rPr kumimoji="1" lang="ja-JP" altLang="en-US" dirty="0" smtClean="0"/>
                        <a:t>デコード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10264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560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ソーティング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43956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10.0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5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クラスタリング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167905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39.3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906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33.4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362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23.8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40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読み出し部分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3890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3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コンフィギュレーション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10024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2.3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38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b="1" dirty="0" smtClean="0"/>
                        <a:t>ユーザーロジック合計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243184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57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1062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39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416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27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312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b="0" dirty="0" smtClean="0"/>
                        <a:t>共通ロジック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119762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28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1252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46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0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0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266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b="1" dirty="0" smtClean="0"/>
                        <a:t>全ファームウェア合計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362946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85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2314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85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416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27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564723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379476" y="5949280"/>
            <a:ext cx="928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コモンモードフィルタは</a:t>
            </a:r>
            <a:r>
              <a:rPr lang="ja-JP" altLang="en-US" dirty="0" smtClean="0"/>
              <a:t>現在組み込み</a:t>
            </a:r>
            <a:r>
              <a:rPr lang="ja-JP" altLang="en-US" dirty="0" smtClean="0"/>
              <a:t>作業の途中</a:t>
            </a:r>
            <a:r>
              <a:rPr lang="en-US" altLang="ja-JP" dirty="0" smtClean="0"/>
              <a:t>(</a:t>
            </a:r>
            <a:r>
              <a:rPr lang="en-US" altLang="ja-JP" dirty="0" smtClean="0"/>
              <a:t>ALM 15% </a:t>
            </a:r>
            <a:r>
              <a:rPr lang="ja-JP" altLang="en-US" dirty="0" smtClean="0"/>
              <a:t>からダウンサイズの努力中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4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r>
              <a:rPr lang="ja-JP" altLang="en-US" dirty="0"/>
              <a:t>、</a:t>
            </a:r>
            <a:r>
              <a:rPr lang="ja-JP" altLang="en-US" dirty="0" smtClean="0"/>
              <a:t>現状</a:t>
            </a:r>
            <a:r>
              <a:rPr lang="ja-JP" altLang="en-US" dirty="0" smtClean="0"/>
              <a:t>と今後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8321371" cy="549575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ALICE</a:t>
            </a:r>
            <a:r>
              <a:rPr kumimoji="1" lang="ja-JP" altLang="en-US" dirty="0" smtClean="0"/>
              <a:t>アップグレードでは、</a:t>
            </a:r>
            <a:r>
              <a:rPr kumimoji="1" lang="ja-JP" altLang="en-US" dirty="0" smtClean="0"/>
              <a:t>トリガ</a:t>
            </a:r>
            <a:r>
              <a:rPr lang="ja-JP" altLang="en-US" dirty="0"/>
              <a:t>無</a:t>
            </a:r>
            <a:r>
              <a:rPr lang="ja-JP" altLang="en-US" dirty="0" smtClean="0"/>
              <a:t>し</a:t>
            </a:r>
            <a:r>
              <a:rPr kumimoji="1" lang="ja-JP" altLang="en-US" dirty="0" smtClean="0"/>
              <a:t>連続</a:t>
            </a:r>
            <a:r>
              <a:rPr kumimoji="1" lang="ja-JP" altLang="en-US" dirty="0" smtClean="0"/>
              <a:t>読み出し型</a:t>
            </a:r>
            <a:r>
              <a:rPr lang="en-US" altLang="ja-JP" dirty="0" smtClean="0"/>
              <a:t>GEM-</a:t>
            </a:r>
            <a:r>
              <a:rPr kumimoji="1" lang="en-US" altLang="ja-JP" dirty="0" smtClean="0"/>
              <a:t>TPC</a:t>
            </a:r>
            <a:r>
              <a:rPr lang="ja-JP" altLang="en-US" dirty="0" smtClean="0"/>
              <a:t>の実現を目指す</a:t>
            </a:r>
            <a:endParaRPr lang="en-US" altLang="ja-JP" dirty="0" smtClean="0"/>
          </a:p>
          <a:p>
            <a:r>
              <a:rPr lang="ja-JP" altLang="en-US" dirty="0" smtClean="0"/>
              <a:t>要求</a:t>
            </a:r>
            <a:r>
              <a:rPr lang="en-US" altLang="ja-JP" dirty="0" smtClean="0"/>
              <a:t>: </a:t>
            </a:r>
            <a:r>
              <a:rPr lang="ja-JP" altLang="en-US" dirty="0" smtClean="0"/>
              <a:t>データスループット</a:t>
            </a:r>
            <a:r>
              <a:rPr lang="ja-JP" altLang="en-US" dirty="0"/>
              <a:t>を</a:t>
            </a:r>
            <a:r>
              <a:rPr lang="en-US" altLang="ja-JP" dirty="0" smtClean="0"/>
              <a:t>1/35</a:t>
            </a:r>
            <a:r>
              <a:rPr lang="ja-JP" altLang="en-US" dirty="0" smtClean="0"/>
              <a:t>に圧縮 </a:t>
            </a:r>
            <a:r>
              <a:rPr lang="en-US" altLang="ja-JP" dirty="0" smtClean="0"/>
              <a:t>(</a:t>
            </a:r>
            <a:r>
              <a:rPr lang="en-US" altLang="ja-JP" dirty="0"/>
              <a:t>3.5 TB/s </a:t>
            </a: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dirty="0" smtClean="0">
                <a:sym typeface="Wingdings" panose="05000000000000000000" pitchFamily="2" charset="2"/>
              </a:rPr>
              <a:t>100 </a:t>
            </a:r>
            <a:r>
              <a:rPr lang="en-US" altLang="ja-JP" dirty="0">
                <a:sym typeface="Wingdings" panose="05000000000000000000" pitchFamily="2" charset="2"/>
              </a:rPr>
              <a:t>GB/s)</a:t>
            </a:r>
            <a:endParaRPr lang="en-US" altLang="ja-JP" dirty="0"/>
          </a:p>
          <a:p>
            <a:pPr lvl="1"/>
            <a:r>
              <a:rPr lang="ja-JP" altLang="en-US" dirty="0" smtClean="0"/>
              <a:t>且つ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コア数を抑える</a:t>
            </a:r>
            <a:endParaRPr lang="en-US" altLang="ja-JP" dirty="0"/>
          </a:p>
          <a:p>
            <a:pPr lvl="1"/>
            <a:r>
              <a:rPr lang="ja-JP" altLang="en-US" dirty="0" smtClean="0"/>
              <a:t>前段データ処理に</a:t>
            </a:r>
            <a:r>
              <a:rPr lang="en-US" altLang="ja-JP" dirty="0" err="1" smtClean="0"/>
              <a:t>Arria</a:t>
            </a:r>
            <a:r>
              <a:rPr lang="en-US" altLang="ja-JP" dirty="0" smtClean="0"/>
              <a:t> 10 FPGA</a:t>
            </a:r>
            <a:r>
              <a:rPr lang="ja-JP" altLang="en-US" dirty="0" smtClean="0"/>
              <a:t>を採用 </a:t>
            </a:r>
            <a:r>
              <a:rPr lang="en-US" altLang="ja-JP" dirty="0" smtClean="0">
                <a:sym typeface="Wingdings" panose="05000000000000000000" pitchFamily="2" charset="2"/>
              </a:rPr>
              <a:t>(</a:t>
            </a:r>
            <a:r>
              <a:rPr lang="ja-JP" altLang="en-US" dirty="0" smtClean="0">
                <a:sym typeface="Wingdings" panose="05000000000000000000" pitchFamily="2" charset="2"/>
              </a:rPr>
              <a:t>ここで</a:t>
            </a:r>
            <a:r>
              <a:rPr lang="en-US" altLang="ja-JP" dirty="0" smtClean="0">
                <a:sym typeface="Wingdings" panose="05000000000000000000" pitchFamily="2" charset="2"/>
              </a:rPr>
              <a:t>1/5</a:t>
            </a:r>
            <a:r>
              <a:rPr lang="ja-JP" altLang="en-US" dirty="0" smtClean="0">
                <a:sym typeface="Wingdings" panose="05000000000000000000" pitchFamily="2" charset="2"/>
              </a:rPr>
              <a:t>に圧縮</a:t>
            </a:r>
            <a:r>
              <a:rPr lang="en-US" altLang="ja-JP" dirty="0" smtClean="0">
                <a:sym typeface="Wingdings" panose="05000000000000000000" pitchFamily="2" charset="2"/>
              </a:rPr>
              <a:t>)</a:t>
            </a:r>
            <a:endParaRPr lang="en-US" altLang="ja-JP" dirty="0" smtClean="0"/>
          </a:p>
          <a:p>
            <a:r>
              <a:rPr lang="ja-JP" altLang="en-US" dirty="0" smtClean="0"/>
              <a:t>現状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主要なモジュールの実装完了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ロジックシミュレーション</a:t>
            </a:r>
            <a:r>
              <a:rPr lang="en-US" altLang="ja-JP" dirty="0" smtClean="0"/>
              <a:t>(RTL)</a:t>
            </a:r>
            <a:r>
              <a:rPr lang="ja-JP" altLang="en-US" dirty="0" smtClean="0"/>
              <a:t>は良好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フィッティングは上限に達しつつあるので、スリム化を実施中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特にコモンモードフィルタのロジック使用量のスリム化が</a:t>
            </a:r>
            <a:r>
              <a:rPr lang="ja-JP" altLang="en-US" dirty="0"/>
              <a:t>課題</a:t>
            </a:r>
            <a:endParaRPr lang="en-US" altLang="ja-JP" dirty="0" smtClean="0"/>
          </a:p>
          <a:p>
            <a:r>
              <a:rPr lang="ja-JP" altLang="en-US" dirty="0" smtClean="0"/>
              <a:t>今後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実機（</a:t>
            </a:r>
            <a:r>
              <a:rPr lang="en-US" altLang="ja-JP" dirty="0" smtClean="0"/>
              <a:t>CERN</a:t>
            </a:r>
            <a:r>
              <a:rPr lang="ja-JP" altLang="en-US" dirty="0" smtClean="0"/>
              <a:t>）におけるテスト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さらなる</a:t>
            </a:r>
            <a:r>
              <a:rPr lang="en-US" altLang="ja-JP" dirty="0" smtClean="0"/>
              <a:t>1/7</a:t>
            </a:r>
            <a:r>
              <a:rPr lang="ja-JP" altLang="en-US" dirty="0" smtClean="0"/>
              <a:t>の圧縮 </a:t>
            </a:r>
            <a:r>
              <a:rPr lang="en-US" altLang="ja-JP" dirty="0" smtClean="0"/>
              <a:t>… </a:t>
            </a:r>
            <a:r>
              <a:rPr lang="ja-JP" altLang="en-US" dirty="0" smtClean="0"/>
              <a:t>トラッキングに</a:t>
            </a:r>
            <a:r>
              <a:rPr lang="en-US" altLang="ja-JP" dirty="0" smtClean="0"/>
              <a:t>GPU</a:t>
            </a:r>
            <a:r>
              <a:rPr lang="ja-JP" altLang="en-US" dirty="0" smtClean="0"/>
              <a:t>を導入予定</a:t>
            </a:r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292" y="850143"/>
            <a:ext cx="3467708" cy="60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Other filters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10625627" cy="3363732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Pedestal subtraction filter</a:t>
            </a:r>
            <a:endParaRPr lang="en-US" altLang="ja-JP" dirty="0"/>
          </a:p>
          <a:p>
            <a:pPr lvl="1"/>
            <a:r>
              <a:rPr lang="en-US" altLang="ja-JP" dirty="0" smtClean="0"/>
              <a:t>TPC decided to do </a:t>
            </a:r>
            <a:r>
              <a:rPr lang="en-US" altLang="ja-JP" dirty="0" smtClean="0">
                <a:solidFill>
                  <a:srgbClr val="FF0000"/>
                </a:solidFill>
              </a:rPr>
              <a:t>NOT</a:t>
            </a:r>
            <a:r>
              <a:rPr lang="en-US" altLang="ja-JP" dirty="0" smtClean="0"/>
              <a:t> subtract pedestal on SAMPA but do that on CRU</a:t>
            </a:r>
          </a:p>
          <a:p>
            <a:pPr lvl="1"/>
            <a:r>
              <a:rPr lang="en-US" altLang="ja-JP" dirty="0" smtClean="0"/>
              <a:t>subtracting pedestal </a:t>
            </a:r>
            <a:r>
              <a:rPr lang="en-US" altLang="ja-JP" dirty="0" smtClean="0">
                <a:sym typeface="Wingdings" panose="05000000000000000000" pitchFamily="2" charset="2"/>
              </a:rPr>
              <a:t> chop negative values (unless we introduce sign flag  data increase)</a:t>
            </a:r>
          </a:p>
          <a:p>
            <a:pPr lvl="1"/>
            <a:r>
              <a:rPr lang="en-US" altLang="ja-JP" dirty="0" smtClean="0"/>
              <a:t>with common mode, this problem will be significant</a:t>
            </a:r>
          </a:p>
          <a:p>
            <a:pPr lvl="1"/>
            <a:r>
              <a:rPr lang="en-US" altLang="ja-JP" dirty="0" smtClean="0"/>
              <a:t>pedestal value can be represented finer (fixed point number with half and quad LSB bits)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smtClean="0"/>
              <a:t>Gain correction</a:t>
            </a:r>
            <a:endParaRPr lang="en-US" altLang="ja-JP" dirty="0"/>
          </a:p>
          <a:p>
            <a:pPr lvl="1"/>
            <a:r>
              <a:rPr lang="en-US" altLang="ja-JP" dirty="0" smtClean="0"/>
              <a:t>not done, optimistically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5249423" y="3609020"/>
            <a:ext cx="5707117" cy="1737816"/>
          </a:xfrm>
          <a:custGeom>
            <a:avLst/>
            <a:gdLst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288221 w 5123793"/>
              <a:gd name="connsiteY10" fmla="*/ 1466193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406463 w 5123793"/>
              <a:gd name="connsiteY10" fmla="*/ 1505607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631731"/>
              <a:gd name="connsiteX1" fmla="*/ 551793 w 5123793"/>
              <a:gd name="connsiteY1" fmla="*/ 1048407 h 1631731"/>
              <a:gd name="connsiteX2" fmla="*/ 1363718 w 5123793"/>
              <a:gd name="connsiteY2" fmla="*/ 1332186 h 1631731"/>
              <a:gd name="connsiteX3" fmla="*/ 1868214 w 5123793"/>
              <a:gd name="connsiteY3" fmla="*/ 1079938 h 1631731"/>
              <a:gd name="connsiteX4" fmla="*/ 2002221 w 5123793"/>
              <a:gd name="connsiteY4" fmla="*/ 0 h 1631731"/>
              <a:gd name="connsiteX5" fmla="*/ 2144111 w 5123793"/>
              <a:gd name="connsiteY5" fmla="*/ 1064172 h 1631731"/>
              <a:gd name="connsiteX6" fmla="*/ 2656490 w 5123793"/>
              <a:gd name="connsiteY6" fmla="*/ 1355834 h 1631731"/>
              <a:gd name="connsiteX7" fmla="*/ 3499945 w 5123793"/>
              <a:gd name="connsiteY7" fmla="*/ 1079938 h 1631731"/>
              <a:gd name="connsiteX8" fmla="*/ 4106918 w 5123793"/>
              <a:gd name="connsiteY8" fmla="*/ 1458310 h 1631731"/>
              <a:gd name="connsiteX9" fmla="*/ 4288221 w 5123793"/>
              <a:gd name="connsiteY9" fmla="*/ 362607 h 1631731"/>
              <a:gd name="connsiteX10" fmla="*/ 4406463 w 5123793"/>
              <a:gd name="connsiteY10" fmla="*/ 1505607 h 1631731"/>
              <a:gd name="connsiteX11" fmla="*/ 4572000 w 5123793"/>
              <a:gd name="connsiteY11" fmla="*/ 1631731 h 1631731"/>
              <a:gd name="connsiteX12" fmla="*/ 5123793 w 5123793"/>
              <a:gd name="connsiteY12" fmla="*/ 1426779 h 1631731"/>
              <a:gd name="connsiteX0" fmla="*/ 0 w 5123793"/>
              <a:gd name="connsiteY0" fmla="*/ 1245475 h 1710558"/>
              <a:gd name="connsiteX1" fmla="*/ 551793 w 5123793"/>
              <a:gd name="connsiteY1" fmla="*/ 1048407 h 1710558"/>
              <a:gd name="connsiteX2" fmla="*/ 1363718 w 5123793"/>
              <a:gd name="connsiteY2" fmla="*/ 1332186 h 1710558"/>
              <a:gd name="connsiteX3" fmla="*/ 1868214 w 5123793"/>
              <a:gd name="connsiteY3" fmla="*/ 1079938 h 1710558"/>
              <a:gd name="connsiteX4" fmla="*/ 2002221 w 5123793"/>
              <a:gd name="connsiteY4" fmla="*/ 0 h 1710558"/>
              <a:gd name="connsiteX5" fmla="*/ 2144111 w 5123793"/>
              <a:gd name="connsiteY5" fmla="*/ 1064172 h 1710558"/>
              <a:gd name="connsiteX6" fmla="*/ 2656490 w 5123793"/>
              <a:gd name="connsiteY6" fmla="*/ 1355834 h 1710558"/>
              <a:gd name="connsiteX7" fmla="*/ 3499945 w 5123793"/>
              <a:gd name="connsiteY7" fmla="*/ 1079938 h 1710558"/>
              <a:gd name="connsiteX8" fmla="*/ 4106918 w 5123793"/>
              <a:gd name="connsiteY8" fmla="*/ 1458310 h 1710558"/>
              <a:gd name="connsiteX9" fmla="*/ 4288221 w 5123793"/>
              <a:gd name="connsiteY9" fmla="*/ 362607 h 1710558"/>
              <a:gd name="connsiteX10" fmla="*/ 4406463 w 5123793"/>
              <a:gd name="connsiteY10" fmla="*/ 1505607 h 1710558"/>
              <a:gd name="connsiteX11" fmla="*/ 4784834 w 5123793"/>
              <a:gd name="connsiteY11" fmla="*/ 1710558 h 1710558"/>
              <a:gd name="connsiteX12" fmla="*/ 5123793 w 5123793"/>
              <a:gd name="connsiteY12" fmla="*/ 1426779 h 171055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499945 w 5123793"/>
              <a:gd name="connsiteY7" fmla="*/ 1079938 h 1713398"/>
              <a:gd name="connsiteX8" fmla="*/ 4106918 w 5123793"/>
              <a:gd name="connsiteY8" fmla="*/ 1458310 h 1713398"/>
              <a:gd name="connsiteX9" fmla="*/ 4288221 w 5123793"/>
              <a:gd name="connsiteY9" fmla="*/ 362607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499945 w 5123793"/>
              <a:gd name="connsiteY7" fmla="*/ 1079938 h 1713398"/>
              <a:gd name="connsiteX8" fmla="*/ 4106918 w 5123793"/>
              <a:gd name="connsiteY8" fmla="*/ 1458310 h 1713398"/>
              <a:gd name="connsiteX9" fmla="*/ 4288221 w 5123793"/>
              <a:gd name="connsiteY9" fmla="*/ 362607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499945 w 5123793"/>
              <a:gd name="connsiteY7" fmla="*/ 1079938 h 1713398"/>
              <a:gd name="connsiteX8" fmla="*/ 4106918 w 5123793"/>
              <a:gd name="connsiteY8" fmla="*/ 1458310 h 1713398"/>
              <a:gd name="connsiteX9" fmla="*/ 4288221 w 5123793"/>
              <a:gd name="connsiteY9" fmla="*/ 362607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499945 w 5123793"/>
              <a:gd name="connsiteY7" fmla="*/ 1079938 h 1713398"/>
              <a:gd name="connsiteX8" fmla="*/ 4004442 w 5123793"/>
              <a:gd name="connsiteY8" fmla="*/ 1576551 h 1713398"/>
              <a:gd name="connsiteX9" fmla="*/ 4288221 w 5123793"/>
              <a:gd name="connsiteY9" fmla="*/ 362607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302876 w 5123793"/>
              <a:gd name="connsiteY7" fmla="*/ 1198179 h 1713398"/>
              <a:gd name="connsiteX8" fmla="*/ 4004442 w 5123793"/>
              <a:gd name="connsiteY8" fmla="*/ 1576551 h 1713398"/>
              <a:gd name="connsiteX9" fmla="*/ 4288221 w 5123793"/>
              <a:gd name="connsiteY9" fmla="*/ 362607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302876 w 5123793"/>
              <a:gd name="connsiteY7" fmla="*/ 1198179 h 1713398"/>
              <a:gd name="connsiteX8" fmla="*/ 4004442 w 5123793"/>
              <a:gd name="connsiteY8" fmla="*/ 1576551 h 1713398"/>
              <a:gd name="connsiteX9" fmla="*/ 4264573 w 5123793"/>
              <a:gd name="connsiteY9" fmla="*/ 181303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302876 w 5123793"/>
              <a:gd name="connsiteY7" fmla="*/ 1198179 h 1713398"/>
              <a:gd name="connsiteX8" fmla="*/ 4004442 w 5123793"/>
              <a:gd name="connsiteY8" fmla="*/ 1576551 h 1713398"/>
              <a:gd name="connsiteX9" fmla="*/ 4264573 w 5123793"/>
              <a:gd name="connsiteY9" fmla="*/ 181303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302876 w 5123793"/>
              <a:gd name="connsiteY7" fmla="*/ 1198179 h 1713398"/>
              <a:gd name="connsiteX8" fmla="*/ 4004442 w 5123793"/>
              <a:gd name="connsiteY8" fmla="*/ 1576551 h 1713398"/>
              <a:gd name="connsiteX9" fmla="*/ 4264573 w 5123793"/>
              <a:gd name="connsiteY9" fmla="*/ 181303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3398"/>
              <a:gd name="connsiteX1" fmla="*/ 551793 w 5123793"/>
              <a:gd name="connsiteY1" fmla="*/ 1048407 h 1713398"/>
              <a:gd name="connsiteX2" fmla="*/ 1363718 w 5123793"/>
              <a:gd name="connsiteY2" fmla="*/ 1332186 h 1713398"/>
              <a:gd name="connsiteX3" fmla="*/ 1868214 w 5123793"/>
              <a:gd name="connsiteY3" fmla="*/ 1079938 h 1713398"/>
              <a:gd name="connsiteX4" fmla="*/ 2002221 w 5123793"/>
              <a:gd name="connsiteY4" fmla="*/ 0 h 1713398"/>
              <a:gd name="connsiteX5" fmla="*/ 2144111 w 5123793"/>
              <a:gd name="connsiteY5" fmla="*/ 1064172 h 1713398"/>
              <a:gd name="connsiteX6" fmla="*/ 2656490 w 5123793"/>
              <a:gd name="connsiteY6" fmla="*/ 1355834 h 1713398"/>
              <a:gd name="connsiteX7" fmla="*/ 3302876 w 5123793"/>
              <a:gd name="connsiteY7" fmla="*/ 1198179 h 1713398"/>
              <a:gd name="connsiteX8" fmla="*/ 4004442 w 5123793"/>
              <a:gd name="connsiteY8" fmla="*/ 1576551 h 1713398"/>
              <a:gd name="connsiteX9" fmla="*/ 4233042 w 5123793"/>
              <a:gd name="connsiteY9" fmla="*/ 212834 h 1713398"/>
              <a:gd name="connsiteX10" fmla="*/ 4406463 w 5123793"/>
              <a:gd name="connsiteY10" fmla="*/ 1505607 h 1713398"/>
              <a:gd name="connsiteX11" fmla="*/ 4784834 w 5123793"/>
              <a:gd name="connsiteY11" fmla="*/ 1710558 h 1713398"/>
              <a:gd name="connsiteX12" fmla="*/ 5123793 w 5123793"/>
              <a:gd name="connsiteY12" fmla="*/ 1426779 h 1713398"/>
              <a:gd name="connsiteX0" fmla="*/ 0 w 5123793"/>
              <a:gd name="connsiteY0" fmla="*/ 1245475 h 1714861"/>
              <a:gd name="connsiteX1" fmla="*/ 551793 w 5123793"/>
              <a:gd name="connsiteY1" fmla="*/ 1048407 h 1714861"/>
              <a:gd name="connsiteX2" fmla="*/ 1363718 w 5123793"/>
              <a:gd name="connsiteY2" fmla="*/ 1332186 h 1714861"/>
              <a:gd name="connsiteX3" fmla="*/ 1868214 w 5123793"/>
              <a:gd name="connsiteY3" fmla="*/ 1079938 h 1714861"/>
              <a:gd name="connsiteX4" fmla="*/ 2002221 w 5123793"/>
              <a:gd name="connsiteY4" fmla="*/ 0 h 1714861"/>
              <a:gd name="connsiteX5" fmla="*/ 2144111 w 5123793"/>
              <a:gd name="connsiteY5" fmla="*/ 1064172 h 1714861"/>
              <a:gd name="connsiteX6" fmla="*/ 2656490 w 5123793"/>
              <a:gd name="connsiteY6" fmla="*/ 1355834 h 1714861"/>
              <a:gd name="connsiteX7" fmla="*/ 3302876 w 5123793"/>
              <a:gd name="connsiteY7" fmla="*/ 1198179 h 1714861"/>
              <a:gd name="connsiteX8" fmla="*/ 4004442 w 5123793"/>
              <a:gd name="connsiteY8" fmla="*/ 1576551 h 1714861"/>
              <a:gd name="connsiteX9" fmla="*/ 4233042 w 5123793"/>
              <a:gd name="connsiteY9" fmla="*/ 212834 h 1714861"/>
              <a:gd name="connsiteX10" fmla="*/ 4516821 w 5123793"/>
              <a:gd name="connsiteY10" fmla="*/ 1568669 h 1714861"/>
              <a:gd name="connsiteX11" fmla="*/ 4784834 w 5123793"/>
              <a:gd name="connsiteY11" fmla="*/ 1710558 h 1714861"/>
              <a:gd name="connsiteX12" fmla="*/ 5123793 w 5123793"/>
              <a:gd name="connsiteY12" fmla="*/ 1426779 h 1714861"/>
              <a:gd name="connsiteX0" fmla="*/ 0 w 5123793"/>
              <a:gd name="connsiteY0" fmla="*/ 1245475 h 1737816"/>
              <a:gd name="connsiteX1" fmla="*/ 551793 w 5123793"/>
              <a:gd name="connsiteY1" fmla="*/ 1048407 h 1737816"/>
              <a:gd name="connsiteX2" fmla="*/ 1363718 w 5123793"/>
              <a:gd name="connsiteY2" fmla="*/ 1332186 h 1737816"/>
              <a:gd name="connsiteX3" fmla="*/ 1868214 w 5123793"/>
              <a:gd name="connsiteY3" fmla="*/ 1079938 h 1737816"/>
              <a:gd name="connsiteX4" fmla="*/ 2002221 w 5123793"/>
              <a:gd name="connsiteY4" fmla="*/ 0 h 1737816"/>
              <a:gd name="connsiteX5" fmla="*/ 2144111 w 5123793"/>
              <a:gd name="connsiteY5" fmla="*/ 1064172 h 1737816"/>
              <a:gd name="connsiteX6" fmla="*/ 2656490 w 5123793"/>
              <a:gd name="connsiteY6" fmla="*/ 1355834 h 1737816"/>
              <a:gd name="connsiteX7" fmla="*/ 3302876 w 5123793"/>
              <a:gd name="connsiteY7" fmla="*/ 1198179 h 1737816"/>
              <a:gd name="connsiteX8" fmla="*/ 4004442 w 5123793"/>
              <a:gd name="connsiteY8" fmla="*/ 1576551 h 1737816"/>
              <a:gd name="connsiteX9" fmla="*/ 4233042 w 5123793"/>
              <a:gd name="connsiteY9" fmla="*/ 212834 h 1737816"/>
              <a:gd name="connsiteX10" fmla="*/ 4516821 w 5123793"/>
              <a:gd name="connsiteY10" fmla="*/ 1568669 h 1737816"/>
              <a:gd name="connsiteX11" fmla="*/ 4989786 w 5123793"/>
              <a:gd name="connsiteY11" fmla="*/ 1734207 h 1737816"/>
              <a:gd name="connsiteX12" fmla="*/ 5123793 w 5123793"/>
              <a:gd name="connsiteY12" fmla="*/ 1426779 h 1737816"/>
              <a:gd name="connsiteX0" fmla="*/ 0 w 5707117"/>
              <a:gd name="connsiteY0" fmla="*/ 1245475 h 1737816"/>
              <a:gd name="connsiteX1" fmla="*/ 551793 w 5707117"/>
              <a:gd name="connsiteY1" fmla="*/ 1048407 h 1737816"/>
              <a:gd name="connsiteX2" fmla="*/ 1363718 w 5707117"/>
              <a:gd name="connsiteY2" fmla="*/ 1332186 h 1737816"/>
              <a:gd name="connsiteX3" fmla="*/ 1868214 w 5707117"/>
              <a:gd name="connsiteY3" fmla="*/ 1079938 h 1737816"/>
              <a:gd name="connsiteX4" fmla="*/ 2002221 w 5707117"/>
              <a:gd name="connsiteY4" fmla="*/ 0 h 1737816"/>
              <a:gd name="connsiteX5" fmla="*/ 2144111 w 5707117"/>
              <a:gd name="connsiteY5" fmla="*/ 1064172 h 1737816"/>
              <a:gd name="connsiteX6" fmla="*/ 2656490 w 5707117"/>
              <a:gd name="connsiteY6" fmla="*/ 1355834 h 1737816"/>
              <a:gd name="connsiteX7" fmla="*/ 3302876 w 5707117"/>
              <a:gd name="connsiteY7" fmla="*/ 1198179 h 1737816"/>
              <a:gd name="connsiteX8" fmla="*/ 4004442 w 5707117"/>
              <a:gd name="connsiteY8" fmla="*/ 1576551 h 1737816"/>
              <a:gd name="connsiteX9" fmla="*/ 4233042 w 5707117"/>
              <a:gd name="connsiteY9" fmla="*/ 212834 h 1737816"/>
              <a:gd name="connsiteX10" fmla="*/ 4516821 w 5707117"/>
              <a:gd name="connsiteY10" fmla="*/ 1568669 h 1737816"/>
              <a:gd name="connsiteX11" fmla="*/ 4989786 w 5707117"/>
              <a:gd name="connsiteY11" fmla="*/ 1734207 h 1737816"/>
              <a:gd name="connsiteX12" fmla="*/ 5707117 w 5707117"/>
              <a:gd name="connsiteY12" fmla="*/ 1363717 h 1737816"/>
              <a:gd name="connsiteX0" fmla="*/ 0 w 5707117"/>
              <a:gd name="connsiteY0" fmla="*/ 1245475 h 1737816"/>
              <a:gd name="connsiteX1" fmla="*/ 551793 w 5707117"/>
              <a:gd name="connsiteY1" fmla="*/ 1048407 h 1737816"/>
              <a:gd name="connsiteX2" fmla="*/ 1363718 w 5707117"/>
              <a:gd name="connsiteY2" fmla="*/ 1332186 h 1737816"/>
              <a:gd name="connsiteX3" fmla="*/ 1868214 w 5707117"/>
              <a:gd name="connsiteY3" fmla="*/ 1079938 h 1737816"/>
              <a:gd name="connsiteX4" fmla="*/ 2002221 w 5707117"/>
              <a:gd name="connsiteY4" fmla="*/ 0 h 1737816"/>
              <a:gd name="connsiteX5" fmla="*/ 2144111 w 5707117"/>
              <a:gd name="connsiteY5" fmla="*/ 1064172 h 1737816"/>
              <a:gd name="connsiteX6" fmla="*/ 2656490 w 5707117"/>
              <a:gd name="connsiteY6" fmla="*/ 1355834 h 1737816"/>
              <a:gd name="connsiteX7" fmla="*/ 3302876 w 5707117"/>
              <a:gd name="connsiteY7" fmla="*/ 1198179 h 1737816"/>
              <a:gd name="connsiteX8" fmla="*/ 4004442 w 5707117"/>
              <a:gd name="connsiteY8" fmla="*/ 1576551 h 1737816"/>
              <a:gd name="connsiteX9" fmla="*/ 4233042 w 5707117"/>
              <a:gd name="connsiteY9" fmla="*/ 212834 h 1737816"/>
              <a:gd name="connsiteX10" fmla="*/ 4516821 w 5707117"/>
              <a:gd name="connsiteY10" fmla="*/ 1568669 h 1737816"/>
              <a:gd name="connsiteX11" fmla="*/ 4989786 w 5707117"/>
              <a:gd name="connsiteY11" fmla="*/ 1734207 h 1737816"/>
              <a:gd name="connsiteX12" fmla="*/ 5707117 w 5707117"/>
              <a:gd name="connsiteY12" fmla="*/ 1363717 h 1737816"/>
              <a:gd name="connsiteX0" fmla="*/ 0 w 5707117"/>
              <a:gd name="connsiteY0" fmla="*/ 1245475 h 1737816"/>
              <a:gd name="connsiteX1" fmla="*/ 551793 w 5707117"/>
              <a:gd name="connsiteY1" fmla="*/ 1048407 h 1737816"/>
              <a:gd name="connsiteX2" fmla="*/ 1363718 w 5707117"/>
              <a:gd name="connsiteY2" fmla="*/ 1332186 h 1737816"/>
              <a:gd name="connsiteX3" fmla="*/ 1868214 w 5707117"/>
              <a:gd name="connsiteY3" fmla="*/ 1079938 h 1737816"/>
              <a:gd name="connsiteX4" fmla="*/ 2002221 w 5707117"/>
              <a:gd name="connsiteY4" fmla="*/ 0 h 1737816"/>
              <a:gd name="connsiteX5" fmla="*/ 2144111 w 5707117"/>
              <a:gd name="connsiteY5" fmla="*/ 1064172 h 1737816"/>
              <a:gd name="connsiteX6" fmla="*/ 2656490 w 5707117"/>
              <a:gd name="connsiteY6" fmla="*/ 1355834 h 1737816"/>
              <a:gd name="connsiteX7" fmla="*/ 3302876 w 5707117"/>
              <a:gd name="connsiteY7" fmla="*/ 1198179 h 1737816"/>
              <a:gd name="connsiteX8" fmla="*/ 4004442 w 5707117"/>
              <a:gd name="connsiteY8" fmla="*/ 1576551 h 1737816"/>
              <a:gd name="connsiteX9" fmla="*/ 4233042 w 5707117"/>
              <a:gd name="connsiteY9" fmla="*/ 212834 h 1737816"/>
              <a:gd name="connsiteX10" fmla="*/ 4516821 w 5707117"/>
              <a:gd name="connsiteY10" fmla="*/ 1568669 h 1737816"/>
              <a:gd name="connsiteX11" fmla="*/ 4989786 w 5707117"/>
              <a:gd name="connsiteY11" fmla="*/ 1734207 h 1737816"/>
              <a:gd name="connsiteX12" fmla="*/ 5707117 w 5707117"/>
              <a:gd name="connsiteY12" fmla="*/ 1363717 h 173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7117" h="1737816">
                <a:moveTo>
                  <a:pt x="0" y="1245475"/>
                </a:moveTo>
                <a:cubicBezTo>
                  <a:pt x="183931" y="1179786"/>
                  <a:pt x="320566" y="1051034"/>
                  <a:pt x="551793" y="1048407"/>
                </a:cubicBezTo>
                <a:cubicBezTo>
                  <a:pt x="901262" y="1087821"/>
                  <a:pt x="1053662" y="1284890"/>
                  <a:pt x="1363718" y="1332186"/>
                </a:cubicBezTo>
                <a:cubicBezTo>
                  <a:pt x="1539765" y="1382110"/>
                  <a:pt x="1818290" y="1227083"/>
                  <a:pt x="1868214" y="1079938"/>
                </a:cubicBezTo>
                <a:cubicBezTo>
                  <a:pt x="1912883" y="719959"/>
                  <a:pt x="1933904" y="352096"/>
                  <a:pt x="2002221" y="0"/>
                </a:cubicBezTo>
                <a:cubicBezTo>
                  <a:pt x="2081050" y="157655"/>
                  <a:pt x="2088931" y="780393"/>
                  <a:pt x="2144111" y="1064172"/>
                </a:cubicBezTo>
                <a:cubicBezTo>
                  <a:pt x="2236076" y="1248103"/>
                  <a:pt x="2446283" y="1282261"/>
                  <a:pt x="2656490" y="1355834"/>
                </a:cubicBezTo>
                <a:cubicBezTo>
                  <a:pt x="2945524" y="1303283"/>
                  <a:pt x="2958661" y="1108840"/>
                  <a:pt x="3302876" y="1198179"/>
                </a:cubicBezTo>
                <a:cubicBezTo>
                  <a:pt x="3544614" y="1292772"/>
                  <a:pt x="3518339" y="1718441"/>
                  <a:pt x="4004442" y="1576551"/>
                </a:cubicBezTo>
                <a:cubicBezTo>
                  <a:pt x="4206766" y="1463566"/>
                  <a:pt x="4109546" y="609599"/>
                  <a:pt x="4233042" y="212834"/>
                </a:cubicBezTo>
                <a:cubicBezTo>
                  <a:pt x="4296104" y="554420"/>
                  <a:pt x="4343400" y="1424151"/>
                  <a:pt x="4516821" y="1568669"/>
                </a:cubicBezTo>
                <a:cubicBezTo>
                  <a:pt x="4642945" y="1636986"/>
                  <a:pt x="4753303" y="1760483"/>
                  <a:pt x="4989786" y="1734207"/>
                </a:cubicBezTo>
                <a:cubicBezTo>
                  <a:pt x="5150069" y="1734207"/>
                  <a:pt x="5507421" y="1545020"/>
                  <a:pt x="5707117" y="1363717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>
            <a:endCxn id="7" idx="12"/>
          </p:cNvCxnSpPr>
          <p:nvPr/>
        </p:nvCxnSpPr>
        <p:spPr>
          <a:xfrm flipV="1">
            <a:off x="5249423" y="4972737"/>
            <a:ext cx="5707117" cy="44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249423" y="4905329"/>
            <a:ext cx="98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pedestal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53451" y="3424354"/>
            <a:ext cx="322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signal with common mode noise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1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TPC User  Logic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7"/>
            <a:ext cx="6125127" cy="152752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raw data processing</a:t>
            </a:r>
          </a:p>
          <a:p>
            <a:pPr lvl="1"/>
            <a:r>
              <a:rPr lang="en-US" altLang="ja-JP" dirty="0"/>
              <a:t>c</a:t>
            </a:r>
            <a:r>
              <a:rPr lang="en-US" altLang="ja-JP" dirty="0" smtClean="0"/>
              <a:t>hannel sorting / </a:t>
            </a:r>
            <a:r>
              <a:rPr lang="en-US" altLang="ja-JP" dirty="0"/>
              <a:t> </a:t>
            </a:r>
            <a:r>
              <a:rPr lang="en-US" altLang="ja-JP" dirty="0" smtClean="0"/>
              <a:t>pedestal subtraction /</a:t>
            </a:r>
            <a:r>
              <a:rPr lang="en-US" altLang="ja-JP" dirty="0"/>
              <a:t> </a:t>
            </a:r>
            <a:r>
              <a:rPr lang="en-US" altLang="ja-JP" dirty="0" smtClean="0"/>
              <a:t>common mode rejection / clustering</a:t>
            </a:r>
            <a:r>
              <a:rPr lang="en-US" altLang="ja-JP" dirty="0"/>
              <a:t> </a:t>
            </a:r>
            <a:r>
              <a:rPr lang="en-US" altLang="ja-JP" dirty="0" smtClean="0"/>
              <a:t>/data formatting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708920"/>
            <a:ext cx="7267100" cy="4084081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6600056" y="1217397"/>
            <a:ext cx="5292554" cy="3107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DCS: forwarding DCS control command &amp; data</a:t>
            </a:r>
          </a:p>
          <a:p>
            <a:pPr lvl="1"/>
            <a:r>
              <a:rPr lang="en-US" altLang="ja-JP" dirty="0" smtClean="0"/>
              <a:t>Power / SAMPA &amp; GBT configurations / CRU FPGA setup parameters</a:t>
            </a:r>
          </a:p>
        </p:txBody>
      </p:sp>
    </p:spTree>
    <p:extLst>
      <p:ext uri="{BB962C8B-B14F-4D97-AF65-F5344CB8AC3E}">
        <p14:creationId xmlns:p14="http://schemas.microsoft.com/office/powerpoint/2010/main" val="319988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CRU FPGA </a:t>
            </a:r>
            <a:r>
              <a:rPr kumimoji="1" lang="ja-JP" altLang="en-US" dirty="0" smtClean="0"/>
              <a:t>内部ロジック開発体制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11669709" cy="4351337"/>
          </a:xfrm>
        </p:spPr>
        <p:txBody>
          <a:bodyPr/>
          <a:lstStyle/>
          <a:p>
            <a:r>
              <a:rPr kumimoji="1" lang="en-US" altLang="ja-JP" dirty="0" smtClean="0"/>
              <a:t>Central CRU </a:t>
            </a:r>
            <a:r>
              <a:rPr lang="ja-JP" altLang="en-US" dirty="0" smtClean="0"/>
              <a:t>チーム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Grenoble</a:t>
            </a:r>
            <a:r>
              <a:rPr lang="en-US" altLang="ja-JP" dirty="0" smtClean="0"/>
              <a:t>)</a:t>
            </a:r>
            <a:r>
              <a:rPr kumimoji="1" lang="ja-JP" altLang="en-US" dirty="0" smtClean="0"/>
              <a:t>がペリフェラルロジック</a:t>
            </a:r>
            <a:r>
              <a:rPr kumimoji="1" lang="en-US" altLang="ja-JP" dirty="0" smtClean="0"/>
              <a:t>(ALICE</a:t>
            </a:r>
            <a:r>
              <a:rPr kumimoji="1" lang="ja-JP" altLang="en-US" dirty="0" smtClean="0"/>
              <a:t>共通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を開発</a:t>
            </a:r>
            <a:endParaRPr kumimoji="1" lang="en-US" altLang="ja-JP" dirty="0" smtClean="0"/>
          </a:p>
          <a:p>
            <a:r>
              <a:rPr lang="ja-JP" altLang="en-US" dirty="0" smtClean="0"/>
              <a:t>検出器</a:t>
            </a:r>
            <a:r>
              <a:rPr lang="en-US" altLang="ja-JP" dirty="0" smtClean="0"/>
              <a:t>CRU</a:t>
            </a:r>
            <a:r>
              <a:rPr lang="ja-JP" altLang="en-US" dirty="0" smtClean="0"/>
              <a:t>チームは</a:t>
            </a:r>
            <a:r>
              <a:rPr lang="en-US" altLang="ja-JP" dirty="0" smtClean="0"/>
              <a:t>USER-Logic</a:t>
            </a:r>
            <a:r>
              <a:rPr lang="ja-JP" altLang="en-US" dirty="0" smtClean="0"/>
              <a:t>を開発</a:t>
            </a:r>
            <a:r>
              <a:rPr lang="en-US" altLang="ja-JP" dirty="0"/>
              <a:t>(</a:t>
            </a:r>
            <a:r>
              <a:rPr lang="en-US" altLang="ja-JP" dirty="0" smtClean="0"/>
              <a:t>TPC</a:t>
            </a:r>
            <a:r>
              <a:rPr lang="ja-JP" altLang="en-US" dirty="0" smtClean="0"/>
              <a:t>の場合</a:t>
            </a:r>
            <a:r>
              <a:rPr lang="en-US" altLang="ja-JP" dirty="0" smtClean="0"/>
              <a:t> Frankfurt, Heidelberg, Nagasaki-IAS)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36" y="2204864"/>
            <a:ext cx="10644086" cy="43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 Upgrade (cont.)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6339075" cy="551628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LHC will provides above 50 kHz </a:t>
            </a:r>
            <a:r>
              <a:rPr kumimoji="1" lang="en-US" altLang="ja-JP" dirty="0" err="1" smtClean="0"/>
              <a:t>Pb+Pb</a:t>
            </a:r>
            <a:r>
              <a:rPr kumimoji="1" lang="en-US" altLang="ja-JP" dirty="0" smtClean="0"/>
              <a:t> event rate after upgrade (20 </a:t>
            </a:r>
            <a:r>
              <a:rPr kumimoji="1" lang="en-US" altLang="ja-JP" dirty="0" smtClean="0">
                <a:sym typeface="Symbol" panose="05050102010706020507" pitchFamily="18" charset="2"/>
              </a:rPr>
              <a:t>m average event interval</a:t>
            </a:r>
            <a:r>
              <a:rPr lang="en-US" altLang="ja-JP" dirty="0">
                <a:sym typeface="Symbol" panose="05050102010706020507" pitchFamily="18" charset="2"/>
              </a:rPr>
              <a:t>)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TPC </a:t>
            </a:r>
            <a:r>
              <a:rPr lang="en-US" altLang="ja-JP" dirty="0"/>
              <a:t>drift time (100 </a:t>
            </a:r>
            <a:r>
              <a:rPr lang="en-US" altLang="ja-JP" dirty="0">
                <a:sym typeface="Symbol" panose="05050102010706020507" pitchFamily="18" charset="2"/>
              </a:rPr>
              <a:t></a:t>
            </a:r>
            <a:r>
              <a:rPr lang="en-US" altLang="ja-JP" dirty="0"/>
              <a:t>s)</a:t>
            </a:r>
          </a:p>
          <a:p>
            <a:pPr lvl="1"/>
            <a:r>
              <a:rPr lang="en-US" altLang="ja-JP" dirty="0"/>
              <a:t>large pile-up</a:t>
            </a:r>
          </a:p>
          <a:p>
            <a:pPr lvl="1"/>
            <a:r>
              <a:rPr lang="en-US" altLang="ja-JP" dirty="0"/>
              <a:t>average 5</a:t>
            </a:r>
            <a:endParaRPr lang="ja-JP" altLang="en-US" dirty="0"/>
          </a:p>
          <a:p>
            <a:endParaRPr lang="en-US" altLang="ja-JP" dirty="0" smtClean="0"/>
          </a:p>
          <a:p>
            <a:r>
              <a:rPr lang="en-US" altLang="ja-JP" dirty="0" smtClean="0"/>
              <a:t>Continuous (</a:t>
            </a:r>
            <a:r>
              <a:rPr lang="en-US" altLang="ja-JP" dirty="0" err="1" smtClean="0"/>
              <a:t>triggerless</a:t>
            </a:r>
            <a:r>
              <a:rPr lang="en-US" altLang="ja-JP" dirty="0" smtClean="0"/>
              <a:t>)</a:t>
            </a:r>
            <a:br>
              <a:rPr lang="en-US" altLang="ja-JP" dirty="0" smtClean="0"/>
            </a:br>
            <a:r>
              <a:rPr lang="en-US" altLang="ja-JP" dirty="0" smtClean="0"/>
              <a:t>data taking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3.5 TB/s data rate</a:t>
            </a:r>
          </a:p>
          <a:p>
            <a:pPr lvl="1"/>
            <a:r>
              <a:rPr lang="en-US" altLang="ja-JP" dirty="0" smtClean="0"/>
              <a:t>large data reduction</a:t>
            </a:r>
            <a:br>
              <a:rPr lang="en-US" altLang="ja-JP" dirty="0" smtClean="0"/>
            </a:br>
            <a:r>
              <a:rPr lang="en-US" altLang="ja-JP" dirty="0" smtClean="0"/>
              <a:t>is required</a:t>
            </a:r>
          </a:p>
        </p:txBody>
      </p:sp>
      <p:sp>
        <p:nvSpPr>
          <p:cNvPr id="65" name="日付プレースホルダー 6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64" name="フッター プレースホルダー 6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3" name="スライド番号プレースホルダー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18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6420946" y="353300"/>
            <a:ext cx="5360630" cy="1728192"/>
            <a:chOff x="1820268" y="4941168"/>
            <a:chExt cx="5360630" cy="1728192"/>
          </a:xfrm>
        </p:grpSpPr>
        <p:sp>
          <p:nvSpPr>
            <p:cNvPr id="7" name="正方形/長方形 6"/>
            <p:cNvSpPr/>
            <p:nvPr/>
          </p:nvSpPr>
          <p:spPr>
            <a:xfrm>
              <a:off x="3204439" y="5013176"/>
              <a:ext cx="2592288" cy="15841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57259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 flipV="1">
              <a:off x="435656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442857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457259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421255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86062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 flipV="1">
              <a:off x="464459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471660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86062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450058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1486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 flipV="1">
              <a:off x="49326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50046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51486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47886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54366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52206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52926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54366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50766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56527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 flipV="1">
              <a:off x="54366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5086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56527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2926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435656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 flipV="1">
              <a:off x="414054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421255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435656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>
              <a:off x="399652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414054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H="1" flipV="1">
              <a:off x="392451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399652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414054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378050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38525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 flipV="1">
              <a:off x="36364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>
              <a:off x="37084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38525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34924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36364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 flipV="1">
              <a:off x="34204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>
              <a:off x="34924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36364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>
              <a:off x="32764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33484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 flipV="1">
              <a:off x="31324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32044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V="1">
              <a:off x="33484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29884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>
              <a:stCxn id="7" idx="1"/>
              <a:endCxn id="7" idx="3"/>
            </p:cNvCxnSpPr>
            <p:nvPr/>
          </p:nvCxnSpPr>
          <p:spPr>
            <a:xfrm>
              <a:off x="3204439" y="5805264"/>
              <a:ext cx="25922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右矢印 58"/>
            <p:cNvSpPr/>
            <p:nvPr/>
          </p:nvSpPr>
          <p:spPr>
            <a:xfrm>
              <a:off x="5906277" y="5562947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右矢印 59"/>
            <p:cNvSpPr/>
            <p:nvPr/>
          </p:nvSpPr>
          <p:spPr>
            <a:xfrm rot="10800000">
              <a:off x="2557905" y="5576093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820268" y="560585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6444799" y="562059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40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Clock </a:t>
            </a:r>
            <a:r>
              <a:rPr lang="en-US" altLang="ja-JP" dirty="0" smtClean="0"/>
              <a:t>trigger </a:t>
            </a:r>
            <a:r>
              <a:rPr lang="ja-JP" altLang="en-US" dirty="0" smtClean="0"/>
              <a:t>分配とデータ読み出し</a:t>
            </a:r>
            <a:r>
              <a:rPr lang="en-US" altLang="ja-JP" dirty="0" smtClean="0"/>
              <a:t>(GBT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5360" y="1196752"/>
            <a:ext cx="8568952" cy="5544616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GBT: CERN and LHC </a:t>
            </a:r>
            <a:r>
              <a:rPr lang="ja-JP" altLang="en-US" dirty="0" smtClean="0"/>
              <a:t>共通開発プロジェクト</a:t>
            </a:r>
            <a:r>
              <a:rPr lang="en-US" altLang="ja-JP" dirty="0" smtClean="0"/>
              <a:t>(</a:t>
            </a:r>
            <a:r>
              <a:rPr lang="en-US" altLang="ja-JP" dirty="0"/>
              <a:t>SERDES + optical link)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最大データ転送速度</a:t>
            </a:r>
            <a:r>
              <a:rPr lang="en-US" altLang="ja-JP" dirty="0" smtClean="0"/>
              <a:t>: </a:t>
            </a:r>
            <a:r>
              <a:rPr lang="en-US" altLang="ja-JP" dirty="0"/>
              <a:t>4.8 </a:t>
            </a:r>
            <a:r>
              <a:rPr lang="en-US" altLang="ja-JP" dirty="0" err="1"/>
              <a:t>Gbps</a:t>
            </a:r>
            <a:r>
              <a:rPr lang="en-US" altLang="ja-JP" dirty="0"/>
              <a:t> </a:t>
            </a:r>
            <a:r>
              <a:rPr lang="en-US" altLang="ja-JP" dirty="0" smtClean="0"/>
              <a:t>data + </a:t>
            </a:r>
            <a:r>
              <a:rPr lang="ja-JP" altLang="en-US" dirty="0" smtClean="0"/>
              <a:t>リアルタイムトリガ・クロック転送</a:t>
            </a:r>
            <a:endParaRPr lang="en-US" altLang="ja-JP" dirty="0" smtClean="0"/>
          </a:p>
          <a:p>
            <a:r>
              <a:rPr lang="ja-JP" altLang="en-US" dirty="0" smtClean="0"/>
              <a:t>耐放射線</a:t>
            </a:r>
            <a:endParaRPr lang="en-US" altLang="ja-JP" dirty="0"/>
          </a:p>
          <a:p>
            <a:pPr lvl="1"/>
            <a:r>
              <a:rPr lang="en-US" altLang="ja-JP" dirty="0"/>
              <a:t>GBT*: ~ 100 </a:t>
            </a:r>
            <a:r>
              <a:rPr lang="en-US" altLang="ja-JP" dirty="0" err="1"/>
              <a:t>Mrad</a:t>
            </a:r>
            <a:endParaRPr lang="en-US" altLang="ja-JP" dirty="0"/>
          </a:p>
          <a:p>
            <a:pPr lvl="1"/>
            <a:r>
              <a:rPr lang="en-US" altLang="ja-JP" dirty="0"/>
              <a:t>SFP transceiver: 50 </a:t>
            </a:r>
            <a:r>
              <a:rPr lang="en-US" altLang="ja-JP" dirty="0" err="1"/>
              <a:t>Mrad</a:t>
            </a:r>
            <a:endParaRPr lang="en-US" altLang="ja-JP" dirty="0"/>
          </a:p>
          <a:p>
            <a:r>
              <a:rPr lang="en-US" altLang="ja-JP" dirty="0"/>
              <a:t>FPGA IP </a:t>
            </a:r>
            <a:r>
              <a:rPr lang="ja-JP" altLang="en-US" dirty="0" smtClean="0"/>
              <a:t>ライブラリの整備</a:t>
            </a:r>
            <a:endParaRPr lang="en-US" altLang="ja-JP" dirty="0"/>
          </a:p>
          <a:p>
            <a:r>
              <a:rPr lang="ja-JP" altLang="en-US" dirty="0" smtClean="0"/>
              <a:t>検出器コントロール・プロトコル</a:t>
            </a:r>
            <a:r>
              <a:rPr lang="en-US" altLang="ja-JP" dirty="0" smtClean="0"/>
              <a:t>(</a:t>
            </a:r>
            <a:r>
              <a:rPr lang="ja-JP" altLang="en-US" dirty="0" smtClean="0"/>
              <a:t>遠隔コンフィギュレーション・モニタリング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E43B-27E4-4DBE-8E53-9E027CBE43F6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47" y="3015369"/>
            <a:ext cx="3101975" cy="37259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33" y="924066"/>
            <a:ext cx="3028330" cy="19472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628800"/>
            <a:ext cx="773353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348880"/>
            <a:ext cx="7484703" cy="43204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 ALICE</a:t>
            </a:r>
            <a:r>
              <a:rPr lang="ja-JP" altLang="en-US" dirty="0"/>
              <a:t>実験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222900" y="1217396"/>
            <a:ext cx="11969100" cy="4351337"/>
          </a:xfrm>
        </p:spPr>
        <p:txBody>
          <a:bodyPr/>
          <a:lstStyle/>
          <a:p>
            <a:r>
              <a:rPr kumimoji="1" lang="ja-JP" altLang="en-US" dirty="0" smtClean="0"/>
              <a:t>重イオン</a:t>
            </a:r>
            <a:r>
              <a:rPr kumimoji="1" lang="ja-JP" altLang="en-US" dirty="0" smtClean="0"/>
              <a:t>衝突実験に</a:t>
            </a:r>
            <a:r>
              <a:rPr kumimoji="1" lang="ja-JP" altLang="en-US" dirty="0" smtClean="0"/>
              <a:t>特化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高粒子密度</a:t>
            </a:r>
            <a:r>
              <a:rPr kumimoji="1" lang="en-US" altLang="ja-JP" dirty="0" smtClean="0"/>
              <a:t>: </a:t>
            </a:r>
            <a:r>
              <a:rPr lang="en-US" altLang="ja-JP" dirty="0" err="1" smtClean="0"/>
              <a:t>dN</a:t>
            </a:r>
            <a:r>
              <a:rPr lang="en-US" altLang="ja-JP" dirty="0" smtClean="0"/>
              <a:t>/d</a:t>
            </a:r>
            <a:r>
              <a:rPr lang="en-US" altLang="ja-JP" dirty="0" smtClean="0">
                <a:sym typeface="Symbol" panose="05050102010706020507" pitchFamily="18" charset="2"/>
              </a:rPr>
              <a:t>~</a:t>
            </a:r>
            <a:r>
              <a:rPr lang="en-US" altLang="ja-JP" dirty="0" smtClean="0"/>
              <a:t>2000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低運動量粒子</a:t>
            </a:r>
            <a:r>
              <a:rPr kumimoji="1" lang="en-US" altLang="ja-JP" dirty="0" smtClean="0"/>
              <a:t>: 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lang="en-US" altLang="ja-JP" dirty="0" smtClean="0"/>
              <a:t>&gt;150</a:t>
            </a:r>
            <a:r>
              <a:rPr kumimoji="1" lang="en-US" altLang="ja-JP" dirty="0" smtClean="0"/>
              <a:t> MeV/</a:t>
            </a:r>
            <a:r>
              <a:rPr kumimoji="1" lang="en-US" altLang="ja-JP" i="1" dirty="0" smtClean="0"/>
              <a:t>c</a:t>
            </a:r>
            <a:r>
              <a:rPr kumimoji="1" lang="en-US" altLang="ja-JP" dirty="0" smtClean="0"/>
              <a:t>)</a:t>
            </a:r>
            <a:endParaRPr lang="en-US" altLang="ja-JP" dirty="0"/>
          </a:p>
          <a:p>
            <a:r>
              <a:rPr lang="ja-JP" altLang="en-US" dirty="0" smtClean="0"/>
              <a:t>中心</a:t>
            </a:r>
            <a:r>
              <a:rPr lang="en-US" altLang="ja-JP" dirty="0" smtClean="0"/>
              <a:t>rapidity</a:t>
            </a:r>
            <a:r>
              <a:rPr lang="ja-JP" altLang="en-US" dirty="0" smtClean="0"/>
              <a:t>領域の主要トラッキングデバイスとして</a:t>
            </a:r>
            <a:r>
              <a:rPr lang="en-US" altLang="ja-JP" dirty="0" smtClean="0"/>
              <a:t>TPC(</a:t>
            </a:r>
            <a:r>
              <a:rPr lang="ja-JP" altLang="en-US" dirty="0" smtClean="0"/>
              <a:t>世界最大規模・容量 </a:t>
            </a:r>
            <a:r>
              <a:rPr lang="en-US" altLang="ja-JP" dirty="0"/>
              <a:t>88 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を備える</a:t>
            </a:r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10" name="Picture 2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/>
          <a:stretch/>
        </p:blipFill>
        <p:spPr bwMode="auto">
          <a:xfrm>
            <a:off x="6834186" y="2888940"/>
            <a:ext cx="5289218" cy="338587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下矢印 2"/>
          <p:cNvSpPr/>
          <p:nvPr/>
        </p:nvSpPr>
        <p:spPr>
          <a:xfrm rot="5400000">
            <a:off x="5308861" y="2336790"/>
            <a:ext cx="484632" cy="4022922"/>
          </a:xfrm>
          <a:prstGeom prst="down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4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</a:t>
            </a:r>
            <a:r>
              <a:rPr lang="en-US" altLang="ja-JP" dirty="0" smtClean="0"/>
              <a:t>readout</a:t>
            </a:r>
            <a:r>
              <a:rPr kumimoji="1" lang="en-US" altLang="ja-JP" dirty="0" smtClean="0"/>
              <a:t> system after LS2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6579494" cy="548614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On-detector electronics</a:t>
            </a:r>
          </a:p>
          <a:p>
            <a:pPr lvl="1"/>
            <a:r>
              <a:rPr lang="en-US" altLang="ja-JP" dirty="0" smtClean="0"/>
              <a:t>controlled via GBT, sends data via GBT</a:t>
            </a:r>
          </a:p>
          <a:p>
            <a:pPr lvl="1"/>
            <a:r>
              <a:rPr lang="en-US" altLang="ja-JP" dirty="0" smtClean="0"/>
              <a:t>front-end electronics needs only GBT duplex fiber interface and power &amp; cooling services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Common </a:t>
            </a:r>
            <a:r>
              <a:rPr lang="en-US" altLang="ja-JP" dirty="0">
                <a:solidFill>
                  <a:srgbClr val="FF0000"/>
                </a:solidFill>
              </a:rPr>
              <a:t>Readout Unit (CRU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common </a:t>
            </a:r>
            <a:r>
              <a:rPr lang="en-US" altLang="ja-JP" dirty="0"/>
              <a:t>design for </a:t>
            </a:r>
            <a:r>
              <a:rPr lang="en-US" altLang="ja-JP" dirty="0" smtClean="0"/>
              <a:t>all new detectors incl. </a:t>
            </a:r>
            <a:r>
              <a:rPr lang="en-US" altLang="ja-JP" dirty="0" err="1" smtClean="0"/>
              <a:t>FoCal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max. 48 duplex GBT connections</a:t>
            </a:r>
          </a:p>
          <a:p>
            <a:pPr lvl="1"/>
            <a:r>
              <a:rPr lang="en-US" altLang="ja-JP" dirty="0" smtClean="0"/>
              <a:t>placed in a PC server (FLP), communicate with CPUs via PCI express bus</a:t>
            </a:r>
            <a:endParaRPr lang="en-US" altLang="ja-JP" dirty="0"/>
          </a:p>
          <a:p>
            <a:r>
              <a:rPr lang="en-US" altLang="ja-JP" dirty="0"/>
              <a:t>trigger and </a:t>
            </a:r>
            <a:r>
              <a:rPr lang="en-US" altLang="ja-JP" dirty="0" smtClean="0"/>
              <a:t>machine clock distribution is also via GBT</a:t>
            </a:r>
          </a:p>
          <a:p>
            <a:pPr lvl="1"/>
            <a:r>
              <a:rPr lang="en-US" altLang="ja-JP" dirty="0" smtClean="0"/>
              <a:t>CTP sends trigger and fast control to CRU</a:t>
            </a:r>
          </a:p>
          <a:p>
            <a:pPr lvl="1"/>
            <a:r>
              <a:rPr lang="en-US" altLang="ja-JP" dirty="0" smtClean="0"/>
              <a:t>then CRU forwards it to front-end</a:t>
            </a:r>
          </a:p>
          <a:p>
            <a:r>
              <a:rPr lang="en-US" altLang="ja-JP" dirty="0" smtClean="0"/>
              <a:t>detector control is also via GBT</a:t>
            </a:r>
          </a:p>
          <a:p>
            <a:pPr lvl="1"/>
            <a:r>
              <a:rPr lang="en-US" altLang="ja-JP" dirty="0" smtClean="0"/>
              <a:t>DCS system will configure &amp; acquire status from front-end via CRU and GBT</a:t>
            </a:r>
            <a:endParaRPr lang="en-US" altLang="ja-JP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98" y="44625"/>
            <a:ext cx="5136659" cy="6720105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6672064" y="2132857"/>
            <a:ext cx="3564396" cy="1728192"/>
          </a:xfrm>
          <a:prstGeom prst="roundRect">
            <a:avLst/>
          </a:prstGeom>
          <a:noFill/>
          <a:ln w="28575">
            <a:solidFill>
              <a:srgbClr val="FF0000">
                <a:alpha val="4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1748628" y="44625"/>
            <a:ext cx="334008" cy="504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1756511" y="849067"/>
            <a:ext cx="437250" cy="504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672064" y="3897052"/>
            <a:ext cx="5328592" cy="2916324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80076" y="317697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FEE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FPGA acceleration factor</a:t>
            </a:r>
            <a:r>
              <a:rPr lang="ja-JP" altLang="en-US" dirty="0"/>
              <a:t> </a:t>
            </a:r>
            <a:r>
              <a:rPr lang="en-US" altLang="ja-JP" dirty="0" smtClean="0"/>
              <a:t>for TPC clustering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700808"/>
            <a:ext cx="5220435" cy="432047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HLT </a:t>
            </a:r>
            <a:r>
              <a:rPr lang="en-US" altLang="ja-JP" dirty="0"/>
              <a:t>Xeon </a:t>
            </a:r>
            <a:r>
              <a:rPr lang="en-US" altLang="ja-JP" dirty="0" smtClean="0"/>
              <a:t>E5-2697 </a:t>
            </a:r>
            <a:r>
              <a:rPr kumimoji="1" lang="en-US" altLang="ja-JP" dirty="0" smtClean="0"/>
              <a:t>nodes and newer CPU (Core-i7, black </a:t>
            </a:r>
            <a:r>
              <a:rPr kumimoji="1" lang="en-US" altLang="ja-JP" dirty="0" err="1" smtClean="0"/>
              <a:t>recutangle</a:t>
            </a:r>
            <a:r>
              <a:rPr kumimoji="1" lang="en-US" altLang="ja-JP" dirty="0" smtClean="0"/>
              <a:t>) compared to hardware on C-RORC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above factor 10 improvement compared to 48 thread (full power of dual Xeon) software processing</a:t>
            </a:r>
          </a:p>
          <a:p>
            <a:pPr lvl="1"/>
            <a:r>
              <a:rPr lang="en-US" altLang="ja-JP" dirty="0" smtClean="0"/>
              <a:t>means FPGA corresponds to 240 cores, 480 threads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transformation: only coordinate transformation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36" y="1448780"/>
            <a:ext cx="6445122" cy="481872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9660396" y="1213850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/>
              <a:t>arXiv:1812.08036v1 </a:t>
            </a:r>
            <a:endParaRPr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254940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Cluster </a:t>
            </a:r>
            <a:r>
              <a:rPr kumimoji="1" lang="en-US" altLang="ja-JP" dirty="0" smtClean="0"/>
              <a:t>Finder Acceleration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5693079" cy="4351337"/>
          </a:xfrm>
        </p:spPr>
        <p:txBody>
          <a:bodyPr/>
          <a:lstStyle/>
          <a:p>
            <a:r>
              <a:rPr kumimoji="1" lang="en-US" altLang="ja-JP" dirty="0" smtClean="0"/>
              <a:t>Software processing time </a:t>
            </a:r>
            <a:r>
              <a:rPr kumimoji="1" lang="en-US" altLang="ja-JP" dirty="0" err="1" smtClean="0"/>
              <a:t>v.s</a:t>
            </a:r>
            <a:r>
              <a:rPr kumimoji="1" lang="en-US" altLang="ja-JP" dirty="0" smtClean="0"/>
              <a:t>. event size shows about 15 MB/s processing data rate</a:t>
            </a:r>
          </a:p>
          <a:p>
            <a:pPr lvl="1"/>
            <a:r>
              <a:rPr lang="en-US" altLang="ja-JP" dirty="0" smtClean="0"/>
              <a:t>XEON E5-2697</a:t>
            </a:r>
          </a:p>
          <a:p>
            <a:pPr lvl="1"/>
            <a:r>
              <a:rPr kumimoji="1" lang="en-US" altLang="ja-JP" dirty="0" smtClean="0"/>
              <a:t>32 core</a:t>
            </a:r>
          </a:p>
          <a:p>
            <a:r>
              <a:rPr lang="en-US" altLang="ja-JP" dirty="0" smtClean="0"/>
              <a:t>205 </a:t>
            </a:r>
            <a:r>
              <a:rPr lang="en-US" altLang="ja-JP" dirty="0" err="1" smtClean="0"/>
              <a:t>Pb-Pb</a:t>
            </a:r>
            <a:r>
              <a:rPr lang="en-US" altLang="ja-JP" dirty="0" smtClean="0"/>
              <a:t> events</a:t>
            </a:r>
            <a:endParaRPr kumimoji="1" lang="en-US" altLang="ja-JP" dirty="0" smtClean="0"/>
          </a:p>
          <a:p>
            <a:r>
              <a:rPr lang="en-US" altLang="ja-JP" dirty="0" smtClean="0"/>
              <a:t>HW CF (red) is 20 times faster than software processing</a:t>
            </a:r>
          </a:p>
          <a:p>
            <a:pPr lvl="1"/>
            <a:r>
              <a:rPr lang="en-US" altLang="ja-JP" dirty="0" smtClean="0"/>
              <a:t>320 MB/s RCU2</a:t>
            </a:r>
          </a:p>
          <a:p>
            <a:pPr lvl="1"/>
            <a:r>
              <a:rPr lang="en-US" altLang="ja-JP" dirty="0" smtClean="0"/>
              <a:t>XILINX </a:t>
            </a:r>
            <a:r>
              <a:rPr lang="en-US" altLang="ja-JP" dirty="0" err="1" smtClean="0"/>
              <a:t>Virtex</a:t>
            </a:r>
            <a:r>
              <a:rPr lang="en-US" altLang="ja-JP" dirty="0" smtClean="0"/>
              <a:t> 6</a:t>
            </a:r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22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932" y="3861048"/>
            <a:ext cx="1428401" cy="26253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962" y="1115091"/>
            <a:ext cx="5922368" cy="39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/>
          <p:cNvSpPr/>
          <p:nvPr/>
        </p:nvSpPr>
        <p:spPr>
          <a:xfrm>
            <a:off x="8655490" y="842603"/>
            <a:ext cx="3529136" cy="854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780806" y="2556778"/>
                <a:ext cx="5691222" cy="14512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𝑜𝑡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ja-JP" sz="2000" dirty="0" smtClean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806" y="2556778"/>
                <a:ext cx="5691222" cy="1451295"/>
              </a:xfrm>
              <a:prstGeom prst="rect">
                <a:avLst/>
              </a:prstGeom>
              <a:blipFill>
                <a:blip r:embed="rId2"/>
                <a:stretch>
                  <a:fillRect l="-964" t="-340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正方形/長方形 52"/>
          <p:cNvSpPr/>
          <p:nvPr/>
        </p:nvSpPr>
        <p:spPr>
          <a:xfrm>
            <a:off x="8220236" y="2394531"/>
            <a:ext cx="3529136" cy="854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クラスタリング前処理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8789424" cy="828447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5x5 pad-time </a:t>
            </a:r>
            <a:r>
              <a:rPr lang="ja-JP" altLang="en-US" dirty="0" smtClean="0"/>
              <a:t>データに対し、クラスタ・パラメタを計算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割算を避け、前処理のみを行い、最終的な割り算は</a:t>
            </a:r>
            <a:r>
              <a:rPr lang="en-US" altLang="ja-JP" dirty="0"/>
              <a:t>C</a:t>
            </a:r>
            <a:r>
              <a:rPr lang="en-US" altLang="ja-JP" dirty="0" smtClean="0"/>
              <a:t>PU</a:t>
            </a:r>
            <a:r>
              <a:rPr lang="ja-JP" altLang="en-US" dirty="0" smtClean="0"/>
              <a:t>で行う</a:t>
            </a:r>
            <a:endParaRPr lang="en-US" altLang="ja-JP" dirty="0" smtClean="0"/>
          </a:p>
          <a:p>
            <a:pPr marL="457200" lvl="1" indent="0">
              <a:buNone/>
            </a:pP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23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27704" y="2580800"/>
                <a:ext cx="3636404" cy="14316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𝑜𝑡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kumimoji="1" lang="en-US" altLang="ja-JP" sz="2000" dirty="0" smtClean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04" y="2580800"/>
                <a:ext cx="3636404" cy="1431610"/>
              </a:xfrm>
              <a:prstGeom prst="rect">
                <a:avLst/>
              </a:prstGeom>
              <a:blipFill>
                <a:blip r:embed="rId3"/>
                <a:stretch>
                  <a:fillRect l="-1510" t="-344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263533" y="223115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グローバル</a:t>
            </a:r>
            <a:r>
              <a:rPr kumimoji="1" lang="ja-JP" altLang="en-US" b="1" dirty="0" smtClean="0"/>
              <a:t>座標</a:t>
            </a:r>
            <a:r>
              <a:rPr kumimoji="1" lang="ja-JP" altLang="en-US" b="1" dirty="0" smtClean="0"/>
              <a:t>系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21261" y="2187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ローカル</a:t>
            </a:r>
            <a:r>
              <a:rPr lang="ja-JP" altLang="en-US" b="1" dirty="0" smtClean="0"/>
              <a:t>座標</a:t>
            </a:r>
            <a:r>
              <a:rPr lang="ja-JP" altLang="en-US" b="1" dirty="0" smtClean="0"/>
              <a:t>系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556172" y="4054717"/>
                <a:ext cx="4985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=−2,−1, 0 ,+1,+2</m:t>
                    </m:r>
                  </m:oMath>
                </a14:m>
                <a:r>
                  <a:rPr kumimoji="1" lang="en-US" altLang="ja-JP" dirty="0" smtClean="0"/>
                  <a:t> … </a:t>
                </a:r>
                <a:r>
                  <a:rPr kumimoji="1" lang="ja-JP" altLang="en-US" dirty="0" smtClean="0"/>
                  <a:t>ビットシフトで済む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172" y="4054717"/>
                <a:ext cx="4985339" cy="369332"/>
              </a:xfrm>
              <a:prstGeom prst="rect">
                <a:avLst/>
              </a:prstGeom>
              <a:blipFill>
                <a:blip r:embed="rId4"/>
                <a:stretch>
                  <a:fillRect t="-6557" r="-489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53920" y="4845784"/>
                <a:ext cx="2340260" cy="18235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 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altLang="ja-JP" dirty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20" y="4845784"/>
                <a:ext cx="2340260" cy="1823576"/>
              </a:xfrm>
              <a:prstGeom prst="rect">
                <a:avLst/>
              </a:prstGeom>
              <a:blipFill>
                <a:blip r:embed="rId5"/>
                <a:stretch>
                  <a:fillRect l="-1563" t="-22074" b="-354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297731" y="4490356"/>
            <a:ext cx="609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FPGA</a:t>
            </a:r>
            <a:r>
              <a:rPr lang="ja-JP" altLang="en-US" b="1" dirty="0"/>
              <a:t>フレンドリな</a:t>
            </a:r>
            <a:r>
              <a:rPr lang="ja-JP" altLang="en-US" b="1" dirty="0" smtClean="0"/>
              <a:t>計算</a:t>
            </a:r>
            <a:r>
              <a:rPr lang="en-US" altLang="ja-JP" b="1" dirty="0" smtClean="0"/>
              <a:t>(</a:t>
            </a:r>
            <a:r>
              <a:rPr lang="ja-JP" altLang="en-US" b="1" dirty="0" smtClean="0"/>
              <a:t>和とビットシフト</a:t>
            </a:r>
            <a:r>
              <a:rPr lang="ja-JP" altLang="en-US" b="1" dirty="0" smtClean="0"/>
              <a:t>のみで前処理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9502868" y="928031"/>
            <a:ext cx="1800000" cy="1800000"/>
            <a:chOff x="8148228" y="2996952"/>
            <a:chExt cx="900080" cy="901170"/>
          </a:xfrm>
          <a:solidFill>
            <a:schemeClr val="bg1"/>
          </a:solidFill>
        </p:grpSpPr>
        <p:sp>
          <p:nvSpPr>
            <p:cNvPr id="17" name="正方形/長方形 16"/>
            <p:cNvSpPr/>
            <p:nvPr/>
          </p:nvSpPr>
          <p:spPr>
            <a:xfrm>
              <a:off x="814822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32824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850826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68828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8868308" y="2996952"/>
              <a:ext cx="180000" cy="181090"/>
            </a:xfrm>
            <a:prstGeom prst="rect">
              <a:avLst/>
            </a:prstGeom>
            <a:solidFill>
              <a:srgbClr val="FFE6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148228" y="317697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832824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850826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868828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8868308" y="317697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148228" y="335699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328248" y="335699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508268" y="3356992"/>
              <a:ext cx="180000" cy="181090"/>
            </a:xfrm>
            <a:prstGeom prst="rect">
              <a:avLst/>
            </a:prstGeom>
            <a:solidFill>
              <a:srgbClr val="FF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8688288" y="335699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8868308" y="335699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148228" y="353701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832824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850826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68828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8868308" y="353701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8148228" y="371703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832824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850826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868828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8868308" y="371703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2" name="直線矢印コネクタ 41"/>
          <p:cNvCxnSpPr/>
          <p:nvPr/>
        </p:nvCxnSpPr>
        <p:spPr>
          <a:xfrm flipV="1">
            <a:off x="9496422" y="2814625"/>
            <a:ext cx="1836169" cy="55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1256634" y="2616746"/>
                <a:ext cx="565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6634" y="2616746"/>
                <a:ext cx="565603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9135121" y="584684"/>
                <a:ext cx="532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121" y="584684"/>
                <a:ext cx="532646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45"/>
          <p:cNvSpPr txBox="1"/>
          <p:nvPr/>
        </p:nvSpPr>
        <p:spPr>
          <a:xfrm>
            <a:off x="9510751" y="2784870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-2   -1   0  +1   +2</a:t>
            </a:r>
            <a:endParaRPr kumimoji="1" lang="ja-JP" altLang="en-US" sz="1600" dirty="0"/>
          </a:p>
        </p:txBody>
      </p:sp>
      <p:cxnSp>
        <p:nvCxnSpPr>
          <p:cNvPr id="48" name="直線矢印コネクタ 47"/>
          <p:cNvCxnSpPr/>
          <p:nvPr/>
        </p:nvCxnSpPr>
        <p:spPr>
          <a:xfrm flipV="1">
            <a:off x="9401444" y="928032"/>
            <a:ext cx="0" cy="18128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 rot="16200000">
            <a:off x="8282029" y="1624331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-2   -1   0   +1  +2</a:t>
            </a:r>
            <a:endParaRPr kumimoji="1" lang="ja-JP" altLang="en-US" sz="1600" dirty="0"/>
          </a:p>
        </p:txBody>
      </p:sp>
      <p:cxnSp>
        <p:nvCxnSpPr>
          <p:cNvPr id="55" name="直線矢印コネクタ 54"/>
          <p:cNvCxnSpPr/>
          <p:nvPr/>
        </p:nvCxnSpPr>
        <p:spPr>
          <a:xfrm>
            <a:off x="4115780" y="3537012"/>
            <a:ext cx="1512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楕円 56"/>
          <p:cNvSpPr/>
          <p:nvPr/>
        </p:nvSpPr>
        <p:spPr>
          <a:xfrm>
            <a:off x="7598592" y="2869663"/>
            <a:ext cx="360040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/>
          <p:cNvSpPr/>
          <p:nvPr/>
        </p:nvSpPr>
        <p:spPr>
          <a:xfrm>
            <a:off x="9602860" y="3408302"/>
            <a:ext cx="414694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/>
          <p:cNvSpPr/>
          <p:nvPr/>
        </p:nvSpPr>
        <p:spPr>
          <a:xfrm>
            <a:off x="10785362" y="3412854"/>
            <a:ext cx="360040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矢印コネクタ 64"/>
          <p:cNvCxnSpPr/>
          <p:nvPr/>
        </p:nvCxnSpPr>
        <p:spPr>
          <a:xfrm flipV="1">
            <a:off x="2694180" y="5719905"/>
            <a:ext cx="4157023" cy="2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/>
              <p:cNvSpPr txBox="1"/>
              <p:nvPr/>
            </p:nvSpPr>
            <p:spPr>
              <a:xfrm>
                <a:off x="6823609" y="4858354"/>
                <a:ext cx="3259801" cy="159409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endParaRPr lang="en-US" altLang="ja-JP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b="0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7" name="テキスト ボックス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09" y="4858354"/>
                <a:ext cx="3259801" cy="1594091"/>
              </a:xfrm>
              <a:prstGeom prst="rect">
                <a:avLst/>
              </a:prstGeom>
              <a:blipFill>
                <a:blip r:embed="rId8"/>
                <a:stretch>
                  <a:fillRect l="-1121" b="-38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正方形/長方形 77"/>
              <p:cNvSpPr/>
              <p:nvPr/>
            </p:nvSpPr>
            <p:spPr>
              <a:xfrm>
                <a:off x="2333840" y="2424593"/>
                <a:ext cx="247054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=1…25</m:t>
                    </m:r>
                  </m:oMath>
                </a14:m>
                <a:r>
                  <a:rPr lang="en-US" altLang="ja-JP" dirty="0"/>
                  <a:t>, 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ja-JP" dirty="0"/>
                  <a:t>: </a:t>
                </a:r>
                <a:r>
                  <a:rPr lang="en-US" altLang="ja-JP" dirty="0" smtClean="0"/>
                  <a:t>pad,</a:t>
                </a:r>
              </a:p>
              <a:p>
                <a:r>
                  <a:rPr lang="en-US" altLang="ja-JP" dirty="0" smtClean="0"/>
                  <a:t>time-bin</a:t>
                </a:r>
                <a:r>
                  <a:rPr lang="ja-JP" altLang="en-US" dirty="0" smtClean="0"/>
                  <a:t>インデックス</a:t>
                </a:r>
                <a:endParaRPr lang="ja-JP" altLang="en-US" dirty="0"/>
              </a:p>
            </p:txBody>
          </p:sp>
        </mc:Choice>
        <mc:Fallback>
          <p:sp>
            <p:nvSpPr>
              <p:cNvPr id="78" name="正方形/長方形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40" y="2424593"/>
                <a:ext cx="2470548" cy="646331"/>
              </a:xfrm>
              <a:prstGeom prst="rect">
                <a:avLst/>
              </a:prstGeom>
              <a:blipFill>
                <a:blip r:embed="rId9"/>
                <a:stretch>
                  <a:fillRect l="-2222" t="-4717" r="-1728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テキスト ボックス 78"/>
          <p:cNvSpPr txBox="1"/>
          <p:nvPr/>
        </p:nvSpPr>
        <p:spPr>
          <a:xfrm>
            <a:off x="6691775" y="4490356"/>
            <a:ext cx="409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CPU</a:t>
            </a:r>
            <a:r>
              <a:rPr lang="ja-JP" altLang="en-US" b="1" dirty="0"/>
              <a:t>フレンドリ</a:t>
            </a:r>
            <a:r>
              <a:rPr lang="ja-JP" altLang="en-US" b="1" dirty="0" smtClean="0"/>
              <a:t>な計算</a:t>
            </a:r>
            <a:r>
              <a:rPr lang="en-US" altLang="ja-JP" b="1" dirty="0" smtClean="0"/>
              <a:t>(</a:t>
            </a:r>
            <a:r>
              <a:rPr lang="en-US" altLang="ja-JP" b="1" dirty="0" smtClean="0"/>
              <a:t>FLP</a:t>
            </a:r>
            <a:r>
              <a:rPr lang="ja-JP" altLang="en-US" b="1" dirty="0" smtClean="0"/>
              <a:t>で後処理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107792" y="5750676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250 bit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160 </a:t>
            </a:r>
            <a:r>
              <a:rPr lang="en-US" altLang="ja-JP" dirty="0" smtClean="0">
                <a:sym typeface="Wingdings" panose="05000000000000000000" pitchFamily="2" charset="2"/>
              </a:rPr>
              <a:t>bit </a:t>
            </a:r>
            <a:r>
              <a:rPr lang="ja-JP" altLang="en-US" dirty="0" smtClean="0">
                <a:sym typeface="Wingdings" panose="05000000000000000000" pitchFamily="2" charset="2"/>
              </a:rPr>
              <a:t>にパッキング</a:t>
            </a:r>
            <a:endParaRPr lang="en-US" altLang="ja-JP" dirty="0" smtClean="0">
              <a:sym typeface="Wingdings" panose="05000000000000000000" pitchFamily="2" charset="2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611212" y="6519446"/>
            <a:ext cx="3573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/>
              <a:t>S. </a:t>
            </a:r>
            <a:r>
              <a:rPr lang="en-US" altLang="ja-JP" sz="1600" i="1" dirty="0" err="1"/>
              <a:t>Klewin’s</a:t>
            </a:r>
            <a:r>
              <a:rPr lang="en-US" altLang="ja-JP" sz="1600" i="1" dirty="0"/>
              <a:t> PhD thesis coming soon</a:t>
            </a:r>
            <a:endParaRPr lang="ja-JP" altLang="en-US" sz="1600" i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96622" y="5359831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データ転送</a:t>
            </a:r>
            <a:r>
              <a:rPr kumimoji="1" lang="en-US" altLang="ja-JP" dirty="0" smtClean="0"/>
              <a:t>, PCI Express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72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4185084"/>
            <a:ext cx="3744416" cy="2503509"/>
          </a:xfrm>
          <a:prstGeom prst="rect">
            <a:avLst/>
          </a:prstGeom>
        </p:spPr>
      </p:pic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TPC </a:t>
            </a:r>
            <a:r>
              <a:rPr kumimoji="1" lang="ja-JP" altLang="en-US" dirty="0" smtClean="0"/>
              <a:t>アップグレード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4" y="4221088"/>
            <a:ext cx="3528392" cy="2409217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3800965" y="5301208"/>
            <a:ext cx="792088" cy="4846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61355"/>
              </p:ext>
            </p:extLst>
          </p:nvPr>
        </p:nvGraphicFramePr>
        <p:xfrm>
          <a:off x="369123" y="1053613"/>
          <a:ext cx="11377263" cy="2966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665622">
                  <a:extLst>
                    <a:ext uri="{9D8B030D-6E8A-4147-A177-3AD203B41FA5}">
                      <a16:colId xmlns:a16="http://schemas.microsoft.com/office/drawing/2014/main" val="2837025565"/>
                    </a:ext>
                  </a:extLst>
                </a:gridCol>
                <a:gridCol w="3319810">
                  <a:extLst>
                    <a:ext uri="{9D8B030D-6E8A-4147-A177-3AD203B41FA5}">
                      <a16:colId xmlns:a16="http://schemas.microsoft.com/office/drawing/2014/main" val="3644478565"/>
                    </a:ext>
                  </a:extLst>
                </a:gridCol>
                <a:gridCol w="4391831">
                  <a:extLst>
                    <a:ext uri="{9D8B030D-6E8A-4147-A177-3AD203B41FA5}">
                      <a16:colId xmlns:a16="http://schemas.microsoft.com/office/drawing/2014/main" val="3546944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従来型 </a:t>
                      </a:r>
                      <a:r>
                        <a:rPr kumimoji="1" lang="en-US" altLang="ja-JP" dirty="0" smtClean="0"/>
                        <a:t>(Run1+2;</a:t>
                      </a:r>
                      <a:r>
                        <a:rPr kumimoji="1" lang="en-US" altLang="ja-JP" baseline="0" dirty="0" smtClean="0"/>
                        <a:t> ~2018)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アップグレード後 </a:t>
                      </a:r>
                      <a:r>
                        <a:rPr kumimoji="1" lang="en-US" altLang="ja-JP" dirty="0" smtClean="0"/>
                        <a:t>(Run3+4;</a:t>
                      </a:r>
                      <a:r>
                        <a:rPr kumimoji="1" lang="en-US" altLang="ja-JP" baseline="0" dirty="0" smtClean="0"/>
                        <a:t> 2021~)</a:t>
                      </a:r>
                      <a:endParaRPr kumimoji="1" lang="ja-JP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4945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増幅・読み出し機構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MWPC</a:t>
                      </a:r>
                      <a:r>
                        <a:rPr kumimoji="1" lang="ja-JP" altLang="en-US" smtClean="0"/>
                        <a:t>・</a:t>
                      </a:r>
                      <a:r>
                        <a:rPr kumimoji="1" lang="ja-JP" altLang="en-US" dirty="0" smtClean="0"/>
                        <a:t>パッド読み出し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GEM (4</a:t>
                      </a:r>
                      <a:r>
                        <a:rPr kumimoji="1" lang="ja-JP" altLang="en-US" dirty="0" smtClean="0"/>
                        <a:t>段</a:t>
                      </a:r>
                      <a:r>
                        <a:rPr kumimoji="1" lang="en-US" altLang="ja-JP" dirty="0" smtClean="0"/>
                        <a:t>)</a:t>
                      </a:r>
                      <a:r>
                        <a:rPr kumimoji="1" lang="ja-JP" altLang="en-US" smtClean="0"/>
                        <a:t>・パッド読み出し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35230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ドリフト時間</a:t>
                      </a:r>
                      <a:r>
                        <a:rPr kumimoji="1" lang="en-US" altLang="ja-JP" dirty="0" smtClean="0"/>
                        <a:t>+</a:t>
                      </a:r>
                      <a:r>
                        <a:rPr kumimoji="1" lang="ja-JP" altLang="en-US" dirty="0" smtClean="0"/>
                        <a:t>イオン除去時間</a:t>
                      </a:r>
                      <a:endParaRPr kumimoji="1" lang="en-US" altLang="ja-JP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100 </a:t>
                      </a:r>
                      <a:r>
                        <a:rPr lang="en-US" altLang="ja-JP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ja-JP" dirty="0" smtClean="0"/>
                        <a:t>s + 400 </a:t>
                      </a:r>
                      <a:r>
                        <a:rPr lang="en-US" altLang="ja-JP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ja-JP" dirty="0" smtClean="0"/>
                        <a:t>s</a:t>
                      </a:r>
                      <a:endParaRPr kumimoji="1" lang="ja-JP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100 </a:t>
                      </a:r>
                      <a:r>
                        <a:rPr lang="en-US" altLang="ja-JP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ja-JP" dirty="0" smtClean="0"/>
                        <a:t>s + </a:t>
                      </a:r>
                      <a:r>
                        <a:rPr lang="en-US" altLang="ja-JP" b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kumimoji="1" lang="ja-JP" altLang="en-U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3011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最大トリガレート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1.8 kHz (90% dead-time)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i="1" dirty="0" smtClean="0">
                          <a:solidFill>
                            <a:srgbClr val="FF0000"/>
                          </a:solidFill>
                        </a:rPr>
                        <a:t>no limit </a:t>
                      </a:r>
                      <a:r>
                        <a:rPr kumimoji="1" lang="en-US" altLang="ja-JP" b="1" i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kumimoji="1" lang="ja-JP" altLang="en-US" b="1" i="0" dirty="0" smtClean="0">
                          <a:solidFill>
                            <a:srgbClr val="FF0000"/>
                          </a:solidFill>
                        </a:rPr>
                        <a:t>ドリフト終了を待たず連続</a:t>
                      </a:r>
                      <a:r>
                        <a:rPr kumimoji="1" lang="en-US" altLang="ja-JP" b="1" i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9943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ADC</a:t>
                      </a:r>
                      <a:r>
                        <a:rPr kumimoji="1" lang="ja-JP" altLang="en-US" dirty="0" smtClean="0"/>
                        <a:t>サンプリング周波数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</a:t>
                      </a:r>
                      <a:r>
                        <a:rPr kumimoji="1" lang="en-US" altLang="ja-JP" baseline="0" dirty="0" smtClean="0"/>
                        <a:t> MHz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 MHz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99470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ADC</a:t>
                      </a:r>
                      <a:r>
                        <a:rPr kumimoji="1" lang="ja-JP" altLang="en-US" dirty="0" smtClean="0"/>
                        <a:t>チャンネル数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56</a:t>
                      </a:r>
                      <a:r>
                        <a:rPr kumimoji="1" lang="ja-JP" altLang="en-US" dirty="0" smtClean="0"/>
                        <a:t>万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56</a:t>
                      </a:r>
                      <a:r>
                        <a:rPr kumimoji="1" lang="ja-JP" altLang="en-US" dirty="0" smtClean="0"/>
                        <a:t>万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56333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データ量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ja-JP" altLang="en-US" dirty="0" smtClean="0"/>
                        <a:t>検出器</a:t>
                      </a:r>
                      <a:r>
                        <a:rPr kumimoji="1" lang="en-US" altLang="ja-JP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kumimoji="1" lang="en-US" altLang="ja-JP" dirty="0" err="1" smtClean="0">
                          <a:sym typeface="Wingdings" panose="05000000000000000000" pitchFamily="2" charset="2"/>
                        </a:rPr>
                        <a:t>DAQ@Pb+Pb</a:t>
                      </a:r>
                      <a:r>
                        <a:rPr kumimoji="1" lang="en-US" altLang="ja-JP" dirty="0" smtClean="0">
                          <a:sym typeface="Wingdings" panose="05000000000000000000" pitchFamily="2" charset="2"/>
                        </a:rPr>
                        <a:t>)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 GB/s</a:t>
                      </a:r>
                      <a:r>
                        <a:rPr kumimoji="1" lang="en-US" altLang="ja-JP" baseline="0" dirty="0" smtClean="0"/>
                        <a:t>, 50 PB/</a:t>
                      </a:r>
                      <a:r>
                        <a:rPr kumimoji="1" lang="ja-JP" altLang="en-US" baseline="0" dirty="0" smtClean="0"/>
                        <a:t>月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0" dirty="0" smtClean="0">
                          <a:solidFill>
                            <a:srgbClr val="FF0000"/>
                          </a:solidFill>
                        </a:rPr>
                        <a:t>3.5 TB/s</a:t>
                      </a:r>
                      <a:r>
                        <a:rPr kumimoji="1" lang="en-US" altLang="ja-JP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, ~3.5</a:t>
                      </a:r>
                      <a:r>
                        <a:rPr kumimoji="1" lang="en-US" altLang="ja-JP" b="0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 EB/</a:t>
                      </a:r>
                      <a:r>
                        <a:rPr kumimoji="1" lang="ja-JP" altLang="en-US" b="0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月</a:t>
                      </a:r>
                      <a:endParaRPr kumimoji="1" lang="ja-JP" altLang="en-US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30223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データ量</a:t>
                      </a:r>
                      <a:r>
                        <a:rPr kumimoji="1" lang="en-US" altLang="ja-JP" dirty="0" smtClean="0"/>
                        <a:t>(on</a:t>
                      </a:r>
                      <a:r>
                        <a:rPr kumimoji="1" lang="en-US" altLang="ja-JP" baseline="0" dirty="0" smtClean="0"/>
                        <a:t> tape, </a:t>
                      </a:r>
                      <a:r>
                        <a:rPr kumimoji="1" lang="en-US" altLang="ja-JP" baseline="0" dirty="0" err="1" smtClean="0"/>
                        <a:t>Pb+Pb</a:t>
                      </a:r>
                      <a:r>
                        <a:rPr kumimoji="1" lang="en-US" altLang="ja-JP" baseline="0" dirty="0" smtClean="0"/>
                        <a:t>)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7~8 PB/</a:t>
                      </a:r>
                      <a:r>
                        <a:rPr kumimoji="1" lang="ja-JP" altLang="en-US" dirty="0" smtClean="0"/>
                        <a:t>月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0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kumimoji="1" lang="en-US" altLang="ja-JP" b="0" baseline="0" dirty="0" smtClean="0">
                          <a:solidFill>
                            <a:srgbClr val="FF0000"/>
                          </a:solidFill>
                        </a:rPr>
                        <a:t> 100 PB/</a:t>
                      </a:r>
                      <a:r>
                        <a:rPr kumimoji="1" lang="ja-JP" altLang="en-US" b="0" baseline="0" dirty="0" smtClean="0">
                          <a:solidFill>
                            <a:srgbClr val="FF0000"/>
                          </a:solidFill>
                        </a:rPr>
                        <a:t>月</a:t>
                      </a:r>
                      <a:endParaRPr kumimoji="1" lang="ja-JP" altLang="en-US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51364295"/>
                  </a:ext>
                </a:extLst>
              </a:tr>
            </a:tbl>
          </a:graphicData>
        </a:graphic>
      </p:graphicFrame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68" y="4437112"/>
            <a:ext cx="3776484" cy="212427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045356" y="4001585"/>
            <a:ext cx="2847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注</a:t>
            </a:r>
            <a:r>
              <a:rPr lang="en-US" altLang="ja-JP" sz="1600" b="1" dirty="0" smtClean="0"/>
              <a:t>) </a:t>
            </a:r>
            <a:r>
              <a:rPr lang="en-US" altLang="ja-JP" sz="1600" dirty="0" err="1" smtClean="0"/>
              <a:t>Pb+Pb</a:t>
            </a:r>
            <a:r>
              <a:rPr lang="ja-JP" altLang="en-US" sz="1600" dirty="0" smtClean="0"/>
              <a:t>では </a:t>
            </a:r>
            <a:r>
              <a:rPr lang="en-US" altLang="ja-JP" sz="1600" dirty="0" smtClean="0"/>
              <a:t>[/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]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= [/</a:t>
            </a:r>
            <a:r>
              <a:rPr lang="ja-JP" altLang="en-US" sz="1600" dirty="0" smtClean="0"/>
              <a:t>月</a:t>
            </a:r>
            <a:r>
              <a:rPr lang="en-US" altLang="ja-JP" sz="1600" dirty="0" smtClean="0"/>
              <a:t>]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071154" y="3424317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35:1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0989942" y="3457597"/>
            <a:ext cx="0" cy="383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0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連続読み出し型</a:t>
            </a:r>
            <a:r>
              <a:rPr kumimoji="1" lang="en-US" altLang="ja-JP" dirty="0" smtClean="0"/>
              <a:t>DAQ</a:t>
            </a:r>
            <a:r>
              <a:rPr kumimoji="1" lang="ja-JP" altLang="en-US" dirty="0" smtClean="0"/>
              <a:t>の必要性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1741752" cy="5595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 smtClean="0"/>
              <a:t>従来</a:t>
            </a:r>
            <a:endParaRPr lang="en-US" altLang="ja-JP" b="1" dirty="0" smtClean="0"/>
          </a:p>
          <a:p>
            <a:r>
              <a:rPr kumimoji="1" lang="ja-JP" altLang="en-US" dirty="0" smtClean="0"/>
              <a:t>ハードウェアでトリガ</a:t>
            </a:r>
            <a:r>
              <a:rPr lang="en-US" altLang="ja-JP" dirty="0"/>
              <a:t>(</a:t>
            </a:r>
            <a:r>
              <a:rPr kumimoji="1" lang="en-US" altLang="ja-JP" dirty="0" smtClean="0"/>
              <a:t>minimum bias(MB), high-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etc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を構成</a:t>
            </a:r>
            <a:r>
              <a:rPr lang="ja-JP" altLang="en-US" dirty="0" smtClean="0"/>
              <a:t>し面白いイベントのみ読み出す</a:t>
            </a:r>
            <a:endParaRPr lang="en-US" altLang="ja-JP" dirty="0" smtClean="0"/>
          </a:p>
          <a:p>
            <a:r>
              <a:rPr lang="ja-JP" altLang="en-US" dirty="0" smtClean="0"/>
              <a:t>年間データ量は数</a:t>
            </a:r>
            <a:r>
              <a:rPr lang="en-US" altLang="ja-JP" dirty="0" smtClean="0"/>
              <a:t>PB</a:t>
            </a:r>
            <a:r>
              <a:rPr lang="ja-JP" altLang="en-US" dirty="0" smtClean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 smtClean="0"/>
              <a:t>後日解析が容易</a:t>
            </a:r>
            <a:endParaRPr kumimoji="1" lang="en-US" altLang="ja-JP" dirty="0" smtClean="0"/>
          </a:p>
          <a:p>
            <a:r>
              <a:rPr lang="en-US" altLang="ja-JP" dirty="0"/>
              <a:t>p</a:t>
            </a:r>
            <a:r>
              <a:rPr lang="en-US" altLang="ja-JP" dirty="0" smtClean="0"/>
              <a:t>ile-up </a:t>
            </a:r>
            <a:r>
              <a:rPr lang="ja-JP" altLang="en-US" dirty="0" smtClean="0"/>
              <a:t>も無く</a:t>
            </a:r>
            <a:r>
              <a:rPr lang="en-US" altLang="ja-JP" dirty="0" smtClean="0"/>
              <a:t>(&lt;10 kHz)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Zero Suppression </a:t>
            </a:r>
            <a:r>
              <a:rPr lang="ja-JP" altLang="en-US" dirty="0" smtClean="0"/>
              <a:t>が容易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b="1" dirty="0" smtClean="0"/>
              <a:t>Run3</a:t>
            </a:r>
            <a:r>
              <a:rPr kumimoji="1" lang="ja-JP" altLang="en-US" b="1" dirty="0" smtClean="0"/>
              <a:t>以降の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高輝度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LHC</a:t>
            </a:r>
            <a:r>
              <a:rPr lang="ja-JP" altLang="en-US" b="1" dirty="0" smtClean="0">
                <a:solidFill>
                  <a:srgbClr val="FF0000"/>
                </a:solidFill>
              </a:rPr>
              <a:t>重イオン衝突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実験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lang="en-US" altLang="ja-JP" dirty="0" err="1" smtClean="0"/>
              <a:t>dN</a:t>
            </a:r>
            <a:r>
              <a:rPr lang="en-US" altLang="ja-JP" dirty="0" smtClean="0"/>
              <a:t>/d</a:t>
            </a:r>
            <a:r>
              <a:rPr lang="en-US" altLang="ja-JP" dirty="0" smtClean="0">
                <a:sym typeface="Symbol" panose="05050102010706020507" pitchFamily="18" charset="2"/>
              </a:rPr>
              <a:t></a:t>
            </a:r>
            <a:r>
              <a:rPr lang="en-US" altLang="ja-JP" dirty="0">
                <a:sym typeface="Symbol" panose="05050102010706020507" pitchFamily="18" charset="2"/>
              </a:rPr>
              <a:t>~</a:t>
            </a:r>
            <a:r>
              <a:rPr lang="en-US" altLang="ja-JP" dirty="0" smtClean="0"/>
              <a:t>2000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 smtClean="0">
                <a:sym typeface="Wingdings" panose="05000000000000000000" pitchFamily="2" charset="2"/>
              </a:rPr>
              <a:t>低運動量</a:t>
            </a:r>
            <a:r>
              <a:rPr lang="ja-JP" altLang="en-US" dirty="0" smtClean="0"/>
              <a:t>レア</a:t>
            </a:r>
            <a:r>
              <a:rPr lang="en-US" altLang="ja-JP" dirty="0"/>
              <a:t>-</a:t>
            </a:r>
            <a:r>
              <a:rPr lang="ja-JP" altLang="en-US" dirty="0" smtClean="0"/>
              <a:t>イベント</a:t>
            </a:r>
            <a:r>
              <a:rPr lang="ja-JP" altLang="en-US" dirty="0" smtClean="0"/>
              <a:t>は最早トリガ</a:t>
            </a:r>
            <a:r>
              <a:rPr lang="ja-JP" altLang="en-US" dirty="0" smtClean="0"/>
              <a:t>できない</a:t>
            </a:r>
            <a:endParaRPr lang="en-US" altLang="ja-JP" dirty="0" smtClean="0"/>
          </a:p>
          <a:p>
            <a:r>
              <a:rPr kumimoji="1" lang="ja-JP" altLang="en-US" dirty="0" smtClean="0"/>
              <a:t>高度なイベント</a:t>
            </a:r>
            <a:r>
              <a:rPr lang="ja-JP" altLang="en-US" dirty="0"/>
              <a:t>選定</a:t>
            </a:r>
            <a:r>
              <a:rPr kumimoji="1" lang="ja-JP" altLang="en-US" dirty="0" smtClean="0"/>
              <a:t>に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tracking</a:t>
            </a:r>
            <a:r>
              <a:rPr lang="en-US" altLang="ja-JP" dirty="0" smtClean="0"/>
              <a:t>+</a:t>
            </a:r>
            <a:r>
              <a:rPr lang="ja-JP" altLang="en-US" dirty="0"/>
              <a:t>再構築</a:t>
            </a:r>
            <a:r>
              <a:rPr lang="ja-JP" altLang="en-US" dirty="0" smtClean="0"/>
              <a:t>が</a:t>
            </a:r>
            <a:r>
              <a:rPr lang="ja-JP" altLang="en-US" dirty="0"/>
              <a:t>必須</a:t>
            </a:r>
            <a:endParaRPr kumimoji="1" lang="en-US" altLang="ja-JP" dirty="0" smtClean="0"/>
          </a:p>
          <a:p>
            <a:r>
              <a:rPr lang="en-US" altLang="ja-JP" dirty="0" smtClean="0"/>
              <a:t>pile-up</a:t>
            </a:r>
            <a:r>
              <a:rPr lang="ja-JP" altLang="en-US" dirty="0" smtClean="0"/>
              <a:t>問題 </a:t>
            </a:r>
            <a:r>
              <a:rPr lang="en-US" altLang="ja-JP" dirty="0" smtClean="0"/>
              <a:t>(50 kHz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 smtClean="0">
                <a:sym typeface="Wingdings" panose="05000000000000000000" pitchFamily="2" charset="2"/>
              </a:rPr>
              <a:t>平均 </a:t>
            </a:r>
            <a:r>
              <a:rPr lang="en-US" altLang="ja-JP" dirty="0" smtClean="0">
                <a:sym typeface="Wingdings" panose="05000000000000000000" pitchFamily="2" charset="2"/>
              </a:rPr>
              <a:t>5 event </a:t>
            </a:r>
            <a:r>
              <a:rPr lang="ja-JP" altLang="en-US" dirty="0" smtClean="0">
                <a:sym typeface="Wingdings" panose="05000000000000000000" pitchFamily="2" charset="2"/>
              </a:rPr>
              <a:t>が多重発生</a:t>
            </a:r>
            <a:r>
              <a:rPr lang="en-US" altLang="ja-JP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ja-JP" altLang="en-US" dirty="0" smtClean="0">
                <a:sym typeface="Wingdings" panose="05000000000000000000" pitchFamily="2" charset="2"/>
              </a:rPr>
              <a:t>平均 </a:t>
            </a:r>
            <a:r>
              <a:rPr lang="en-US" altLang="ja-JP" dirty="0" smtClean="0">
                <a:sym typeface="Wingdings" panose="05000000000000000000" pitchFamily="2" charset="2"/>
              </a:rPr>
              <a:t>occupancy </a:t>
            </a:r>
            <a:r>
              <a:rPr lang="en-US" altLang="ja-JP" dirty="0" smtClean="0">
                <a:sym typeface="Wingdings" panose="05000000000000000000" pitchFamily="2" charset="2"/>
              </a:rPr>
              <a:t>30%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lang="en-US" altLang="ja-JP" dirty="0" smtClean="0">
                <a:sym typeface="Wingdings" panose="05000000000000000000" pitchFamily="2" charset="2"/>
              </a:rPr>
              <a:t>Zero-Suppression</a:t>
            </a:r>
            <a:r>
              <a:rPr lang="ja-JP" altLang="en-US" dirty="0" smtClean="0">
                <a:sym typeface="Wingdings" panose="05000000000000000000" pitchFamily="2" charset="2"/>
              </a:rPr>
              <a:t>が出来ない</a:t>
            </a:r>
            <a:r>
              <a:rPr lang="en-US" altLang="ja-JP" dirty="0" smtClean="0">
                <a:sym typeface="Wingdings" panose="05000000000000000000" pitchFamily="2" charset="2"/>
              </a:rPr>
              <a:t>(GEM</a:t>
            </a:r>
            <a:r>
              <a:rPr lang="ja-JP" altLang="en-US" dirty="0" smtClean="0">
                <a:sym typeface="Wingdings" panose="05000000000000000000" pitchFamily="2" charset="2"/>
              </a:rPr>
              <a:t>による</a:t>
            </a:r>
            <a:r>
              <a:rPr lang="en-US" altLang="ja-JP" dirty="0" smtClean="0">
                <a:sym typeface="Wingdings" panose="05000000000000000000" pitchFamily="2" charset="2"/>
              </a:rPr>
              <a:t>, </a:t>
            </a:r>
            <a:r>
              <a:rPr lang="ja-JP" altLang="en-US" dirty="0" smtClean="0">
                <a:sym typeface="Wingdings" panose="05000000000000000000" pitchFamily="2" charset="2"/>
              </a:rPr>
              <a:t>後述</a:t>
            </a:r>
            <a:r>
              <a:rPr lang="en-US" altLang="ja-JP" dirty="0" smtClean="0">
                <a:sym typeface="Wingdings" panose="05000000000000000000" pitchFamily="2" charset="2"/>
              </a:rPr>
              <a:t>)</a:t>
            </a:r>
            <a:endParaRPr lang="en-US" altLang="ja-JP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結論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ADC</a:t>
            </a:r>
            <a:r>
              <a:rPr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データを全て連続読み出しし、オンラインでデータリダクションを行うしかない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974" y="2276872"/>
            <a:ext cx="416267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1" descr="Image result for Asus ESC4000-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20190" r="5553" b="18385"/>
          <a:stretch>
            <a:fillRect/>
          </a:stretch>
        </p:blipFill>
        <p:spPr bwMode="auto">
          <a:xfrm>
            <a:off x="9734136" y="4327368"/>
            <a:ext cx="2442462" cy="16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43" name="タイトル 1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TPC</a:t>
            </a:r>
            <a:r>
              <a:rPr kumimoji="1" lang="ja-JP" altLang="en-US" dirty="0" smtClean="0"/>
              <a:t>のデータ処理システム</a:t>
            </a:r>
            <a:endParaRPr kumimoji="1" lang="ja-JP" altLang="en-US" dirty="0"/>
          </a:p>
        </p:txBody>
      </p:sp>
      <p:sp>
        <p:nvSpPr>
          <p:cNvPr id="74" name="角丸四角形 73"/>
          <p:cNvSpPr/>
          <p:nvPr/>
        </p:nvSpPr>
        <p:spPr>
          <a:xfrm>
            <a:off x="1379476" y="1646990"/>
            <a:ext cx="1187280" cy="6677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検出器</a:t>
            </a:r>
            <a:endParaRPr lang="en-US" altLang="ja-JP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400" dirty="0" err="1" smtClean="0">
                <a:solidFill>
                  <a:schemeClr val="tx1"/>
                </a:solidFill>
              </a:rPr>
              <a:t>GEM+Pad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5" name="角丸四角形 74"/>
          <p:cNvSpPr/>
          <p:nvPr/>
        </p:nvSpPr>
        <p:spPr>
          <a:xfrm>
            <a:off x="3995218" y="1304764"/>
            <a:ext cx="5174389" cy="1261204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534440" y="1427535"/>
            <a:ext cx="143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 smtClean="0"/>
              <a:t>アナログ</a:t>
            </a:r>
            <a:endParaRPr lang="en-US" altLang="ja-JP" sz="1600" dirty="0"/>
          </a:p>
          <a:p>
            <a:pPr algn="ctr"/>
            <a:r>
              <a:rPr lang="en-US" altLang="ja-JP" sz="1600" dirty="0"/>
              <a:t>(</a:t>
            </a:r>
            <a:r>
              <a:rPr lang="en-US" altLang="ja-JP" sz="1600" dirty="0" smtClean="0"/>
              <a:t>560k </a:t>
            </a:r>
            <a:r>
              <a:rPr lang="en-US" altLang="ja-JP" sz="1600" dirty="0" err="1"/>
              <a:t>ch.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77" name="二等辺三角形 76"/>
          <p:cNvSpPr/>
          <p:nvPr/>
        </p:nvSpPr>
        <p:spPr>
          <a:xfrm rot="5400000">
            <a:off x="4270564" y="1702952"/>
            <a:ext cx="703196" cy="56073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8" name="直線コネクタ 77"/>
          <p:cNvCxnSpPr>
            <a:stCxn id="74" idx="3"/>
            <a:endCxn id="77" idx="3"/>
          </p:cNvCxnSpPr>
          <p:nvPr/>
        </p:nvCxnSpPr>
        <p:spPr>
          <a:xfrm>
            <a:off x="2566756" y="1980841"/>
            <a:ext cx="1775039" cy="24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5069577" y="1526117"/>
            <a:ext cx="84988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A/D</a:t>
            </a: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5 MHz</a:t>
            </a: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10 bit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80" name="直線コネクタ 79"/>
          <p:cNvCxnSpPr>
            <a:stCxn id="77" idx="0"/>
            <a:endCxn id="79" idx="1"/>
          </p:cNvCxnSpPr>
          <p:nvPr/>
        </p:nvCxnSpPr>
        <p:spPr>
          <a:xfrm flipV="1">
            <a:off x="4902532" y="1983319"/>
            <a:ext cx="167047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4286418" y="1829430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amp</a:t>
            </a:r>
            <a:endParaRPr lang="ja-JP" altLang="en-US" sz="1400" dirty="0"/>
          </a:p>
        </p:txBody>
      </p:sp>
      <p:sp>
        <p:nvSpPr>
          <p:cNvPr id="83" name="正方形/長方形 82"/>
          <p:cNvSpPr/>
          <p:nvPr/>
        </p:nvSpPr>
        <p:spPr>
          <a:xfrm>
            <a:off x="6173236" y="1526115"/>
            <a:ext cx="168696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DSP +</a:t>
            </a:r>
          </a:p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Zero </a:t>
            </a:r>
            <a:r>
              <a:rPr lang="en-US" altLang="ja-JP" sz="1400" dirty="0" smtClean="0">
                <a:solidFill>
                  <a:schemeClr val="tx1"/>
                </a:solidFill>
              </a:rPr>
              <a:t>Suppression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cxnSp>
        <p:nvCxnSpPr>
          <p:cNvPr id="84" name="直線コネクタ 83"/>
          <p:cNvCxnSpPr>
            <a:stCxn id="79" idx="3"/>
            <a:endCxn id="83" idx="1"/>
          </p:cNvCxnSpPr>
          <p:nvPr/>
        </p:nvCxnSpPr>
        <p:spPr>
          <a:xfrm flipV="1">
            <a:off x="5919457" y="1983315"/>
            <a:ext cx="253779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正方形/長方形 88"/>
          <p:cNvSpPr/>
          <p:nvPr/>
        </p:nvSpPr>
        <p:spPr>
          <a:xfrm>
            <a:off x="8112224" y="1759323"/>
            <a:ext cx="720765" cy="397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1" name="正方形/長方形 90"/>
          <p:cNvSpPr/>
          <p:nvPr/>
        </p:nvSpPr>
        <p:spPr>
          <a:xfrm>
            <a:off x="8148228" y="1795327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GBT</a:t>
            </a:r>
            <a:endParaRPr lang="en-US" altLang="ja-JP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2562842" y="2009679"/>
            <a:ext cx="1495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数</a:t>
            </a:r>
            <a:r>
              <a:rPr lang="en-US" altLang="ja-JP" sz="1600" dirty="0"/>
              <a:t>cm</a:t>
            </a:r>
            <a:r>
              <a:rPr lang="ja-JP" altLang="en-US" sz="1600" dirty="0" smtClean="0"/>
              <a:t>のワイヤ</a:t>
            </a:r>
            <a:endParaRPr lang="ja-JP" altLang="en-US" sz="16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2517503" y="2708685"/>
            <a:ext cx="661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光ファイバ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4 </a:t>
            </a:r>
            <a:r>
              <a:rPr lang="en-US" altLang="ja-JP" sz="1600" dirty="0" err="1"/>
              <a:t>Gbps</a:t>
            </a:r>
            <a:r>
              <a:rPr lang="en-US" altLang="ja-JP" sz="1600" dirty="0"/>
              <a:t> x </a:t>
            </a:r>
            <a:r>
              <a:rPr lang="en-US" altLang="ja-JP" sz="1600" dirty="0" smtClean="0"/>
              <a:t>~7000</a:t>
            </a:r>
            <a:r>
              <a:rPr lang="ja-JP" altLang="en-US" sz="1600" dirty="0" smtClean="0"/>
              <a:t>本 </a:t>
            </a:r>
            <a:r>
              <a:rPr lang="en-US" altLang="ja-JP" sz="1600" dirty="0" smtClean="0">
                <a:sym typeface="Wingdings" panose="05000000000000000000" pitchFamily="2" charset="2"/>
              </a:rPr>
              <a:t> 28 </a:t>
            </a:r>
            <a:r>
              <a:rPr lang="en-US" altLang="ja-JP" sz="1600" dirty="0" err="1">
                <a:sym typeface="Wingdings" panose="05000000000000000000" pitchFamily="2" charset="2"/>
              </a:rPr>
              <a:t>T</a:t>
            </a:r>
            <a:r>
              <a:rPr lang="en-US" altLang="ja-JP" sz="1600" dirty="0" err="1" smtClean="0">
                <a:sym typeface="Wingdings" panose="05000000000000000000" pitchFamily="2" charset="2"/>
              </a:rPr>
              <a:t>bps</a:t>
            </a:r>
            <a:r>
              <a:rPr lang="en-US" altLang="ja-JP" sz="1600" dirty="0" smtClean="0">
                <a:sym typeface="Wingdings" panose="05000000000000000000" pitchFamily="2" charset="2"/>
              </a:rPr>
              <a:t> (3.5 TB/s)</a:t>
            </a:r>
            <a:r>
              <a:rPr lang="en-US" altLang="ja-JP" sz="1600" dirty="0" smtClean="0"/>
              <a:t>, </a:t>
            </a:r>
            <a:r>
              <a:rPr lang="ja-JP" altLang="en-US" sz="1600" dirty="0" smtClean="0"/>
              <a:t>距離</a:t>
            </a:r>
            <a:r>
              <a:rPr lang="en-US" altLang="ja-JP" sz="1600" dirty="0" smtClean="0"/>
              <a:t>~</a:t>
            </a:r>
            <a:r>
              <a:rPr lang="en-US" altLang="ja-JP" sz="1600" dirty="0"/>
              <a:t>100 </a:t>
            </a:r>
            <a:r>
              <a:rPr lang="en-US" altLang="ja-JP" sz="1600" dirty="0" smtClean="0"/>
              <a:t>m </a:t>
            </a:r>
            <a:endParaRPr lang="ja-JP" altLang="en-US" sz="1600" dirty="0"/>
          </a:p>
        </p:txBody>
      </p:sp>
      <p:sp>
        <p:nvSpPr>
          <p:cNvPr id="96" name="角丸四角形 95"/>
          <p:cNvSpPr/>
          <p:nvPr/>
        </p:nvSpPr>
        <p:spPr>
          <a:xfrm>
            <a:off x="1859493" y="3501008"/>
            <a:ext cx="6554452" cy="3096344"/>
          </a:xfrm>
          <a:prstGeom prst="roundRect">
            <a:avLst>
              <a:gd name="adj" fmla="val 7099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3090726" y="4149080"/>
            <a:ext cx="4819163" cy="889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2051348" y="4296365"/>
            <a:ext cx="720765" cy="629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>
                <a:solidFill>
                  <a:schemeClr val="tx1"/>
                </a:solidFill>
              </a:rPr>
              <a:t>GBT</a:t>
            </a:r>
          </a:p>
          <a:p>
            <a:pPr algn="ctr"/>
            <a:r>
              <a:rPr lang="en-US" altLang="ja-JP" sz="1600">
                <a:solidFill>
                  <a:schemeClr val="tx1"/>
                </a:solidFill>
              </a:rPr>
              <a:t>x20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cxnSp>
        <p:nvCxnSpPr>
          <p:cNvPr id="99" name="直線コネクタ 98"/>
          <p:cNvCxnSpPr/>
          <p:nvPr/>
        </p:nvCxnSpPr>
        <p:spPr>
          <a:xfrm>
            <a:off x="1859491" y="4592610"/>
            <a:ext cx="1892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>
            <a:off x="659396" y="4115004"/>
            <a:ext cx="20" cy="1798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/>
          <p:cNvSpPr/>
          <p:nvPr/>
        </p:nvSpPr>
        <p:spPr>
          <a:xfrm>
            <a:off x="1007068" y="4276655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x20</a:t>
            </a:r>
            <a:endParaRPr lang="ja-JP" altLang="en-US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3179676" y="3356992"/>
            <a:ext cx="38860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FLP(First Level Processor)</a:t>
            </a:r>
            <a:r>
              <a:rPr lang="ja-JP" altLang="en-US" b="1" dirty="0" smtClean="0"/>
              <a:t>ノード</a:t>
            </a:r>
            <a:endParaRPr lang="ja-JP" altLang="en-US" b="1" dirty="0"/>
          </a:p>
        </p:txBody>
      </p:sp>
      <p:sp>
        <p:nvSpPr>
          <p:cNvPr id="108" name="正方形/長方形 107"/>
          <p:cNvSpPr/>
          <p:nvPr/>
        </p:nvSpPr>
        <p:spPr>
          <a:xfrm>
            <a:off x="692800" y="4598641"/>
            <a:ext cx="1228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80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Gbps</a:t>
            </a:r>
            <a:endParaRPr lang="en-US" altLang="ja-JP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(10 GB/s)</a:t>
            </a:r>
          </a:p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1600 ADCs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179676" y="3681028"/>
            <a:ext cx="4275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CRU(Common Readout Unit)</a:t>
            </a:r>
          </a:p>
          <a:p>
            <a:r>
              <a:rPr lang="en-US" altLang="ja-JP" sz="1400" b="1" dirty="0" smtClean="0"/>
              <a:t>FPGA </a:t>
            </a:r>
            <a:r>
              <a:rPr lang="en-US" altLang="ja-JP" sz="1400" b="1" dirty="0" err="1" smtClean="0"/>
              <a:t>Arria</a:t>
            </a:r>
            <a:r>
              <a:rPr lang="en-US" altLang="ja-JP" sz="1400" b="1" dirty="0" smtClean="0"/>
              <a:t> 10 (GTX1150, 10AX115S3F45E2SG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110" name="正方形/長方形 109"/>
          <p:cNvSpPr/>
          <p:nvPr/>
        </p:nvSpPr>
        <p:spPr>
          <a:xfrm>
            <a:off x="3229369" y="4307564"/>
            <a:ext cx="855645" cy="604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</a:rPr>
              <a:t>ソート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111" name="直線コネクタ 110"/>
          <p:cNvCxnSpPr>
            <a:stCxn id="98" idx="3"/>
            <a:endCxn id="110" idx="1"/>
          </p:cNvCxnSpPr>
          <p:nvPr/>
        </p:nvCxnSpPr>
        <p:spPr>
          <a:xfrm flipV="1">
            <a:off x="2772113" y="4609777"/>
            <a:ext cx="457256" cy="1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正方形/長方形 117"/>
          <p:cNvSpPr/>
          <p:nvPr/>
        </p:nvSpPr>
        <p:spPr>
          <a:xfrm>
            <a:off x="4087527" y="4307564"/>
            <a:ext cx="1260140" cy="604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>
                <a:solidFill>
                  <a:schemeClr val="tx1"/>
                </a:solidFill>
              </a:rPr>
              <a:t>DSP</a:t>
            </a:r>
            <a:r>
              <a:rPr lang="ja-JP" altLang="en-US" sz="1600">
                <a:solidFill>
                  <a:schemeClr val="tx1"/>
                </a:solidFill>
              </a:rPr>
              <a:t>処理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5353605" y="4307564"/>
            <a:ext cx="1332631" cy="604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</a:rPr>
              <a:t>クラスタリング前処理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2048749" y="5301208"/>
            <a:ext cx="2327927" cy="9361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</a:rPr>
              <a:t>クラスタリング</a:t>
            </a:r>
            <a:r>
              <a:rPr lang="en-US" altLang="ja-JP" sz="1600" dirty="0" smtClean="0">
                <a:solidFill>
                  <a:schemeClr val="tx1"/>
                </a:solidFill>
              </a:rPr>
              <a:t/>
            </a:r>
            <a:br>
              <a:rPr lang="en-US" altLang="ja-JP" sz="1600" dirty="0" smtClean="0">
                <a:solidFill>
                  <a:schemeClr val="tx1"/>
                </a:solidFill>
              </a:rPr>
            </a:br>
            <a:r>
              <a:rPr lang="ja-JP" altLang="en-US" sz="1600" dirty="0" smtClean="0">
                <a:solidFill>
                  <a:schemeClr val="tx1"/>
                </a:solidFill>
              </a:rPr>
              <a:t>後処理</a:t>
            </a:r>
            <a:r>
              <a:rPr lang="en-US" altLang="ja-JP" sz="1600" dirty="0" smtClean="0">
                <a:solidFill>
                  <a:schemeClr val="tx1"/>
                </a:solidFill>
              </a:rPr>
              <a:t>, (</a:t>
            </a:r>
            <a:r>
              <a:rPr lang="ja-JP" altLang="en-US" sz="1600" dirty="0" smtClean="0">
                <a:solidFill>
                  <a:schemeClr val="tx1"/>
                </a:solidFill>
              </a:rPr>
              <a:t>圧縮</a:t>
            </a:r>
            <a:r>
              <a:rPr lang="en-US" altLang="ja-JP" sz="1600" dirty="0" smtClean="0">
                <a:solidFill>
                  <a:schemeClr val="tx1"/>
                </a:solidFill>
              </a:rPr>
              <a:t>,)</a:t>
            </a:r>
          </a:p>
          <a:p>
            <a:pPr algn="ctr"/>
            <a:r>
              <a:rPr lang="ja-JP" altLang="en-US" sz="1600" dirty="0" smtClean="0">
                <a:solidFill>
                  <a:schemeClr val="tx1"/>
                </a:solidFill>
              </a:rPr>
              <a:t>フォーマッティング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6541737" y="5769260"/>
            <a:ext cx="162018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</a:rPr>
              <a:t>ネットワーク</a:t>
            </a:r>
            <a:r>
              <a:rPr lang="en-US" altLang="ja-JP" sz="1600" dirty="0" smtClean="0">
                <a:solidFill>
                  <a:schemeClr val="tx1"/>
                </a:solidFill>
              </a:rPr>
              <a:t>IF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4813545" y="5337175"/>
            <a:ext cx="1116124" cy="9001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4417501" y="6273316"/>
            <a:ext cx="18369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PCI Express </a:t>
            </a:r>
            <a:r>
              <a:rPr lang="en-US" altLang="ja-JP" sz="1400" dirty="0" smtClean="0"/>
              <a:t>Gen3</a:t>
            </a:r>
            <a:endParaRPr lang="en-US" altLang="ja-JP" sz="1400" dirty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3049349" y="620130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x86 CPU</a:t>
            </a:r>
            <a:endParaRPr lang="ja-JP" altLang="en-US" dirty="0"/>
          </a:p>
        </p:txBody>
      </p:sp>
      <p:sp>
        <p:nvSpPr>
          <p:cNvPr id="128" name="正方形/長方形 127"/>
          <p:cNvSpPr/>
          <p:nvPr/>
        </p:nvSpPr>
        <p:spPr>
          <a:xfrm>
            <a:off x="9120336" y="5877272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dirty="0" smtClean="0"/>
              <a:t>後段システムへ</a:t>
            </a:r>
            <a:endParaRPr lang="en-US" altLang="ja-JP" sz="1600" dirty="0" smtClean="0"/>
          </a:p>
          <a:p>
            <a:r>
              <a:rPr lang="en-US" altLang="ja-JP" sz="1600" dirty="0" smtClean="0"/>
              <a:t>(calibration, tracking)</a:t>
            </a:r>
            <a:endParaRPr lang="ja-JP" altLang="en-US" sz="1600" dirty="0"/>
          </a:p>
        </p:txBody>
      </p:sp>
      <p:cxnSp>
        <p:nvCxnSpPr>
          <p:cNvPr id="132" name="直線コネクタ 131"/>
          <p:cNvCxnSpPr>
            <a:endCxn id="121" idx="1"/>
          </p:cNvCxnSpPr>
          <p:nvPr/>
        </p:nvCxnSpPr>
        <p:spPr>
          <a:xfrm>
            <a:off x="4381497" y="6027602"/>
            <a:ext cx="2160240" cy="326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H="1">
            <a:off x="2221258" y="3032956"/>
            <a:ext cx="28803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>
            <a:off x="659396" y="5589240"/>
            <a:ext cx="3180" cy="251275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/>
          <p:cNvSpPr txBox="1"/>
          <p:nvPr/>
        </p:nvSpPr>
        <p:spPr>
          <a:xfrm>
            <a:off x="5317440" y="5145649"/>
            <a:ext cx="35778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ja-JP" sz="1600" dirty="0" smtClean="0">
                <a:solidFill>
                  <a:srgbClr val="FF0000"/>
                </a:solidFill>
              </a:rPr>
              <a:t>16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Gbps</a:t>
            </a:r>
            <a:r>
              <a:rPr lang="en-US" altLang="ja-JP" sz="1600" dirty="0">
                <a:solidFill>
                  <a:srgbClr val="FF0000"/>
                </a:solidFill>
              </a:rPr>
              <a:t/>
            </a:r>
            <a:br>
              <a:rPr lang="en-US" altLang="ja-JP" sz="1600" dirty="0">
                <a:solidFill>
                  <a:srgbClr val="FF0000"/>
                </a:solidFill>
              </a:rPr>
            </a:br>
            <a:r>
              <a:rPr lang="en-US" altLang="ja-JP" sz="1600" dirty="0" smtClean="0">
                <a:solidFill>
                  <a:srgbClr val="FF0000"/>
                </a:solidFill>
              </a:rPr>
              <a:t>(occupancy ~30%</a:t>
            </a:r>
            <a:r>
              <a:rPr lang="ja-JP" altLang="en-US" sz="1600" dirty="0" smtClean="0">
                <a:solidFill>
                  <a:srgbClr val="FF0000"/>
                </a:solidFill>
              </a:rPr>
              <a:t>を</a:t>
            </a:r>
            <a:r>
              <a:rPr lang="ja-JP" altLang="en-US" sz="1600" dirty="0">
                <a:solidFill>
                  <a:srgbClr val="FF0000"/>
                </a:solidFill>
              </a:rPr>
              <a:t>仮定</a:t>
            </a:r>
            <a:r>
              <a:rPr lang="en-US" altLang="ja-JP" sz="1600" dirty="0" smtClean="0">
                <a:solidFill>
                  <a:srgbClr val="FF0000"/>
                </a:solidFill>
              </a:rPr>
              <a:t>)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40" name="直線コネクタ 139"/>
          <p:cNvCxnSpPr/>
          <p:nvPr/>
        </p:nvCxnSpPr>
        <p:spPr>
          <a:xfrm>
            <a:off x="8161917" y="6021288"/>
            <a:ext cx="1008112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テキスト ボックス 140"/>
          <p:cNvSpPr txBox="1"/>
          <p:nvPr/>
        </p:nvSpPr>
        <p:spPr>
          <a:xfrm>
            <a:off x="8526841" y="6444206"/>
            <a:ext cx="3480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16 </a:t>
            </a:r>
            <a:r>
              <a:rPr lang="en-US" altLang="ja-JP" sz="1600" dirty="0" err="1" smtClean="0"/>
              <a:t>Gbps</a:t>
            </a:r>
            <a:r>
              <a:rPr lang="en-US" altLang="ja-JP" sz="1600" dirty="0" smtClean="0"/>
              <a:t>/</a:t>
            </a:r>
            <a:r>
              <a:rPr lang="ja-JP" altLang="en-US" sz="1600" dirty="0" smtClean="0"/>
              <a:t>ノード</a:t>
            </a:r>
            <a:r>
              <a:rPr lang="en-US" altLang="ja-JP" sz="1600" dirty="0" smtClean="0"/>
              <a:t>,  5.6 </a:t>
            </a:r>
            <a:r>
              <a:rPr lang="en-US" altLang="ja-JP" sz="1600" dirty="0" err="1" smtClean="0"/>
              <a:t>Tbps</a:t>
            </a:r>
            <a:r>
              <a:rPr lang="ja-JP" altLang="en-US" sz="1600" dirty="0" smtClean="0"/>
              <a:t>トータル</a:t>
            </a:r>
            <a:endParaRPr lang="en-US" altLang="ja-JP" sz="1600" dirty="0" smtClean="0"/>
          </a:p>
        </p:txBody>
      </p:sp>
      <p:sp>
        <p:nvSpPr>
          <p:cNvPr id="142" name="正方形/長方形 141"/>
          <p:cNvSpPr/>
          <p:nvPr/>
        </p:nvSpPr>
        <p:spPr>
          <a:xfrm>
            <a:off x="-14815" y="5934811"/>
            <a:ext cx="1964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dirty="0"/>
              <a:t>他のノード</a:t>
            </a:r>
            <a:r>
              <a:rPr lang="ja-JP" altLang="en-US" sz="1600" dirty="0" smtClean="0"/>
              <a:t>へ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ja-JP" altLang="en-US" sz="1600" dirty="0" smtClean="0"/>
              <a:t>全ノード数</a:t>
            </a:r>
            <a:r>
              <a:rPr lang="en-US" altLang="ja-JP" sz="1600" dirty="0" smtClean="0"/>
              <a:t>~360</a:t>
            </a:r>
            <a:endParaRPr lang="ja-JP" altLang="en-US" sz="1600" dirty="0"/>
          </a:p>
        </p:txBody>
      </p:sp>
      <p:cxnSp>
        <p:nvCxnSpPr>
          <p:cNvPr id="147" name="直線コネクタ 146"/>
          <p:cNvCxnSpPr/>
          <p:nvPr/>
        </p:nvCxnSpPr>
        <p:spPr>
          <a:xfrm flipV="1">
            <a:off x="7860196" y="1975347"/>
            <a:ext cx="253779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/>
          <p:nvPr/>
        </p:nvCxnSpPr>
        <p:spPr>
          <a:xfrm flipH="1">
            <a:off x="6168008" y="1507295"/>
            <a:ext cx="1692188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 flipV="1">
            <a:off x="6204012" y="1543299"/>
            <a:ext cx="1656184" cy="900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10344472" y="3176972"/>
            <a:ext cx="1631504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/>
          <p:cNvSpPr txBox="1"/>
          <p:nvPr/>
        </p:nvSpPr>
        <p:spPr>
          <a:xfrm>
            <a:off x="10380476" y="28169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地下実験施設↑</a:t>
            </a:r>
            <a:endParaRPr kumimoji="1" lang="ja-JP" altLang="en-US" b="1" dirty="0"/>
          </a:p>
        </p:txBody>
      </p:sp>
      <p:sp>
        <p:nvSpPr>
          <p:cNvPr id="165" name="テキスト ボックス 164"/>
          <p:cNvSpPr txBox="1"/>
          <p:nvPr/>
        </p:nvSpPr>
        <p:spPr>
          <a:xfrm>
            <a:off x="11292828" y="32129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地上↓</a:t>
            </a:r>
            <a:endParaRPr kumimoji="1" lang="en-US" altLang="ja-JP" b="1" dirty="0" smtClean="0"/>
          </a:p>
        </p:txBody>
      </p:sp>
      <p:pic>
        <p:nvPicPr>
          <p:cNvPr id="166" name="図 1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102044" y="694364"/>
            <a:ext cx="1512170" cy="2298304"/>
          </a:xfrm>
          <a:prstGeom prst="rect">
            <a:avLst/>
          </a:prstGeom>
        </p:spPr>
      </p:pic>
      <p:sp>
        <p:nvSpPr>
          <p:cNvPr id="167" name="テキスト ボックス 166"/>
          <p:cNvSpPr txBox="1"/>
          <p:nvPr/>
        </p:nvSpPr>
        <p:spPr>
          <a:xfrm>
            <a:off x="5267908" y="1124744"/>
            <a:ext cx="26356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Front-End Electronics</a:t>
            </a:r>
            <a:endParaRPr lang="ja-JP" altLang="en-US" b="1" dirty="0"/>
          </a:p>
        </p:txBody>
      </p:sp>
      <p:pic>
        <p:nvPicPr>
          <p:cNvPr id="172" name="図 1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2" y="1088740"/>
            <a:ext cx="1224136" cy="1851740"/>
          </a:xfrm>
          <a:prstGeom prst="rect">
            <a:avLst/>
          </a:prstGeom>
        </p:spPr>
      </p:pic>
      <p:sp>
        <p:nvSpPr>
          <p:cNvPr id="187" name="正方形/長方形 186"/>
          <p:cNvSpPr/>
          <p:nvPr/>
        </p:nvSpPr>
        <p:spPr>
          <a:xfrm>
            <a:off x="6691691" y="4307564"/>
            <a:ext cx="1080120" cy="604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</a:rPr>
              <a:t>フォーマット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212" name="角丸四角形 211"/>
          <p:cNvSpPr/>
          <p:nvPr/>
        </p:nvSpPr>
        <p:spPr>
          <a:xfrm rot="10800000">
            <a:off x="8832304" y="1988840"/>
            <a:ext cx="576064" cy="1044116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1997" h="914400">
                <a:moveTo>
                  <a:pt x="761997" y="914400"/>
                </a:moveTo>
                <a:lnTo>
                  <a:pt x="152403" y="914400"/>
                </a:lnTo>
                <a:cubicBezTo>
                  <a:pt x="68233" y="914400"/>
                  <a:pt x="0" y="846167"/>
                  <a:pt x="0" y="761997"/>
                </a:cubicBezTo>
                <a:lnTo>
                  <a:pt x="0" y="152403"/>
                </a:lnTo>
                <a:cubicBezTo>
                  <a:pt x="0" y="68233"/>
                  <a:pt x="68233" y="0"/>
                  <a:pt x="152403" y="0"/>
                </a:cubicBezTo>
                <a:lnTo>
                  <a:pt x="761997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角丸四角形 211"/>
          <p:cNvSpPr/>
          <p:nvPr/>
        </p:nvSpPr>
        <p:spPr>
          <a:xfrm rot="5400000">
            <a:off x="551115" y="3141238"/>
            <a:ext cx="1086058" cy="869495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1997" h="761997">
                <a:moveTo>
                  <a:pt x="761997" y="761997"/>
                </a:moveTo>
                <a:lnTo>
                  <a:pt x="381431" y="761997"/>
                </a:lnTo>
                <a:cubicBezTo>
                  <a:pt x="12758" y="761997"/>
                  <a:pt x="2849" y="496535"/>
                  <a:pt x="2" y="371499"/>
                </a:cubicBezTo>
                <a:cubicBezTo>
                  <a:pt x="4" y="-89340"/>
                  <a:pt x="0" y="203198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4" name="直線コネクタ 213"/>
          <p:cNvCxnSpPr>
            <a:stCxn id="213" idx="3"/>
          </p:cNvCxnSpPr>
          <p:nvPr/>
        </p:nvCxnSpPr>
        <p:spPr>
          <a:xfrm>
            <a:off x="1528892" y="3032957"/>
            <a:ext cx="7339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/>
          <p:cNvCxnSpPr/>
          <p:nvPr/>
        </p:nvCxnSpPr>
        <p:spPr>
          <a:xfrm flipH="1">
            <a:off x="4417501" y="5445226"/>
            <a:ext cx="352839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角丸四角形 211"/>
          <p:cNvSpPr/>
          <p:nvPr/>
        </p:nvSpPr>
        <p:spPr>
          <a:xfrm rot="10800000">
            <a:off x="7896200" y="4617132"/>
            <a:ext cx="360040" cy="828093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1997" h="914400">
                <a:moveTo>
                  <a:pt x="761997" y="914400"/>
                </a:moveTo>
                <a:lnTo>
                  <a:pt x="152403" y="914400"/>
                </a:lnTo>
                <a:cubicBezTo>
                  <a:pt x="68233" y="914400"/>
                  <a:pt x="0" y="846167"/>
                  <a:pt x="0" y="761997"/>
                </a:cubicBezTo>
                <a:lnTo>
                  <a:pt x="0" y="152403"/>
                </a:lnTo>
                <a:cubicBezTo>
                  <a:pt x="0" y="68233"/>
                  <a:pt x="68233" y="0"/>
                  <a:pt x="152403" y="0"/>
                </a:cubicBezTo>
                <a:lnTo>
                  <a:pt x="761997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1" name="図 2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3356992"/>
            <a:ext cx="1835825" cy="1368152"/>
          </a:xfrm>
          <a:prstGeom prst="rect">
            <a:avLst/>
          </a:prstGeom>
        </p:spPr>
      </p:pic>
      <p:sp>
        <p:nvSpPr>
          <p:cNvPr id="6" name="フリーフォーム 5"/>
          <p:cNvSpPr/>
          <p:nvPr/>
        </p:nvSpPr>
        <p:spPr>
          <a:xfrm>
            <a:off x="10364146" y="3820563"/>
            <a:ext cx="908176" cy="655145"/>
          </a:xfrm>
          <a:custGeom>
            <a:avLst/>
            <a:gdLst>
              <a:gd name="connsiteX0" fmla="*/ 0 w 818536"/>
              <a:gd name="connsiteY0" fmla="*/ 0 h 486697"/>
              <a:gd name="connsiteX1" fmla="*/ 818536 w 818536"/>
              <a:gd name="connsiteY1" fmla="*/ 486697 h 486697"/>
              <a:gd name="connsiteX2" fmla="*/ 818536 w 818536"/>
              <a:gd name="connsiteY2" fmla="*/ 486697 h 486697"/>
              <a:gd name="connsiteX0" fmla="*/ 0 w 818536"/>
              <a:gd name="connsiteY0" fmla="*/ 120 h 486817"/>
              <a:gd name="connsiteX1" fmla="*/ 818536 w 818536"/>
              <a:gd name="connsiteY1" fmla="*/ 486817 h 486817"/>
              <a:gd name="connsiteX2" fmla="*/ 818536 w 818536"/>
              <a:gd name="connsiteY2" fmla="*/ 486817 h 486817"/>
              <a:gd name="connsiteX0" fmla="*/ 0 w 908176"/>
              <a:gd name="connsiteY0" fmla="*/ 304 h 487001"/>
              <a:gd name="connsiteX1" fmla="*/ 818536 w 908176"/>
              <a:gd name="connsiteY1" fmla="*/ 487001 h 487001"/>
              <a:gd name="connsiteX2" fmla="*/ 818536 w 908176"/>
              <a:gd name="connsiteY2" fmla="*/ 487001 h 4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8176" h="487001">
                <a:moveTo>
                  <a:pt x="0" y="304"/>
                </a:moveTo>
                <a:cubicBezTo>
                  <a:pt x="744794" y="-7071"/>
                  <a:pt x="1084007" y="118292"/>
                  <a:pt x="818536" y="487001"/>
                </a:cubicBezTo>
                <a:lnTo>
                  <a:pt x="818536" y="487001"/>
                </a:ln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角丸四角形 211"/>
          <p:cNvSpPr/>
          <p:nvPr/>
        </p:nvSpPr>
        <p:spPr>
          <a:xfrm>
            <a:off x="659008" y="3717570"/>
            <a:ext cx="1196263" cy="869495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1997" h="761997">
                <a:moveTo>
                  <a:pt x="761997" y="761997"/>
                </a:moveTo>
                <a:lnTo>
                  <a:pt x="381431" y="761997"/>
                </a:lnTo>
                <a:cubicBezTo>
                  <a:pt x="12758" y="761997"/>
                  <a:pt x="2849" y="496535"/>
                  <a:pt x="2" y="371499"/>
                </a:cubicBezTo>
                <a:cubicBezTo>
                  <a:pt x="4" y="-89340"/>
                  <a:pt x="0" y="203198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5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 front-end readout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56931" y="1204303"/>
            <a:ext cx="4320480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/>
              <a:t>FEC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(Front-end Card)</a:t>
            </a:r>
          </a:p>
          <a:p>
            <a:r>
              <a:rPr kumimoji="1" lang="en-US" altLang="ja-JP" dirty="0" smtClean="0"/>
              <a:t>5 SAMPA ASIC (32 ADC</a:t>
            </a:r>
            <a:r>
              <a:rPr lang="en-US" altLang="ja-JP" dirty="0" smtClean="0"/>
              <a:t>, </a:t>
            </a:r>
            <a:r>
              <a:rPr lang="ja-JP" altLang="en-US" dirty="0" smtClean="0"/>
              <a:t>連続読出</a:t>
            </a:r>
            <a:r>
              <a:rPr kumimoji="1" lang="en-US" altLang="ja-JP" dirty="0" smtClean="0"/>
              <a:t>) = 160 </a:t>
            </a:r>
            <a:r>
              <a:rPr lang="en-US" altLang="ja-JP" dirty="0" smtClean="0"/>
              <a:t>ADC</a:t>
            </a:r>
            <a:r>
              <a:rPr lang="ja-JP" altLang="en-US" dirty="0" smtClean="0"/>
              <a:t>チャンネル</a:t>
            </a:r>
            <a:r>
              <a:rPr lang="en-US" altLang="ja-JP" dirty="0" smtClean="0"/>
              <a:t>/</a:t>
            </a:r>
            <a:r>
              <a:rPr lang="ja-JP" altLang="en-US" dirty="0" smtClean="0"/>
              <a:t>カード</a:t>
            </a:r>
            <a:endParaRPr kumimoji="1" lang="en-US" altLang="ja-JP" dirty="0" smtClean="0"/>
          </a:p>
          <a:p>
            <a:r>
              <a:rPr lang="en-US" altLang="ja-JP" dirty="0" smtClean="0"/>
              <a:t>10 bit ADC, 5 MHz operation</a:t>
            </a:r>
          </a:p>
          <a:p>
            <a:r>
              <a:rPr lang="en-US" altLang="ja-JP" dirty="0" smtClean="0"/>
              <a:t>2 GBT</a:t>
            </a:r>
            <a:r>
              <a:rPr lang="ja-JP" altLang="en-US" dirty="0" smtClean="0"/>
              <a:t>リンクでデータ出力</a:t>
            </a:r>
            <a:r>
              <a:rPr lang="en-US" altLang="ja-JP" dirty="0" smtClean="0"/>
              <a:t>: 4 + 4 </a:t>
            </a:r>
            <a:r>
              <a:rPr lang="en-US" altLang="ja-JP" dirty="0" err="1" smtClean="0"/>
              <a:t>Gbps</a:t>
            </a:r>
            <a:endParaRPr lang="en-US" altLang="ja-JP" dirty="0" smtClean="0"/>
          </a:p>
          <a:p>
            <a:r>
              <a:rPr lang="ja-JP" altLang="en-US" dirty="0"/>
              <a:t>設計</a:t>
            </a:r>
            <a:r>
              <a:rPr lang="en-US" altLang="ja-JP" dirty="0" smtClean="0"/>
              <a:t>: </a:t>
            </a:r>
            <a:r>
              <a:rPr lang="ja-JP" altLang="en-US" dirty="0" smtClean="0"/>
              <a:t>オークジッリ国立研究所</a:t>
            </a:r>
            <a:endParaRPr lang="en-US" altLang="ja-JP" dirty="0" smtClean="0"/>
          </a:p>
          <a:p>
            <a:r>
              <a:rPr lang="en-US" altLang="ja-JP" dirty="0" smtClean="0"/>
              <a:t>3276</a:t>
            </a:r>
            <a:r>
              <a:rPr lang="ja-JP" altLang="en-US" dirty="0" smtClean="0"/>
              <a:t>枚のカードを生産・</a:t>
            </a:r>
            <a:r>
              <a:rPr lang="ja-JP" altLang="en-US" dirty="0" smtClean="0"/>
              <a:t>インストール中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45717" y="385405"/>
            <a:ext cx="2844317" cy="432299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12" y="3969063"/>
            <a:ext cx="4451488" cy="26048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6520" t="2587" r="11326" b="1724"/>
          <a:stretch/>
        </p:blipFill>
        <p:spPr>
          <a:xfrm>
            <a:off x="222901" y="1124744"/>
            <a:ext cx="2688414" cy="47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CRU FPGA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1887200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/>
              <a:t>ALICE</a:t>
            </a:r>
            <a:r>
              <a:rPr lang="ja-JP" altLang="en-US" b="1" dirty="0" smtClean="0"/>
              <a:t>共通データ前段処理</a:t>
            </a:r>
            <a:r>
              <a:rPr lang="en-US" altLang="ja-JP" b="1" dirty="0" smtClean="0"/>
              <a:t>FPGA</a:t>
            </a:r>
            <a:r>
              <a:rPr lang="ja-JP" altLang="en-US" b="1" dirty="0" smtClean="0"/>
              <a:t>ボード</a:t>
            </a:r>
            <a:endParaRPr lang="en-US" altLang="ja-JP" b="1" dirty="0" smtClean="0"/>
          </a:p>
          <a:p>
            <a:r>
              <a:rPr lang="en-US" altLang="ja-JP" dirty="0" err="1" smtClean="0"/>
              <a:t>LHCb+ALICE</a:t>
            </a:r>
            <a:r>
              <a:rPr lang="ja-JP" altLang="en-US" dirty="0" smtClean="0"/>
              <a:t>によ</a:t>
            </a:r>
            <a:r>
              <a:rPr lang="ja-JP" altLang="en-US" dirty="0"/>
              <a:t>る</a:t>
            </a:r>
            <a:r>
              <a:rPr lang="ja-JP" altLang="en-US" dirty="0" smtClean="0"/>
              <a:t>共同</a:t>
            </a:r>
            <a:r>
              <a:rPr lang="ja-JP" altLang="en-US" dirty="0" smtClean="0"/>
              <a:t>開発</a:t>
            </a:r>
            <a:r>
              <a:rPr lang="en-US" altLang="ja-JP" dirty="0" smtClean="0"/>
              <a:t>(HW</a:t>
            </a:r>
            <a:r>
              <a:rPr lang="ja-JP" altLang="en-US" dirty="0" smtClean="0"/>
              <a:t>製造</a:t>
            </a:r>
            <a:r>
              <a:rPr lang="en-US" altLang="ja-JP" dirty="0" smtClean="0"/>
              <a:t>: </a:t>
            </a:r>
            <a:r>
              <a:rPr lang="ja-JP" altLang="en-US" dirty="0" smtClean="0"/>
              <a:t>マルセイユ</a:t>
            </a:r>
            <a:r>
              <a:rPr lang="en-US" altLang="ja-JP" dirty="0" smtClean="0"/>
              <a:t>, TPC FW</a:t>
            </a:r>
            <a:r>
              <a:rPr lang="ja-JP" altLang="en-US" dirty="0" smtClean="0"/>
              <a:t>開発</a:t>
            </a:r>
            <a:r>
              <a:rPr lang="en-US" altLang="ja-JP" dirty="0" smtClean="0"/>
              <a:t>: </a:t>
            </a:r>
            <a:r>
              <a:rPr lang="ja-JP" altLang="en-US" dirty="0" smtClean="0"/>
              <a:t>長崎総合科学大</a:t>
            </a:r>
            <a:r>
              <a:rPr lang="en-US" altLang="ja-JP" dirty="0" smtClean="0"/>
              <a:t>, </a:t>
            </a:r>
            <a:r>
              <a:rPr lang="ja-JP" altLang="en-US" dirty="0" smtClean="0"/>
              <a:t>ハイデルベルグ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lang="en-US" altLang="ja-JP" dirty="0" smtClean="0"/>
              <a:t>48 GBT </a:t>
            </a:r>
            <a:r>
              <a:rPr lang="en-US" altLang="ja-JP" dirty="0" smtClean="0"/>
              <a:t>duplex</a:t>
            </a:r>
            <a:r>
              <a:rPr lang="ja-JP" altLang="en-US" dirty="0" smtClean="0"/>
              <a:t>リンク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 smtClean="0">
                <a:sym typeface="Wingdings" panose="05000000000000000000" pitchFamily="2" charset="2"/>
              </a:rPr>
              <a:t>最大</a:t>
            </a:r>
            <a:r>
              <a:rPr lang="en-US" altLang="ja-JP" dirty="0" smtClean="0">
                <a:sym typeface="Wingdings" panose="05000000000000000000" pitchFamily="2" charset="2"/>
              </a:rPr>
              <a:t>4.48 </a:t>
            </a:r>
            <a:r>
              <a:rPr lang="en-US" altLang="ja-JP" dirty="0" err="1" smtClean="0">
                <a:sym typeface="Wingdings" panose="05000000000000000000" pitchFamily="2" charset="2"/>
              </a:rPr>
              <a:t>Gbps</a:t>
            </a:r>
            <a:r>
              <a:rPr lang="en-US" altLang="ja-JP" dirty="0" smtClean="0">
                <a:sym typeface="Wingdings" panose="05000000000000000000" pitchFamily="2" charset="2"/>
              </a:rPr>
              <a:t> x 48 = 215 </a:t>
            </a:r>
            <a:r>
              <a:rPr lang="en-US" altLang="ja-JP" dirty="0" err="1" smtClean="0">
                <a:sym typeface="Wingdings" panose="05000000000000000000" pitchFamily="2" charset="2"/>
              </a:rPr>
              <a:t>Gbps</a:t>
            </a:r>
            <a:endParaRPr lang="en-US" altLang="ja-JP" dirty="0" smtClean="0"/>
          </a:p>
          <a:p>
            <a:r>
              <a:rPr lang="en-US" altLang="ja-JP" dirty="0" smtClean="0"/>
              <a:t>Intel/Altera </a:t>
            </a:r>
            <a:r>
              <a:rPr lang="en-US" altLang="ja-JP" dirty="0" err="1" smtClean="0"/>
              <a:t>Arria</a:t>
            </a:r>
            <a:r>
              <a:rPr lang="en-US" altLang="ja-JP" dirty="0" smtClean="0"/>
              <a:t> 10 FPGA </a:t>
            </a:r>
            <a:r>
              <a:rPr lang="en-US" altLang="ja-JP" dirty="0" smtClean="0">
                <a:sym typeface="Wingdings" panose="05000000000000000000" pitchFamily="2" charset="2"/>
              </a:rPr>
              <a:t> Xeon CPU core </a:t>
            </a:r>
            <a:r>
              <a:rPr lang="ja-JP" altLang="en-US" dirty="0" smtClean="0">
                <a:sym typeface="Wingdings" panose="05000000000000000000" pitchFamily="2" charset="2"/>
              </a:rPr>
              <a:t>比 </a:t>
            </a:r>
            <a:r>
              <a:rPr lang="en-US" altLang="ja-JP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240</a:t>
            </a:r>
            <a:r>
              <a:rPr lang="ja-JP" alt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倍</a:t>
            </a:r>
            <a:r>
              <a:rPr lang="ja-JP" altLang="en-US" b="1" dirty="0" smtClean="0">
                <a:solidFill>
                  <a:srgbClr val="FF0000"/>
                </a:solidFill>
              </a:rPr>
              <a:t>のアクセラレーション</a:t>
            </a:r>
            <a:r>
              <a:rPr lang="en-US" altLang="ja-JP" b="1" dirty="0" smtClean="0">
                <a:solidFill>
                  <a:srgbClr val="FF0000"/>
                </a:solidFill>
              </a:rPr>
              <a:t>(TPC CF) (tbc)</a:t>
            </a:r>
            <a:endParaRPr lang="en-US" altLang="ja-JP" b="1" dirty="0" smtClean="0"/>
          </a:p>
          <a:p>
            <a:r>
              <a:rPr lang="ja-JP" altLang="en-US" dirty="0"/>
              <a:t>標準</a:t>
            </a:r>
            <a:r>
              <a:rPr lang="en-US" altLang="ja-JP" dirty="0" smtClean="0"/>
              <a:t> PCI Express 3 x 16Lane </a:t>
            </a:r>
            <a:r>
              <a:rPr lang="ja-JP" altLang="en-US" dirty="0" smtClean="0"/>
              <a:t>バス</a:t>
            </a:r>
            <a:r>
              <a:rPr lang="en-US" altLang="ja-JP" dirty="0" smtClean="0"/>
              <a:t>(128 </a:t>
            </a:r>
            <a:r>
              <a:rPr lang="en-US" altLang="ja-JP" dirty="0" err="1" smtClean="0"/>
              <a:t>Gbps</a:t>
            </a:r>
            <a:r>
              <a:rPr lang="en-US" altLang="ja-JP" dirty="0" smtClean="0"/>
              <a:t>)</a:t>
            </a:r>
            <a:r>
              <a:rPr lang="ja-JP" altLang="en-US" dirty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 smtClean="0">
                <a:sym typeface="Wingdings" panose="05000000000000000000" pitchFamily="2" charset="2"/>
              </a:rPr>
              <a:t>実用最大</a:t>
            </a:r>
            <a:r>
              <a:rPr lang="en-US" altLang="ja-JP" dirty="0" smtClean="0">
                <a:sym typeface="Wingdings" panose="05000000000000000000" pitchFamily="2" charset="2"/>
              </a:rPr>
              <a:t>~</a:t>
            </a:r>
            <a:r>
              <a:rPr lang="en-US" altLang="ja-JP" dirty="0" smtClean="0">
                <a:sym typeface="Wingdings" panose="05000000000000000000" pitchFamily="2" charset="2"/>
              </a:rPr>
              <a:t>90 </a:t>
            </a:r>
            <a:r>
              <a:rPr lang="en-US" altLang="ja-JP" dirty="0" err="1" smtClean="0">
                <a:sym typeface="Wingdings" panose="05000000000000000000" pitchFamily="2" charset="2"/>
              </a:rPr>
              <a:t>Gbps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lang="ja-JP" altLang="en-US" dirty="0" smtClean="0">
                <a:sym typeface="Wingdings" panose="05000000000000000000" pitchFamily="2" charset="2"/>
              </a:rPr>
              <a:t>現在最終バージョンの評価段階に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118" y="3524442"/>
            <a:ext cx="4945290" cy="32931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80" y="3465004"/>
            <a:ext cx="6624802" cy="306034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80352" y="6509778"/>
            <a:ext cx="307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Drawing and photo by Kiss </a:t>
            </a:r>
            <a:r>
              <a:rPr kumimoji="1" lang="en-US" altLang="ja-JP" sz="1400" i="1" dirty="0" err="1" smtClean="0"/>
              <a:t>Tivadar</a:t>
            </a:r>
            <a:endParaRPr kumimoji="1" lang="en-US" altLang="ja-JP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15449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ソーティング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0515600" cy="5487968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検出器の形状と</a:t>
            </a:r>
            <a:r>
              <a:rPr lang="en-US" altLang="ja-JP" dirty="0" smtClean="0"/>
              <a:t>FEE</a:t>
            </a:r>
            <a:r>
              <a:rPr lang="ja-JP" altLang="en-US" dirty="0" smtClean="0"/>
              <a:t>の物理的制約から、</a:t>
            </a:r>
            <a:r>
              <a:rPr lang="en-US" altLang="ja-JP" dirty="0" smtClean="0"/>
              <a:t>SAMPA ASIC</a:t>
            </a:r>
            <a:r>
              <a:rPr lang="ja-JP" altLang="en-US" dirty="0" smtClean="0"/>
              <a:t>のチャンネル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の並びと、クラスタリングを行いたいパッドの方向が一致しない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巨大ルーティングマトリクス</a:t>
            </a:r>
            <a:r>
              <a:rPr lang="en-US" altLang="ja-JP" dirty="0" smtClean="0"/>
              <a:t>(1600-to-1600)</a:t>
            </a:r>
            <a:r>
              <a:rPr lang="ja-JP" altLang="en-US" dirty="0" smtClean="0"/>
              <a:t>を</a:t>
            </a:r>
            <a:r>
              <a:rPr lang="en-US" altLang="ja-JP" dirty="0" smtClean="0"/>
              <a:t>FPGA</a:t>
            </a:r>
            <a:r>
              <a:rPr lang="ja-JP" altLang="en-US" dirty="0" smtClean="0"/>
              <a:t>内に実装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ノード毎に異なる</a:t>
            </a:r>
            <a:r>
              <a:rPr lang="en-US" altLang="ja-JP" dirty="0" smtClean="0"/>
              <a:t>configurable</a:t>
            </a:r>
            <a:r>
              <a:rPr lang="ja-JP" altLang="en-US" dirty="0" smtClean="0"/>
              <a:t>マトリクス</a:t>
            </a:r>
            <a:endParaRPr lang="en-US" altLang="ja-JP" dirty="0"/>
          </a:p>
          <a:p>
            <a:pPr lvl="1"/>
            <a:r>
              <a:rPr lang="en-US" altLang="ja-JP" dirty="0" smtClean="0"/>
              <a:t>FPGA</a:t>
            </a:r>
            <a:r>
              <a:rPr lang="ja-JP" altLang="en-US" dirty="0" smtClean="0"/>
              <a:t>内メモリを活用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1" r="-560"/>
          <a:stretch/>
        </p:blipFill>
        <p:spPr>
          <a:xfrm>
            <a:off x="8429442" y="859404"/>
            <a:ext cx="3816000" cy="516720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1" y="3443006"/>
            <a:ext cx="8737181" cy="244789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8976320" y="6492947"/>
            <a:ext cx="330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Sebastian </a:t>
            </a:r>
            <a:r>
              <a:rPr lang="en-US" altLang="ja-JP" dirty="0" err="1"/>
              <a:t>Klewin</a:t>
            </a:r>
            <a:r>
              <a:rPr lang="en-US" altLang="ja-JP" dirty="0"/>
              <a:t>, Dec. 2017</a:t>
            </a:r>
            <a:endParaRPr lang="ja-JP" altLang="en-US" dirty="0"/>
          </a:p>
        </p:txBody>
      </p:sp>
      <p:sp>
        <p:nvSpPr>
          <p:cNvPr id="14" name="フリーフォーム 13"/>
          <p:cNvSpPr/>
          <p:nvPr/>
        </p:nvSpPr>
        <p:spPr>
          <a:xfrm rot="21138147">
            <a:off x="10139881" y="582318"/>
            <a:ext cx="339354" cy="5569527"/>
          </a:xfrm>
          <a:custGeom>
            <a:avLst/>
            <a:gdLst>
              <a:gd name="connsiteX0" fmla="*/ 326571 w 326571"/>
              <a:gd name="connsiteY0" fmla="*/ 5569527 h 5569527"/>
              <a:gd name="connsiteX1" fmla="*/ 0 w 326571"/>
              <a:gd name="connsiteY1" fmla="*/ 0 h 5569527"/>
              <a:gd name="connsiteX0" fmla="*/ 326571 w 326571"/>
              <a:gd name="connsiteY0" fmla="*/ 5569527 h 5569527"/>
              <a:gd name="connsiteX1" fmla="*/ 0 w 326571"/>
              <a:gd name="connsiteY1" fmla="*/ 0 h 5569527"/>
              <a:gd name="connsiteX0" fmla="*/ 326571 w 365657"/>
              <a:gd name="connsiteY0" fmla="*/ 5569527 h 5569527"/>
              <a:gd name="connsiteX1" fmla="*/ 0 w 365657"/>
              <a:gd name="connsiteY1" fmla="*/ 0 h 5569527"/>
              <a:gd name="connsiteX0" fmla="*/ 326571 w 339354"/>
              <a:gd name="connsiteY0" fmla="*/ 5569527 h 5569527"/>
              <a:gd name="connsiteX1" fmla="*/ 0 w 339354"/>
              <a:gd name="connsiteY1" fmla="*/ 0 h 55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354" h="5569527">
                <a:moveTo>
                  <a:pt x="326571" y="5569527"/>
                </a:moveTo>
                <a:cubicBezTo>
                  <a:pt x="378031" y="3594264"/>
                  <a:pt x="275112" y="1209303"/>
                  <a:pt x="0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4533186">
            <a:off x="9506010" y="2055410"/>
            <a:ext cx="1980029" cy="307777"/>
          </a:xfrm>
          <a:prstGeom prst="rect">
            <a:avLst/>
          </a:prstGeom>
          <a:solidFill>
            <a:schemeClr val="accent6">
              <a:lumMod val="75000"/>
              <a:alpha val="6902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bg1"/>
                </a:solidFill>
              </a:rPr>
              <a:t>典型的なトラック方向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9481120" y="3501008"/>
            <a:ext cx="259228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617787" y="6181102"/>
            <a:ext cx="1895071" cy="307777"/>
          </a:xfrm>
          <a:prstGeom prst="rect">
            <a:avLst/>
          </a:prstGeom>
          <a:solidFill>
            <a:schemeClr val="tx2">
              <a:lumMod val="60000"/>
              <a:lumOff val="40000"/>
              <a:alpha val="6902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/>
              <a:t>青境界</a:t>
            </a:r>
            <a:r>
              <a:rPr kumimoji="1" lang="en-US" altLang="ja-JP" sz="1400" b="1" dirty="0" smtClean="0"/>
              <a:t>: FEE</a:t>
            </a:r>
            <a:r>
              <a:rPr lang="ja-JP" altLang="en-US" sz="1400" b="1" dirty="0"/>
              <a:t>ユニット</a:t>
            </a:r>
            <a:endParaRPr lang="en-US" altLang="ja-JP" sz="1400" b="1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807713" y="3612241"/>
            <a:ext cx="1800493" cy="307777"/>
          </a:xfrm>
          <a:prstGeom prst="rect">
            <a:avLst/>
          </a:prstGeom>
          <a:solidFill>
            <a:srgbClr val="002060">
              <a:alpha val="6902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bg1"/>
                </a:solidFill>
              </a:rPr>
              <a:t>クラスタリング方向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9487458" y="5805264"/>
            <a:ext cx="557104" cy="53076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6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コモンモード除去フィルタ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Mar. 16,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797" y="3181714"/>
            <a:ext cx="5327203" cy="34522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b="43313"/>
          <a:stretch/>
        </p:blipFill>
        <p:spPr>
          <a:xfrm>
            <a:off x="6924092" y="1057820"/>
            <a:ext cx="5208612" cy="1934389"/>
          </a:xfrm>
          <a:prstGeom prst="rect">
            <a:avLst/>
          </a:prstGeom>
          <a:ln>
            <a:noFill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0184009" y="3284984"/>
            <a:ext cx="1840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/>
              <a:t>simulation</a:t>
            </a:r>
          </a:p>
          <a:p>
            <a:r>
              <a:rPr kumimoji="1" lang="en-US" altLang="ja-JP" sz="1600" b="1" dirty="0" smtClean="0"/>
              <a:t>―</a:t>
            </a:r>
            <a:r>
              <a:rPr lang="ja-JP" altLang="en-US" sz="1600" b="1" dirty="0" smtClean="0"/>
              <a:t> </a:t>
            </a:r>
            <a:r>
              <a:rPr kumimoji="1" lang="en-US" altLang="ja-JP" sz="1600" dirty="0" smtClean="0"/>
              <a:t>original signal</a:t>
            </a:r>
          </a:p>
          <a:p>
            <a:r>
              <a:rPr lang="en-US" altLang="ja-JP" sz="1600" dirty="0">
                <a:solidFill>
                  <a:srgbClr val="00B050"/>
                </a:solidFill>
              </a:rPr>
              <a:t>―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common mode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―</a:t>
            </a:r>
            <a:r>
              <a:rPr lang="en-US" altLang="ja-JP" sz="1600" dirty="0"/>
              <a:t> </a:t>
            </a:r>
            <a:r>
              <a:rPr kumimoji="1" lang="en-US" altLang="ja-JP" sz="1600" dirty="0" smtClean="0"/>
              <a:t>sum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22901" y="1217396"/>
                <a:ext cx="6917215" cy="5564404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 smtClean="0"/>
                  <a:t>GEM</a:t>
                </a:r>
                <a:r>
                  <a:rPr lang="ja-JP" altLang="en-US" dirty="0" smtClean="0"/>
                  <a:t>とパッドプレーンは、平行平板コンデンサ</a:t>
                </a:r>
                <a:endParaRPr lang="en-US" altLang="ja-JP" dirty="0"/>
              </a:p>
              <a:p>
                <a:pPr lvl="1"/>
                <a:r>
                  <a:rPr lang="ja-JP" altLang="en-US" dirty="0" smtClean="0"/>
                  <a:t>容量カップリングでコモンモードノイズ（クロストーク）が拭えない</a:t>
                </a:r>
                <a:endParaRPr lang="en-US" altLang="ja-JP" dirty="0" smtClean="0"/>
              </a:p>
              <a:p>
                <a:r>
                  <a:rPr lang="en-US" altLang="ja-JP" dirty="0" smtClean="0"/>
                  <a:t>FPGA</a:t>
                </a:r>
                <a:r>
                  <a:rPr lang="ja-JP" altLang="en-US" dirty="0" smtClean="0"/>
                  <a:t>内に多チャンネル再帰型</a:t>
                </a:r>
                <a:r>
                  <a:rPr lang="en-US" altLang="ja-JP" dirty="0" smtClean="0"/>
                  <a:t>Adaptive Filter</a:t>
                </a:r>
                <a:r>
                  <a:rPr lang="ja-JP" altLang="en-US" dirty="0" smtClean="0"/>
                  <a:t>を構築</a:t>
                </a:r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200 ns </a:t>
                </a:r>
                <a:r>
                  <a:rPr lang="ja-JP" altLang="en-US" dirty="0" smtClean="0"/>
                  <a:t>毎に</a:t>
                </a:r>
                <a:r>
                  <a:rPr lang="en-US" altLang="ja-JP" dirty="0" smtClean="0"/>
                  <a:t>1600</a:t>
                </a:r>
                <a:r>
                  <a:rPr lang="ja-JP" altLang="en-US" dirty="0"/>
                  <a:t>個</a:t>
                </a:r>
                <a:r>
                  <a:rPr lang="ja-JP" altLang="en-US" dirty="0" smtClean="0"/>
                  <a:t>の</a:t>
                </a:r>
                <a:r>
                  <a:rPr lang="en-US" altLang="ja-JP" dirty="0" smtClean="0"/>
                  <a:t>ADC</a:t>
                </a:r>
                <a:r>
                  <a:rPr lang="ja-JP" altLang="en-US" dirty="0" smtClean="0"/>
                  <a:t>値の平均値を計算</a:t>
                </a:r>
                <a:endParaRPr lang="en-US" altLang="ja-JP" dirty="0" smtClean="0"/>
              </a:p>
              <a:p>
                <a:pPr marL="457200" lvl="1" indent="0">
                  <a:buNone/>
                </a:pPr>
                <a:r>
                  <a:rPr lang="ja-JP" altLang="en-US" dirty="0" smtClean="0"/>
                  <a:t>　</a:t>
                </a:r>
                <a:r>
                  <a:rPr lang="en-US" altLang="ja-JP" dirty="0" smtClean="0"/>
                  <a:t>(SAMPA</a:t>
                </a:r>
                <a:r>
                  <a:rPr lang="ja-JP" altLang="en-US" dirty="0"/>
                  <a:t>内の</a:t>
                </a:r>
                <a:r>
                  <a:rPr lang="en-US" altLang="ja-JP" dirty="0"/>
                  <a:t>32</a:t>
                </a:r>
                <a:r>
                  <a:rPr lang="ja-JP" altLang="en-US" dirty="0"/>
                  <a:t>チャンネルだけで</a:t>
                </a:r>
                <a:r>
                  <a:rPr lang="ja-JP" altLang="en-US" dirty="0" smtClean="0"/>
                  <a:t>は不正確</a:t>
                </a:r>
                <a:r>
                  <a:rPr lang="en-US" altLang="ja-JP" dirty="0" smtClean="0"/>
                  <a:t>)</a:t>
                </a:r>
                <a:endParaRPr lang="en-US" altLang="ja-JP" dirty="0"/>
              </a:p>
              <a:p>
                <a:pPr marL="3603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   , 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𝑐𝑜𝑛𝑡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ja-JP" dirty="0" smtClean="0"/>
              </a:p>
              <a:p>
                <a:r>
                  <a:rPr lang="ja-JP" altLang="en-US" dirty="0" smtClean="0"/>
                  <a:t>シグナルにより、この値は強くバイアスを持つ</a:t>
                </a:r>
                <a:endParaRPr lang="en-US" altLang="ja-JP" dirty="0" smtClean="0"/>
              </a:p>
              <a:p>
                <a:pPr marL="0" indent="0">
                  <a:buNone/>
                </a:pPr>
                <a:endParaRPr lang="en-US" altLang="ja-JP" b="1" dirty="0" smtClean="0"/>
              </a:p>
              <a:p>
                <a:pPr marL="0" indent="0">
                  <a:buNone/>
                </a:pPr>
                <a:endParaRPr lang="en-US" altLang="ja-JP" b="1" dirty="0" smtClean="0"/>
              </a:p>
              <a:p>
                <a:pPr marL="0" indent="0">
                  <a:buNone/>
                </a:pPr>
                <a:r>
                  <a:rPr lang="ja-JP" altLang="en-US" b="1" dirty="0" smtClean="0"/>
                  <a:t>プラン</a:t>
                </a:r>
                <a:r>
                  <a:rPr lang="en-US" altLang="ja-JP" b="1" dirty="0" smtClean="0"/>
                  <a:t>A:  </a:t>
                </a:r>
                <a:r>
                  <a:rPr lang="en-US" altLang="ja-JP" dirty="0" smtClean="0"/>
                  <a:t>Rising edge, Falling edge </a:t>
                </a:r>
                <a:r>
                  <a:rPr lang="ja-JP" altLang="en-US" dirty="0" smtClean="0"/>
                  <a:t>でピーク検出・除外</a:t>
                </a:r>
                <a:endParaRPr lang="en-US" altLang="ja-JP" dirty="0" smtClean="0"/>
              </a:p>
              <a:p>
                <a:pPr marL="0" indent="0">
                  <a:buNone/>
                </a:pPr>
                <a:r>
                  <a:rPr lang="ja-JP" altLang="en-US" b="1" dirty="0" smtClean="0"/>
                  <a:t>プラン</a:t>
                </a:r>
                <a:r>
                  <a:rPr lang="en-US" altLang="ja-JP" b="1" dirty="0" smtClean="0"/>
                  <a:t>B:  </a:t>
                </a:r>
                <a:r>
                  <a:rPr lang="ja-JP" altLang="en-US" dirty="0" smtClean="0"/>
                  <a:t>中央値計算</a:t>
                </a:r>
                <a:r>
                  <a:rPr lang="en-US" altLang="ja-JP" dirty="0" smtClean="0"/>
                  <a:t>(5 MHz</a:t>
                </a:r>
                <a:r>
                  <a:rPr lang="ja-JP" altLang="en-US" dirty="0" smtClean="0"/>
                  <a:t>でヒストグラムを作成・評価</a:t>
                </a:r>
                <a:r>
                  <a:rPr lang="en-US" altLang="ja-JP" dirty="0" smtClean="0"/>
                  <a:t>)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901" y="1217396"/>
                <a:ext cx="6917215" cy="5564404"/>
              </a:xfrm>
              <a:blipFill>
                <a:blip r:embed="rId4"/>
                <a:stretch>
                  <a:fillRect l="-970" t="-329" r="-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下矢印 9"/>
          <p:cNvSpPr/>
          <p:nvPr/>
        </p:nvSpPr>
        <p:spPr>
          <a:xfrm>
            <a:off x="2927648" y="4869160"/>
            <a:ext cx="576064" cy="7983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游ゴシック Medium"/>
        <a:ea typeface="游ゴシック Medium"/>
        <a:cs typeface=""/>
      </a:majorFont>
      <a:minorFont>
        <a:latin typeface="游ゴシック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15208</TotalTime>
  <Words>1880</Words>
  <Application>Microsoft Office PowerPoint</Application>
  <PresentationFormat>ワイド画面</PresentationFormat>
  <Paragraphs>459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1" baseType="lpstr">
      <vt:lpstr>游ゴシック</vt:lpstr>
      <vt:lpstr>游ゴシック Medium</vt:lpstr>
      <vt:lpstr>Arial</vt:lpstr>
      <vt:lpstr>Cambria Math</vt:lpstr>
      <vt:lpstr>Symbol</vt:lpstr>
      <vt:lpstr>Wingdings</vt:lpstr>
      <vt:lpstr>Wingdings 2</vt:lpstr>
      <vt:lpstr>HDOfficeLightV0</vt:lpstr>
      <vt:lpstr>LHC Run3 に向けた高度化後 ALICE TPC の 連続読み出し型データ収集システム</vt:lpstr>
      <vt:lpstr>LHC ALICE実験</vt:lpstr>
      <vt:lpstr>ALICE TPC アップグレード</vt:lpstr>
      <vt:lpstr>連続読み出し型DAQの必要性</vt:lpstr>
      <vt:lpstr>ALICE TPCのデータ処理システム</vt:lpstr>
      <vt:lpstr>TPC front-end readout</vt:lpstr>
      <vt:lpstr>CRU FPGA</vt:lpstr>
      <vt:lpstr>ソーティング</vt:lpstr>
      <vt:lpstr>コモンモード除去フィルタ</vt:lpstr>
      <vt:lpstr>コモンモード除去フィルタ(続)</vt:lpstr>
      <vt:lpstr>クラスタ発見アルゴリズム</vt:lpstr>
      <vt:lpstr>クラスタリング前処理</vt:lpstr>
      <vt:lpstr>FPGAリソース使用率</vt:lpstr>
      <vt:lpstr>まとめ、現状と今後</vt:lpstr>
      <vt:lpstr>Other filters</vt:lpstr>
      <vt:lpstr>TPC User  Logic</vt:lpstr>
      <vt:lpstr>CRU FPGA 内部ロジック開発体制</vt:lpstr>
      <vt:lpstr>TPC Upgrade (cont.)</vt:lpstr>
      <vt:lpstr>Clock trigger 分配とデータ読み出し(GBT)</vt:lpstr>
      <vt:lpstr>ALICE readout system after LS2</vt:lpstr>
      <vt:lpstr>FPGA acceleration factor for TPC clustering</vt:lpstr>
      <vt:lpstr>Cluster Finder Acceleration</vt:lpstr>
      <vt:lpstr>クラスタリング前処理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 Run3+Run4 における物理測定パフォーマンス</dc:title>
  <dc:creator>Ken Oyama</dc:creator>
  <cp:lastModifiedBy>Oyama Ken</cp:lastModifiedBy>
  <cp:revision>1000</cp:revision>
  <dcterms:created xsi:type="dcterms:W3CDTF">2018-08-13T05:14:29Z</dcterms:created>
  <dcterms:modified xsi:type="dcterms:W3CDTF">2019-03-16T03:48:43Z</dcterms:modified>
</cp:coreProperties>
</file>