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2"/>
  </p:notesMasterIdLst>
  <p:sldIdLst>
    <p:sldId id="256" r:id="rId2"/>
    <p:sldId id="310" r:id="rId3"/>
    <p:sldId id="317" r:id="rId4"/>
    <p:sldId id="311" r:id="rId5"/>
    <p:sldId id="312" r:id="rId6"/>
    <p:sldId id="313" r:id="rId7"/>
    <p:sldId id="314" r:id="rId8"/>
    <p:sldId id="315" r:id="rId9"/>
    <p:sldId id="323" r:id="rId10"/>
    <p:sldId id="322" r:id="rId11"/>
    <p:sldId id="318" r:id="rId12"/>
    <p:sldId id="319" r:id="rId13"/>
    <p:sldId id="320" r:id="rId14"/>
    <p:sldId id="298" r:id="rId15"/>
    <p:sldId id="324" r:id="rId16"/>
    <p:sldId id="325" r:id="rId17"/>
    <p:sldId id="326" r:id="rId18"/>
    <p:sldId id="327" r:id="rId19"/>
    <p:sldId id="328" r:id="rId20"/>
    <p:sldId id="334" r:id="rId21"/>
    <p:sldId id="337" r:id="rId22"/>
    <p:sldId id="330" r:id="rId23"/>
    <p:sldId id="329" r:id="rId24"/>
    <p:sldId id="299" r:id="rId25"/>
    <p:sldId id="333" r:id="rId26"/>
    <p:sldId id="338" r:id="rId27"/>
    <p:sldId id="301" r:id="rId28"/>
    <p:sldId id="339" r:id="rId29"/>
    <p:sldId id="290" r:id="rId30"/>
    <p:sldId id="282" r:id="rId31"/>
    <p:sldId id="293" r:id="rId32"/>
    <p:sldId id="292" r:id="rId33"/>
    <p:sldId id="296" r:id="rId34"/>
    <p:sldId id="336" r:id="rId35"/>
    <p:sldId id="294" r:id="rId36"/>
    <p:sldId id="297" r:id="rId37"/>
    <p:sldId id="308" r:id="rId38"/>
    <p:sldId id="342" r:id="rId39"/>
    <p:sldId id="302" r:id="rId40"/>
    <p:sldId id="352" r:id="rId4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767171"/>
    <a:srgbClr val="C5E0B4"/>
    <a:srgbClr val="FFC8C8"/>
    <a:srgbClr val="FFDCDC"/>
    <a:srgbClr val="FFE6E6"/>
    <a:srgbClr val="FF5050"/>
    <a:srgbClr val="FF7878"/>
    <a:srgbClr val="FF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7" autoAdjust="0"/>
    <p:restoredTop sz="96791" autoAdjust="0"/>
  </p:normalViewPr>
  <p:slideViewPr>
    <p:cSldViewPr showGuides="1">
      <p:cViewPr varScale="1">
        <p:scale>
          <a:sx n="103" d="100"/>
          <a:sy n="103" d="100"/>
        </p:scale>
        <p:origin x="110" y="130"/>
      </p:cViewPr>
      <p:guideLst>
        <p:guide orient="horz" pos="107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4457-C33F-47DA-90CD-F38B732147D0}" type="datetimeFigureOut">
              <a:rPr kumimoji="1" lang="ja-JP" altLang="en-US" smtClean="0"/>
              <a:t>2019/6/7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276E-F286-441F-BEB3-FC9135AE55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8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3419856"/>
            <a:ext cx="12192000" cy="103632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800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38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859536"/>
            <a:ext cx="12192000" cy="103632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63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4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901" y="133102"/>
            <a:ext cx="11669709" cy="819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01" y="121739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38502" y="44625"/>
            <a:ext cx="1335596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ja-JP" smtClean="0"/>
              <a:t>Jun 7, 2019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16480" y="260648"/>
            <a:ext cx="1656928" cy="288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altLang="ja-JP" smtClean="0"/>
              <a:t>K. Oyama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6360" y="5126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ABA54A-2E67-43D5-B19B-70D888C56A9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09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8" r:id="rId3"/>
    <p:sldLayoutId id="2147483739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lab.cis.nagasaki-u.ac.jp/heart2019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ixismagazine.org/2016/06/early-universe-soup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034710"/>
            <a:ext cx="12192000" cy="23876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ja-JP" sz="3600" dirty="0"/>
              <a:t>FPGA accelerated HPC for Experimental Physics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915305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Ken</a:t>
            </a:r>
            <a:r>
              <a:rPr lang="ja-JP" altLang="en-US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Oyama</a:t>
            </a:r>
          </a:p>
          <a:p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Nagasaki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Institute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of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Applied</a:t>
            </a:r>
            <a:r>
              <a:rPr lang="ja-JP" altLang="en-US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2000" dirty="0" smtClean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Scienc</a:t>
            </a:r>
            <a:r>
              <a:rPr lang="en-US" altLang="ja-JP" sz="20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</a:t>
            </a:r>
            <a:endParaRPr lang="ja-JP" altLang="en-US" sz="20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58386" y="6421032"/>
            <a:ext cx="3978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hlinkClick r:id="rId2"/>
              </a:rPr>
              <a:t>Ju</a:t>
            </a:r>
            <a:r>
              <a:rPr lang="en-US" altLang="ja-JP" sz="1600" i="1" dirty="0">
                <a:hlinkClick r:id="rId2"/>
              </a:rPr>
              <a:t>n</a:t>
            </a:r>
            <a:r>
              <a:rPr kumimoji="1" lang="en-US" altLang="ja-JP" sz="1600" i="1" dirty="0" smtClean="0">
                <a:hlinkClick r:id="rId2"/>
              </a:rPr>
              <a:t>. 6-7, 2019,  </a:t>
            </a:r>
            <a:r>
              <a:rPr lang="en-US" altLang="ja-JP" sz="1600" i="1" dirty="0" smtClean="0">
                <a:hlinkClick r:id="rId2"/>
              </a:rPr>
              <a:t>HEART2019 @ Nagasaki</a:t>
            </a:r>
            <a:endParaRPr kumimoji="1" lang="ja-JP" altLang="en-US" sz="1600" i="1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619836" y="5163318"/>
            <a:ext cx="4144907" cy="131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 2" pitchFamily="18" charset="2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768" y="80628"/>
            <a:ext cx="1217923" cy="12241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284" y="5452825"/>
            <a:ext cx="1193636" cy="505846"/>
          </a:xfrm>
          <a:prstGeom prst="rect">
            <a:avLst/>
          </a:prstGeom>
        </p:spPr>
      </p:pic>
      <p:pic>
        <p:nvPicPr>
          <p:cNvPr id="1026" name="Picture 2" descr="é¢é£ç»å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0628"/>
            <a:ext cx="111819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0709024" y="5976181"/>
            <a:ext cx="14398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JP17H02903</a:t>
            </a:r>
          </a:p>
          <a:p>
            <a:r>
              <a:rPr lang="en-US" altLang="ja-JP" sz="1600" b="1" dirty="0" smtClean="0"/>
              <a:t>JP16K13808</a:t>
            </a:r>
          </a:p>
          <a:p>
            <a:r>
              <a:rPr lang="en-US" altLang="ja-JP" sz="1600" b="1" dirty="0" smtClean="0"/>
              <a:t>JP17K18783 </a:t>
            </a:r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537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LHC(Large Hadron Collider)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</a:t>
            </a:r>
            <a:r>
              <a:rPr lang="en-US" altLang="ja-JP" dirty="0" smtClean="0"/>
              <a:t>ccelerates protons up to 7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, then collide </a:t>
            </a:r>
            <a:r>
              <a:rPr lang="en-US" altLang="ja-JP" dirty="0" smtClean="0">
                <a:sym typeface="Wingdings" panose="05000000000000000000" pitchFamily="2" charset="2"/>
              </a:rPr>
              <a:t> center of mass energy of 14 </a:t>
            </a:r>
            <a:r>
              <a:rPr lang="en-US" altLang="ja-JP" dirty="0" err="1" smtClean="0">
                <a:sym typeface="Wingdings" panose="05000000000000000000" pitchFamily="2" charset="2"/>
              </a:rPr>
              <a:t>TeV</a:t>
            </a:r>
            <a:endParaRPr lang="en-US" altLang="ja-JP" dirty="0"/>
          </a:p>
          <a:p>
            <a:pPr lvl="1"/>
            <a:r>
              <a:rPr lang="en-US" altLang="ja-JP" dirty="0" smtClean="0"/>
              <a:t>corresponds to kinetic energy of a 2 mg insect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at 1 m/s</a:t>
            </a:r>
            <a:endParaRPr lang="ja-JP" altLang="en-US" dirty="0"/>
          </a:p>
          <a:p>
            <a:pPr lvl="1"/>
            <a:r>
              <a:rPr lang="en-US" altLang="ja-JP" dirty="0" smtClean="0"/>
              <a:t>99.999999</a:t>
            </a:r>
            <a:r>
              <a:rPr lang="en-US" altLang="ja-JP" dirty="0"/>
              <a:t>% </a:t>
            </a:r>
            <a:r>
              <a:rPr lang="en-US" altLang="ja-JP" dirty="0" smtClean="0"/>
              <a:t>of speed of light = </a:t>
            </a:r>
            <a:r>
              <a:rPr lang="en-US" altLang="ja-JP" i="1" dirty="0"/>
              <a:t>c</a:t>
            </a:r>
            <a:r>
              <a:rPr lang="ja-JP" altLang="en-US" dirty="0" smtClean="0"/>
              <a:t> </a:t>
            </a:r>
            <a:r>
              <a:rPr lang="en-US" altLang="ja-JP" dirty="0"/>
              <a:t>– 3 </a:t>
            </a:r>
            <a:r>
              <a:rPr lang="en-US" altLang="ja-JP" dirty="0" smtClean="0"/>
              <a:t>m/s</a:t>
            </a:r>
          </a:p>
          <a:p>
            <a:r>
              <a:rPr lang="en-US" altLang="ja-JP" dirty="0" smtClean="0"/>
              <a:t>1232 superconducting magnet with liquid helium cooling system (1.9 K)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0" y="3048251"/>
            <a:ext cx="6768064" cy="34770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049382"/>
            <a:ext cx="4634616" cy="3475962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7845251" y="1631004"/>
            <a:ext cx="1276059" cy="595637"/>
            <a:chOff x="7730230" y="1979512"/>
            <a:chExt cx="1276059" cy="595637"/>
          </a:xfrm>
        </p:grpSpPr>
        <p:sp>
          <p:nvSpPr>
            <p:cNvPr id="10" name="角丸四角形 9"/>
            <p:cNvSpPr/>
            <p:nvPr/>
          </p:nvSpPr>
          <p:spPr>
            <a:xfrm>
              <a:off x="7730231" y="1979512"/>
              <a:ext cx="1276058" cy="595637"/>
            </a:xfrm>
            <a:prstGeom prst="roundRect">
              <a:avLst/>
            </a:prstGeom>
            <a:solidFill>
              <a:srgbClr val="FBEEC9">
                <a:alpha val="81961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8530549" y="2057977"/>
              <a:ext cx="346249" cy="363611"/>
              <a:chOff x="2589752" y="3907738"/>
              <a:chExt cx="346249" cy="363611"/>
            </a:xfrm>
          </p:grpSpPr>
          <p:sp>
            <p:nvSpPr>
              <p:cNvPr id="13" name="円/楕円 21"/>
              <p:cNvSpPr/>
              <p:nvPr/>
            </p:nvSpPr>
            <p:spPr>
              <a:xfrm rot="18414913">
                <a:off x="2672033" y="3956746"/>
                <a:ext cx="66643" cy="231206"/>
              </a:xfrm>
              <a:prstGeom prst="ellipse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円/楕円 22"/>
              <p:cNvSpPr/>
              <p:nvPr/>
            </p:nvSpPr>
            <p:spPr>
              <a:xfrm rot="3522841">
                <a:off x="2732635" y="4021078"/>
                <a:ext cx="68774" cy="236203"/>
              </a:xfrm>
              <a:prstGeom prst="ellipse">
                <a:avLst/>
              </a:prstGeom>
              <a:pattFill prst="wdDnDiag">
                <a:fgClr>
                  <a:srgbClr val="E7E6E6">
                    <a:lumMod val="25000"/>
                  </a:srgbClr>
                </a:fgClr>
                <a:bgClr>
                  <a:sysClr val="window" lastClr="FFFFFF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" name="円/楕円 23"/>
              <p:cNvSpPr/>
              <p:nvPr/>
            </p:nvSpPr>
            <p:spPr>
              <a:xfrm>
                <a:off x="2822272" y="3998219"/>
                <a:ext cx="56770" cy="68935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" name="円/楕円 24"/>
              <p:cNvSpPr/>
              <p:nvPr/>
            </p:nvSpPr>
            <p:spPr>
              <a:xfrm>
                <a:off x="2879042" y="4032686"/>
                <a:ext cx="56770" cy="68935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/楕円 25"/>
              <p:cNvSpPr/>
              <p:nvPr/>
            </p:nvSpPr>
            <p:spPr>
              <a:xfrm>
                <a:off x="2834245" y="4018497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円/楕円 26"/>
              <p:cNvSpPr/>
              <p:nvPr/>
            </p:nvSpPr>
            <p:spPr>
              <a:xfrm>
                <a:off x="2884106" y="4055902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19787873" flipV="1">
                <a:off x="2886486" y="4077442"/>
                <a:ext cx="49515" cy="162399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円/楕円 28"/>
              <p:cNvSpPr/>
              <p:nvPr/>
            </p:nvSpPr>
            <p:spPr>
              <a:xfrm rot="20076840">
                <a:off x="2735432" y="3907738"/>
                <a:ext cx="66643" cy="231206"/>
              </a:xfrm>
              <a:prstGeom prst="ellipse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フリーフォーム 20"/>
              <p:cNvSpPr/>
              <p:nvPr/>
            </p:nvSpPr>
            <p:spPr>
              <a:xfrm>
                <a:off x="2741621" y="4149144"/>
                <a:ext cx="51435" cy="72390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  <a:gd name="connsiteX0" fmla="*/ 34290 w 57150"/>
                  <a:gd name="connsiteY0" fmla="*/ 0 h 87630"/>
                  <a:gd name="connsiteX1" fmla="*/ 57150 w 57150"/>
                  <a:gd name="connsiteY1" fmla="*/ 49530 h 87630"/>
                  <a:gd name="connsiteX2" fmla="*/ 0 w 57150"/>
                  <a:gd name="connsiteY2" fmla="*/ 87630 h 87630"/>
                  <a:gd name="connsiteX0" fmla="*/ 28575 w 51435"/>
                  <a:gd name="connsiteY0" fmla="*/ 0 h 72390"/>
                  <a:gd name="connsiteX1" fmla="*/ 51435 w 51435"/>
                  <a:gd name="connsiteY1" fmla="*/ 49530 h 72390"/>
                  <a:gd name="connsiteX2" fmla="*/ 0 w 51435"/>
                  <a:gd name="connsiteY2" fmla="*/ 7239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" h="72390">
                    <a:moveTo>
                      <a:pt x="28575" y="0"/>
                    </a:moveTo>
                    <a:lnTo>
                      <a:pt x="51435" y="49530"/>
                    </a:lnTo>
                    <a:lnTo>
                      <a:pt x="0" y="72390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フリーフォーム 21"/>
              <p:cNvSpPr/>
              <p:nvPr/>
            </p:nvSpPr>
            <p:spPr>
              <a:xfrm>
                <a:off x="2783191" y="4127092"/>
                <a:ext cx="57150" cy="87630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87630">
                    <a:moveTo>
                      <a:pt x="34290" y="0"/>
                    </a:moveTo>
                    <a:lnTo>
                      <a:pt x="57150" y="53340"/>
                    </a:lnTo>
                    <a:lnTo>
                      <a:pt x="0" y="87630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フリーフォーム 22"/>
              <p:cNvSpPr/>
              <p:nvPr/>
            </p:nvSpPr>
            <p:spPr>
              <a:xfrm>
                <a:off x="2801640" y="4107404"/>
                <a:ext cx="57150" cy="87630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87630">
                    <a:moveTo>
                      <a:pt x="34290" y="0"/>
                    </a:moveTo>
                    <a:lnTo>
                      <a:pt x="57150" y="53340"/>
                    </a:lnTo>
                    <a:lnTo>
                      <a:pt x="0" y="87630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フリーフォーム 23"/>
              <p:cNvSpPr/>
              <p:nvPr/>
            </p:nvSpPr>
            <p:spPr>
              <a:xfrm>
                <a:off x="2659491" y="4205770"/>
                <a:ext cx="68580" cy="62865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  <a:gd name="connsiteX0" fmla="*/ 34290 w 51435"/>
                  <a:gd name="connsiteY0" fmla="*/ 0 h 87630"/>
                  <a:gd name="connsiteX1" fmla="*/ 51435 w 51435"/>
                  <a:gd name="connsiteY1" fmla="*/ 36195 h 87630"/>
                  <a:gd name="connsiteX2" fmla="*/ 0 w 51435"/>
                  <a:gd name="connsiteY2" fmla="*/ 87630 h 87630"/>
                  <a:gd name="connsiteX0" fmla="*/ 51435 w 68580"/>
                  <a:gd name="connsiteY0" fmla="*/ 0 h 62865"/>
                  <a:gd name="connsiteX1" fmla="*/ 68580 w 68580"/>
                  <a:gd name="connsiteY1" fmla="*/ 36195 h 62865"/>
                  <a:gd name="connsiteX2" fmla="*/ 0 w 68580"/>
                  <a:gd name="connsiteY2" fmla="*/ 62865 h 6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580" h="62865">
                    <a:moveTo>
                      <a:pt x="51435" y="0"/>
                    </a:moveTo>
                    <a:lnTo>
                      <a:pt x="68580" y="36195"/>
                    </a:lnTo>
                    <a:lnTo>
                      <a:pt x="0" y="62865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2723922" y="4183719"/>
                <a:ext cx="57150" cy="87630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87630">
                    <a:moveTo>
                      <a:pt x="34290" y="0"/>
                    </a:moveTo>
                    <a:lnTo>
                      <a:pt x="57150" y="53340"/>
                    </a:lnTo>
                    <a:lnTo>
                      <a:pt x="0" y="87630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42371" y="4164031"/>
                <a:ext cx="57150" cy="87630"/>
              </a:xfrm>
              <a:custGeom>
                <a:avLst/>
                <a:gdLst>
                  <a:gd name="connsiteX0" fmla="*/ 45720 w 91440"/>
                  <a:gd name="connsiteY0" fmla="*/ 0 h 148590"/>
                  <a:gd name="connsiteX1" fmla="*/ 91440 w 91440"/>
                  <a:gd name="connsiteY1" fmla="*/ 89535 h 148590"/>
                  <a:gd name="connsiteX2" fmla="*/ 0 w 91440"/>
                  <a:gd name="connsiteY2" fmla="*/ 148590 h 148590"/>
                  <a:gd name="connsiteX0" fmla="*/ 45720 w 68580"/>
                  <a:gd name="connsiteY0" fmla="*/ 0 h 148590"/>
                  <a:gd name="connsiteX1" fmla="*/ 68580 w 68580"/>
                  <a:gd name="connsiteY1" fmla="*/ 53340 h 148590"/>
                  <a:gd name="connsiteX2" fmla="*/ 0 w 68580"/>
                  <a:gd name="connsiteY2" fmla="*/ 148590 h 148590"/>
                  <a:gd name="connsiteX0" fmla="*/ 34290 w 57150"/>
                  <a:gd name="connsiteY0" fmla="*/ 0 h 87630"/>
                  <a:gd name="connsiteX1" fmla="*/ 57150 w 57150"/>
                  <a:gd name="connsiteY1" fmla="*/ 53340 h 87630"/>
                  <a:gd name="connsiteX2" fmla="*/ 0 w 57150"/>
                  <a:gd name="connsiteY2" fmla="*/ 87630 h 8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" h="87630">
                    <a:moveTo>
                      <a:pt x="34290" y="0"/>
                    </a:moveTo>
                    <a:lnTo>
                      <a:pt x="57150" y="53340"/>
                    </a:lnTo>
                    <a:lnTo>
                      <a:pt x="0" y="87630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2" name="フリーフォーム 11"/>
            <p:cNvSpPr/>
            <p:nvPr/>
          </p:nvSpPr>
          <p:spPr>
            <a:xfrm>
              <a:off x="7730230" y="2141640"/>
              <a:ext cx="829021" cy="242798"/>
            </a:xfrm>
            <a:custGeom>
              <a:avLst/>
              <a:gdLst>
                <a:gd name="connsiteX0" fmla="*/ 1608463 w 1608463"/>
                <a:gd name="connsiteY0" fmla="*/ 280930 h 694063"/>
                <a:gd name="connsiteX1" fmla="*/ 1327533 w 1608463"/>
                <a:gd name="connsiteY1" fmla="*/ 694063 h 694063"/>
                <a:gd name="connsiteX2" fmla="*/ 958468 w 1608463"/>
                <a:gd name="connsiteY2" fmla="*/ 0 h 694063"/>
                <a:gd name="connsiteX3" fmla="*/ 407624 w 1608463"/>
                <a:gd name="connsiteY3" fmla="*/ 545335 h 694063"/>
                <a:gd name="connsiteX4" fmla="*/ 0 w 1608463"/>
                <a:gd name="connsiteY4" fmla="*/ 154236 h 694063"/>
                <a:gd name="connsiteX0" fmla="*/ 1608463 w 1608463"/>
                <a:gd name="connsiteY0" fmla="*/ 280930 h 694063"/>
                <a:gd name="connsiteX1" fmla="*/ 1327533 w 1608463"/>
                <a:gd name="connsiteY1" fmla="*/ 694063 h 694063"/>
                <a:gd name="connsiteX2" fmla="*/ 958468 w 1608463"/>
                <a:gd name="connsiteY2" fmla="*/ 0 h 694063"/>
                <a:gd name="connsiteX3" fmla="*/ 407624 w 1608463"/>
                <a:gd name="connsiteY3" fmla="*/ 545335 h 694063"/>
                <a:gd name="connsiteX4" fmla="*/ 0 w 1608463"/>
                <a:gd name="connsiteY4" fmla="*/ 154236 h 694063"/>
                <a:gd name="connsiteX0" fmla="*/ 1608463 w 1608463"/>
                <a:gd name="connsiteY0" fmla="*/ 280930 h 694063"/>
                <a:gd name="connsiteX1" fmla="*/ 1327533 w 1608463"/>
                <a:gd name="connsiteY1" fmla="*/ 694063 h 694063"/>
                <a:gd name="connsiteX2" fmla="*/ 958468 w 1608463"/>
                <a:gd name="connsiteY2" fmla="*/ 0 h 694063"/>
                <a:gd name="connsiteX3" fmla="*/ 407624 w 1608463"/>
                <a:gd name="connsiteY3" fmla="*/ 545335 h 694063"/>
                <a:gd name="connsiteX4" fmla="*/ 0 w 1608463"/>
                <a:gd name="connsiteY4" fmla="*/ 154236 h 694063"/>
                <a:gd name="connsiteX0" fmla="*/ 1608463 w 1608463"/>
                <a:gd name="connsiteY0" fmla="*/ 280930 h 694063"/>
                <a:gd name="connsiteX1" fmla="*/ 1327533 w 1608463"/>
                <a:gd name="connsiteY1" fmla="*/ 694063 h 694063"/>
                <a:gd name="connsiteX2" fmla="*/ 958468 w 1608463"/>
                <a:gd name="connsiteY2" fmla="*/ 0 h 694063"/>
                <a:gd name="connsiteX3" fmla="*/ 407624 w 1608463"/>
                <a:gd name="connsiteY3" fmla="*/ 545335 h 694063"/>
                <a:gd name="connsiteX4" fmla="*/ 0 w 1608463"/>
                <a:gd name="connsiteY4" fmla="*/ 154236 h 694063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08463 w 1608463"/>
                <a:gd name="connsiteY0" fmla="*/ 280962 h 694095"/>
                <a:gd name="connsiteX1" fmla="*/ 1327533 w 1608463"/>
                <a:gd name="connsiteY1" fmla="*/ 694095 h 694095"/>
                <a:gd name="connsiteX2" fmla="*/ 958468 w 1608463"/>
                <a:gd name="connsiteY2" fmla="*/ 32 h 694095"/>
                <a:gd name="connsiteX3" fmla="*/ 407624 w 1608463"/>
                <a:gd name="connsiteY3" fmla="*/ 545367 h 694095"/>
                <a:gd name="connsiteX4" fmla="*/ 0 w 1608463"/>
                <a:gd name="connsiteY4" fmla="*/ 154268 h 694095"/>
                <a:gd name="connsiteX0" fmla="*/ 1680073 w 1680073"/>
                <a:gd name="connsiteY0" fmla="*/ 10 h 2087706"/>
                <a:gd name="connsiteX1" fmla="*/ 1327533 w 1680073"/>
                <a:gd name="connsiteY1" fmla="*/ 2087706 h 2087706"/>
                <a:gd name="connsiteX2" fmla="*/ 958468 w 1680073"/>
                <a:gd name="connsiteY2" fmla="*/ 1393643 h 2087706"/>
                <a:gd name="connsiteX3" fmla="*/ 407624 w 1680073"/>
                <a:gd name="connsiteY3" fmla="*/ 1938978 h 2087706"/>
                <a:gd name="connsiteX4" fmla="*/ 0 w 1680073"/>
                <a:gd name="connsiteY4" fmla="*/ 1547879 h 2087706"/>
                <a:gd name="connsiteX0" fmla="*/ 1680073 w 1680073"/>
                <a:gd name="connsiteY0" fmla="*/ 132262 h 2071230"/>
                <a:gd name="connsiteX1" fmla="*/ 1277957 w 1680073"/>
                <a:gd name="connsiteY1" fmla="*/ 59 h 2071230"/>
                <a:gd name="connsiteX2" fmla="*/ 958468 w 1680073"/>
                <a:gd name="connsiteY2" fmla="*/ 1525895 h 2071230"/>
                <a:gd name="connsiteX3" fmla="*/ 407624 w 1680073"/>
                <a:gd name="connsiteY3" fmla="*/ 2071230 h 2071230"/>
                <a:gd name="connsiteX4" fmla="*/ 0 w 1680073"/>
                <a:gd name="connsiteY4" fmla="*/ 1680131 h 2071230"/>
                <a:gd name="connsiteX0" fmla="*/ 1680073 w 1680073"/>
                <a:gd name="connsiteY0" fmla="*/ 132670 h 2071638"/>
                <a:gd name="connsiteX1" fmla="*/ 1277957 w 1680073"/>
                <a:gd name="connsiteY1" fmla="*/ 467 h 2071638"/>
                <a:gd name="connsiteX2" fmla="*/ 853808 w 1680073"/>
                <a:gd name="connsiteY2" fmla="*/ 182245 h 2071638"/>
                <a:gd name="connsiteX3" fmla="*/ 407624 w 1680073"/>
                <a:gd name="connsiteY3" fmla="*/ 2071638 h 2071638"/>
                <a:gd name="connsiteX4" fmla="*/ 0 w 1680073"/>
                <a:gd name="connsiteY4" fmla="*/ 1680539 h 2071638"/>
                <a:gd name="connsiteX0" fmla="*/ 1680073 w 1680073"/>
                <a:gd name="connsiteY0" fmla="*/ 192882 h 1740751"/>
                <a:gd name="connsiteX1" fmla="*/ 1277957 w 1680073"/>
                <a:gd name="connsiteY1" fmla="*/ 60679 h 1740751"/>
                <a:gd name="connsiteX2" fmla="*/ 853808 w 1680073"/>
                <a:gd name="connsiteY2" fmla="*/ 242457 h 1740751"/>
                <a:gd name="connsiteX3" fmla="*/ 616945 w 1680073"/>
                <a:gd name="connsiteY3" fmla="*/ 86 h 1740751"/>
                <a:gd name="connsiteX4" fmla="*/ 0 w 1680073"/>
                <a:gd name="connsiteY4" fmla="*/ 1740751 h 1740751"/>
                <a:gd name="connsiteX0" fmla="*/ 1410159 w 1410159"/>
                <a:gd name="connsiteY0" fmla="*/ 192882 h 242798"/>
                <a:gd name="connsiteX1" fmla="*/ 1008043 w 1410159"/>
                <a:gd name="connsiteY1" fmla="*/ 60679 h 242798"/>
                <a:gd name="connsiteX2" fmla="*/ 583894 w 1410159"/>
                <a:gd name="connsiteY2" fmla="*/ 242457 h 242798"/>
                <a:gd name="connsiteX3" fmla="*/ 347031 w 1410159"/>
                <a:gd name="connsiteY3" fmla="*/ 86 h 242798"/>
                <a:gd name="connsiteX4" fmla="*/ 0 w 1410159"/>
                <a:gd name="connsiteY4" fmla="*/ 209407 h 242798"/>
                <a:gd name="connsiteX0" fmla="*/ 1503802 w 1503802"/>
                <a:gd name="connsiteY0" fmla="*/ 187374 h 242798"/>
                <a:gd name="connsiteX1" fmla="*/ 1008043 w 1503802"/>
                <a:gd name="connsiteY1" fmla="*/ 60679 h 242798"/>
                <a:gd name="connsiteX2" fmla="*/ 583894 w 1503802"/>
                <a:gd name="connsiteY2" fmla="*/ 242457 h 242798"/>
                <a:gd name="connsiteX3" fmla="*/ 347031 w 1503802"/>
                <a:gd name="connsiteY3" fmla="*/ 86 h 242798"/>
                <a:gd name="connsiteX4" fmla="*/ 0 w 1503802"/>
                <a:gd name="connsiteY4" fmla="*/ 209407 h 24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3802" h="242798">
                  <a:moveTo>
                    <a:pt x="1503802" y="187374"/>
                  </a:moveTo>
                  <a:cubicBezTo>
                    <a:pt x="1333041" y="181865"/>
                    <a:pt x="1277956" y="60679"/>
                    <a:pt x="1008043" y="60679"/>
                  </a:cubicBezTo>
                  <a:cubicBezTo>
                    <a:pt x="703242" y="49662"/>
                    <a:pt x="778525" y="236948"/>
                    <a:pt x="583894" y="242457"/>
                  </a:cubicBezTo>
                  <a:cubicBezTo>
                    <a:pt x="400279" y="253474"/>
                    <a:pt x="585731" y="-5422"/>
                    <a:pt x="347031" y="86"/>
                  </a:cubicBezTo>
                  <a:cubicBezTo>
                    <a:pt x="156071" y="-3586"/>
                    <a:pt x="224010" y="207571"/>
                    <a:pt x="0" y="209407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9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CERN accelerator complex</a:t>
            </a:r>
            <a:endParaRPr kumimoji="1" lang="ja-JP" altLang="en-US" dirty="0"/>
          </a:p>
        </p:txBody>
      </p:sp>
      <p:pic>
        <p:nvPicPr>
          <p:cNvPr id="7" name="Picture 4" descr="C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0"/>
          <a:stretch/>
        </p:blipFill>
        <p:spPr bwMode="auto">
          <a:xfrm>
            <a:off x="1221246" y="863948"/>
            <a:ext cx="9517256" cy="5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witzerland-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98" y="4386897"/>
            <a:ext cx="757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lag-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902710"/>
            <a:ext cx="7207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角丸四角形 9"/>
          <p:cNvSpPr/>
          <p:nvPr/>
        </p:nvSpPr>
        <p:spPr>
          <a:xfrm>
            <a:off x="5555941" y="999016"/>
            <a:ext cx="4932547" cy="1853920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LHC (Large Hadron Collider)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27</a:t>
            </a:r>
            <a:r>
              <a:rPr kumimoji="0" lang="ja-JP" alt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 </a:t>
            </a: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km circumference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4 major experiments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50 </a:t>
            </a:r>
            <a:r>
              <a:rPr kumimoji="0" lang="en-US" altLang="ja-JP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~ 170 m </a:t>
            </a: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(avg. 100m) underground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costed ~10 billion USD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approved in </a:t>
            </a:r>
            <a:r>
              <a:rPr kumimoji="0" lang="en-US" altLang="ja-JP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1994, </a:t>
            </a: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completed in 2008</a:t>
            </a:r>
            <a:r>
              <a:rPr kumimoji="0" lang="en-US" altLang="ja-JP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 </a:t>
            </a: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(15 years)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623048" y="999017"/>
            <a:ext cx="3288367" cy="185392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kumimoji="0" lang="en-US" altLang="ja-JP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CERN</a:t>
            </a: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Founded in 1954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20 member countries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2500</a:t>
            </a:r>
            <a:r>
              <a:rPr kumimoji="0" lang="ja-JP" altLang="en-US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 </a:t>
            </a: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employees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10,000 users</a:t>
            </a:r>
            <a:endParaRPr kumimoji="0" lang="en-US" altLang="ja-JP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kumimoji="0" lang="en-US" altLang="ja-JP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ＭＳ Ｐゴシック" panose="020B0600070205080204" pitchFamily="50" charset="-128"/>
              </a:rPr>
              <a:t>(known as where WWW invented)</a:t>
            </a:r>
            <a:endParaRPr kumimoji="0" lang="en-US" altLang="ja-JP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319777">
            <a:off x="5875366" y="4975745"/>
            <a:ext cx="50526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kumimoji="1" lang="ja-JP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29474" y="5013176"/>
            <a:ext cx="58381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kumimoji="1" lang="ja-JP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21266692">
            <a:off x="8351756" y="4970573"/>
            <a:ext cx="55335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kumimoji="1" lang="ja-JP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3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CERN accelerator complex</a:t>
            </a:r>
            <a:endParaRPr kumimoji="1" lang="ja-JP" altLang="en-US" dirty="0"/>
          </a:p>
        </p:txBody>
      </p:sp>
      <p:pic>
        <p:nvPicPr>
          <p:cNvPr id="8" name="Picture 4" descr="C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0"/>
          <a:stretch/>
        </p:blipFill>
        <p:spPr bwMode="auto">
          <a:xfrm>
            <a:off x="1221246" y="863948"/>
            <a:ext cx="9517256" cy="5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Y:\home\ken\Desktop\スクリーンショット - 2014年08月12日 - 15時29分16秒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79" y="1299470"/>
            <a:ext cx="5381042" cy="52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3"/>
          <p:cNvSpPr/>
          <p:nvPr/>
        </p:nvSpPr>
        <p:spPr>
          <a:xfrm>
            <a:off x="4043772" y="1716303"/>
            <a:ext cx="4068452" cy="40169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2"/>
          <p:cNvSpPr txBox="1"/>
          <p:nvPr/>
        </p:nvSpPr>
        <p:spPr>
          <a:xfrm>
            <a:off x="7608168" y="6265654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C00000"/>
                </a:solidFill>
              </a:rPr>
              <a:t>map from google</a:t>
            </a:r>
            <a:endParaRPr lang="en-GB" sz="1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CERN accelerator complex</a:t>
            </a:r>
            <a:endParaRPr kumimoji="1" lang="ja-JP" altLang="en-US" dirty="0"/>
          </a:p>
        </p:txBody>
      </p:sp>
      <p:pic>
        <p:nvPicPr>
          <p:cNvPr id="8" name="Picture 4" descr="CE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0"/>
          <a:stretch/>
        </p:blipFill>
        <p:spPr bwMode="auto">
          <a:xfrm>
            <a:off x="1221246" y="863948"/>
            <a:ext cx="9517256" cy="5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3865757" y="2206879"/>
            <a:ext cx="1300163" cy="1001713"/>
            <a:chOff x="1111" y="2838"/>
            <a:chExt cx="819" cy="631"/>
          </a:xfrm>
        </p:grpSpPr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1511" y="3197"/>
              <a:ext cx="272" cy="2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1pPr>
              <a:lvl2pPr marL="742950" indent="-28575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2pPr>
              <a:lvl3pPr marL="11430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3pPr>
              <a:lvl4pPr marL="16002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4pPr>
              <a:lvl5pPr marL="20574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111" y="2838"/>
              <a:ext cx="819" cy="3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1pPr>
              <a:lvl2pPr marL="742950" indent="-28575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2pPr>
              <a:lvl3pPr marL="11430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3pPr>
              <a:lvl4pPr marL="16002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4pPr>
              <a:lvl5pPr marL="2057400" indent="-228600" eaLnBrk="0" hangingPunct="0"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FF0000"/>
                  </a:solidFill>
                  <a:latin typeface="Symbol" pitchFamily="18" charset="2"/>
                  <a:ea typeface="MS PGothic" pitchFamily="34" charset="-128"/>
                  <a:sym typeface="Symbol" pitchFamily="18" charset="2"/>
                </a:defRPr>
              </a:lvl9pPr>
            </a:lstStyle>
            <a:p>
              <a:r>
                <a:rPr lang="en-US" altLang="zh-CN" sz="3200" dirty="0">
                  <a:latin typeface="Verdana" pitchFamily="34" charset="0"/>
                  <a:ea typeface="汉鼎简中楷" pitchFamily="49" charset="-122"/>
                </a:rPr>
                <a:t>Alice</a:t>
              </a:r>
              <a:endParaRPr lang="en-US" altLang="zh-CN" sz="3200" dirty="0">
                <a:latin typeface="Comic Sans MS" pitchFamily="66" charset="0"/>
                <a:ea typeface="汉鼎简中楷" pitchFamily="49" charset="-122"/>
              </a:endParaRPr>
            </a:p>
          </p:txBody>
        </p:sp>
      </p:grpSp>
      <p:pic>
        <p:nvPicPr>
          <p:cNvPr id="12" name="Picture 2" descr="ALICE 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/>
          <a:stretch>
            <a:fillRect/>
          </a:stretch>
        </p:blipFill>
        <p:spPr bwMode="auto">
          <a:xfrm>
            <a:off x="3543494" y="996166"/>
            <a:ext cx="18573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ATLAS set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08" y="3753036"/>
            <a:ext cx="1976438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MS set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600579"/>
            <a:ext cx="18288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HCb set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32" y="5085184"/>
            <a:ext cx="14652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595500" y="3205654"/>
            <a:ext cx="1656223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1pPr>
            <a:lvl2pPr marL="742950" indent="-28575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2pPr>
            <a:lvl3pPr marL="11430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3pPr>
            <a:lvl4pPr marL="16002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4pPr>
            <a:lvl5pPr marL="20574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9pPr>
          </a:lstStyle>
          <a:p>
            <a:r>
              <a:rPr lang="en-US" altLang="zh-CN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汉鼎简中楷" pitchFamily="49" charset="-122"/>
              </a:rPr>
              <a:t>ATLAS</a:t>
            </a: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ea typeface="汉鼎简中楷" pitchFamily="49" charset="-122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329795" y="5877272"/>
            <a:ext cx="1372492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1pPr>
            <a:lvl2pPr marL="742950" indent="-28575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2pPr>
            <a:lvl3pPr marL="11430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3pPr>
            <a:lvl4pPr marL="16002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4pPr>
            <a:lvl5pPr marL="20574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9pPr>
          </a:lstStyle>
          <a:p>
            <a:r>
              <a:rPr lang="en-US" altLang="zh-CN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汉鼎简中楷" pitchFamily="49" charset="-122"/>
              </a:rPr>
              <a:t>LHCb</a:t>
            </a: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ea typeface="汉鼎简中楷" pitchFamily="49" charset="-122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616280" y="3790429"/>
            <a:ext cx="1162498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1pPr>
            <a:lvl2pPr marL="742950" indent="-28575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2pPr>
            <a:lvl3pPr marL="11430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3pPr>
            <a:lvl4pPr marL="16002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4pPr>
            <a:lvl5pPr marL="2057400" indent="-228600" eaLnBrk="0" hangingPunct="0"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FF0000"/>
                </a:solidFill>
                <a:latin typeface="Symbol" pitchFamily="18" charset="2"/>
                <a:ea typeface="MS PGothic" pitchFamily="34" charset="-128"/>
                <a:sym typeface="Symbol" pitchFamily="18" charset="2"/>
              </a:defRPr>
            </a:lvl9pPr>
          </a:lstStyle>
          <a:p>
            <a:r>
              <a:rPr lang="en-US" altLang="zh-CN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itchFamily="34" charset="0"/>
                <a:ea typeface="汉鼎简中楷" pitchFamily="49" charset="-122"/>
              </a:rPr>
              <a:t>CMS</a:t>
            </a: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ea typeface="汉鼎简中楷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65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003" y="1274887"/>
            <a:ext cx="8310997" cy="47974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LHC ALICE Experiment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222900" y="1217396"/>
            <a:ext cx="3424828" cy="5343952"/>
          </a:xfrm>
        </p:spPr>
        <p:txBody>
          <a:bodyPr>
            <a:normAutofit/>
          </a:bodyPr>
          <a:lstStyle/>
          <a:p>
            <a:r>
              <a:rPr lang="en-US" altLang="ja-JP" dirty="0"/>
              <a:t>W</a:t>
            </a:r>
            <a:r>
              <a:rPr lang="en-US" altLang="ja-JP" dirty="0" smtClean="0"/>
              <a:t>e measure “everything” come from QGP to find its characteristics</a:t>
            </a:r>
          </a:p>
          <a:p>
            <a:r>
              <a:rPr lang="en-US" altLang="ja-JP" dirty="0"/>
              <a:t>D</a:t>
            </a:r>
            <a:r>
              <a:rPr lang="en-US" altLang="ja-JP" dirty="0" smtClean="0"/>
              <a:t>ifferent detector technologies for different type of particles (charged, not charged, fast/slow)</a:t>
            </a:r>
          </a:p>
          <a:p>
            <a:endParaRPr lang="en-US" altLang="ja-JP" dirty="0"/>
          </a:p>
          <a:p>
            <a:r>
              <a:rPr lang="en-US" altLang="ja-JP" dirty="0"/>
              <a:t>T</a:t>
            </a:r>
            <a:r>
              <a:rPr lang="en-US" altLang="ja-JP" dirty="0" smtClean="0"/>
              <a:t>oday, I pickup one of the detectors with “largest” data volume thus the most challenging detector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9866789" y="5949280"/>
            <a:ext cx="2196244" cy="71683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 </a:t>
            </a:r>
            <a:r>
              <a:rPr lang="en-GB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16 m x </a:t>
            </a:r>
            <a:r>
              <a:rPr lang="en-GB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26m</a:t>
            </a:r>
          </a:p>
          <a:p>
            <a:pPr algn="ctr"/>
            <a:r>
              <a:rPr lang="en-GB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10000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</a:t>
            </a:r>
            <a:endParaRPr lang="en-GB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56m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</a:t>
            </a:r>
            <a:endParaRPr lang="en-GB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3501708" y="2530132"/>
            <a:ext cx="4107758" cy="1916282"/>
            <a:chOff x="3501708" y="2530132"/>
            <a:chExt cx="4107758" cy="1916282"/>
          </a:xfrm>
        </p:grpSpPr>
        <p:sp>
          <p:nvSpPr>
            <p:cNvPr id="13" name="角丸四角形 12"/>
            <p:cNvSpPr/>
            <p:nvPr/>
          </p:nvSpPr>
          <p:spPr>
            <a:xfrm>
              <a:off x="5699212" y="2530132"/>
              <a:ext cx="1908212" cy="1582944"/>
            </a:xfrm>
            <a:prstGeom prst="roundRect">
              <a:avLst>
                <a:gd name="adj" fmla="val 5603"/>
              </a:avLst>
            </a:prstGeom>
            <a:noFill/>
            <a:ln w="57150">
              <a:solidFill>
                <a:srgbClr val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V="1">
              <a:off x="3532195" y="3321604"/>
              <a:ext cx="2167017" cy="1114084"/>
            </a:xfrm>
            <a:prstGeom prst="straightConnector1">
              <a:avLst/>
            </a:prstGeom>
            <a:ln w="57150">
              <a:solidFill>
                <a:srgbClr val="FFFFFF"/>
              </a:solidFill>
              <a:prstDash val="soli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flipV="1">
              <a:off x="3501708" y="3332330"/>
              <a:ext cx="2167017" cy="1114084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角丸四角形 21"/>
            <p:cNvSpPr/>
            <p:nvPr/>
          </p:nvSpPr>
          <p:spPr>
            <a:xfrm>
              <a:off x="5701254" y="2530132"/>
              <a:ext cx="1908212" cy="1582944"/>
            </a:xfrm>
            <a:prstGeom prst="roundRect">
              <a:avLst>
                <a:gd name="adj" fmla="val 5603"/>
              </a:avLst>
            </a:prstGeom>
            <a:noFill/>
            <a:ln w="57150"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14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TPC of ALICE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11515499" cy="435133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TPC: Time Projection Chamber … a tracking device</a:t>
            </a:r>
          </a:p>
          <a:p>
            <a:pPr lvl="1"/>
            <a:r>
              <a:rPr kumimoji="1" lang="en-US" altLang="ja-JP" dirty="0" smtClean="0"/>
              <a:t>3D </a:t>
            </a:r>
            <a:r>
              <a:rPr lang="en-US" altLang="ja-JP" dirty="0" smtClean="0"/>
              <a:t>memory</a:t>
            </a:r>
            <a:r>
              <a:rPr kumimoji="1" lang="en-US" altLang="ja-JP" dirty="0" smtClean="0"/>
              <a:t> that memorize </a:t>
            </a:r>
            <a:r>
              <a:rPr lang="en-US" altLang="ja-JP" dirty="0" smtClean="0"/>
              <a:t>charged </a:t>
            </a:r>
            <a:r>
              <a:rPr kumimoji="1" lang="en-US" altLang="ja-JP" dirty="0" smtClean="0"/>
              <a:t>particle trajectories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rare gas as the memory medium (data is stored in gas volume, and read like shift register)</a:t>
            </a:r>
          </a:p>
          <a:p>
            <a:pPr lvl="1"/>
            <a:r>
              <a:rPr lang="en-US" altLang="ja-JP" dirty="0" smtClean="0"/>
              <a:t>600M memory pixels with frame rate of 2000 Hz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 too slow, we want 50,000 Hz now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08" y="2906168"/>
            <a:ext cx="4670291" cy="3745963"/>
          </a:xfrm>
          <a:prstGeom prst="rect">
            <a:avLst/>
          </a:prstGeom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/>
          <a:stretch/>
        </p:blipFill>
        <p:spPr bwMode="auto">
          <a:xfrm>
            <a:off x="479376" y="2780928"/>
            <a:ext cx="6243016" cy="399644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2788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TPC: 3D snapshot memory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99356" y="1195861"/>
            <a:ext cx="11593254" cy="5293479"/>
          </a:xfrm>
          <a:prstGeom prst="roundRect">
            <a:avLst>
              <a:gd name="adj" fmla="val 8711"/>
            </a:avLst>
          </a:prstGeom>
          <a:solidFill>
            <a:schemeClr val="bg1">
              <a:alpha val="7098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8" name="円柱 182"/>
          <p:cNvSpPr/>
          <p:nvPr/>
        </p:nvSpPr>
        <p:spPr>
          <a:xfrm rot="16200000">
            <a:off x="8787607" y="2881791"/>
            <a:ext cx="184294" cy="978442"/>
          </a:xfrm>
          <a:custGeom>
            <a:avLst/>
            <a:gdLst>
              <a:gd name="connsiteX0" fmla="*/ 0 w 181768"/>
              <a:gd name="connsiteY0" fmla="*/ 22721 h 1105077"/>
              <a:gd name="connsiteX1" fmla="*/ 90884 w 181768"/>
              <a:gd name="connsiteY1" fmla="*/ 45442 h 1105077"/>
              <a:gd name="connsiteX2" fmla="*/ 181768 w 181768"/>
              <a:gd name="connsiteY2" fmla="*/ 22721 h 1105077"/>
              <a:gd name="connsiteX3" fmla="*/ 181768 w 181768"/>
              <a:gd name="connsiteY3" fmla="*/ 1082356 h 1105077"/>
              <a:gd name="connsiteX4" fmla="*/ 90884 w 181768"/>
              <a:gd name="connsiteY4" fmla="*/ 1105077 h 1105077"/>
              <a:gd name="connsiteX5" fmla="*/ 0 w 181768"/>
              <a:gd name="connsiteY5" fmla="*/ 1082356 h 1105077"/>
              <a:gd name="connsiteX6" fmla="*/ 0 w 181768"/>
              <a:gd name="connsiteY6" fmla="*/ 22721 h 1105077"/>
              <a:gd name="connsiteX0" fmla="*/ 0 w 181768"/>
              <a:gd name="connsiteY0" fmla="*/ 22721 h 1105077"/>
              <a:gd name="connsiteX1" fmla="*/ 90884 w 181768"/>
              <a:gd name="connsiteY1" fmla="*/ 0 h 1105077"/>
              <a:gd name="connsiteX2" fmla="*/ 181768 w 181768"/>
              <a:gd name="connsiteY2" fmla="*/ 22721 h 1105077"/>
              <a:gd name="connsiteX3" fmla="*/ 90884 w 181768"/>
              <a:gd name="connsiteY3" fmla="*/ 45442 h 1105077"/>
              <a:gd name="connsiteX4" fmla="*/ 0 w 181768"/>
              <a:gd name="connsiteY4" fmla="*/ 22721 h 1105077"/>
              <a:gd name="connsiteX0" fmla="*/ 181768 w 181768"/>
              <a:gd name="connsiteY0" fmla="*/ 22721 h 1105077"/>
              <a:gd name="connsiteX1" fmla="*/ 90884 w 181768"/>
              <a:gd name="connsiteY1" fmla="*/ 45442 h 1105077"/>
              <a:gd name="connsiteX2" fmla="*/ 0 w 181768"/>
              <a:gd name="connsiteY2" fmla="*/ 22721 h 1105077"/>
              <a:gd name="connsiteX3" fmla="*/ 90884 w 181768"/>
              <a:gd name="connsiteY3" fmla="*/ 0 h 1105077"/>
              <a:gd name="connsiteX4" fmla="*/ 181768 w 181768"/>
              <a:gd name="connsiteY4" fmla="*/ 22721 h 1105077"/>
              <a:gd name="connsiteX5" fmla="*/ 181768 w 181768"/>
              <a:gd name="connsiteY5" fmla="*/ 1082356 h 1105077"/>
              <a:gd name="connsiteX6" fmla="*/ 90884 w 181768"/>
              <a:gd name="connsiteY6" fmla="*/ 1105077 h 1105077"/>
              <a:gd name="connsiteX7" fmla="*/ 0 w 181768"/>
              <a:gd name="connsiteY7" fmla="*/ 1082356 h 1105077"/>
              <a:gd name="connsiteX8" fmla="*/ 0 w 181768"/>
              <a:gd name="connsiteY8" fmla="*/ 22721 h 1105077"/>
              <a:gd name="connsiteX0" fmla="*/ 2526 w 184294"/>
              <a:gd name="connsiteY0" fmla="*/ 79339 h 1161695"/>
              <a:gd name="connsiteX1" fmla="*/ 93410 w 184294"/>
              <a:gd name="connsiteY1" fmla="*/ 102060 h 1161695"/>
              <a:gd name="connsiteX2" fmla="*/ 184294 w 184294"/>
              <a:gd name="connsiteY2" fmla="*/ 79339 h 1161695"/>
              <a:gd name="connsiteX3" fmla="*/ 184294 w 184294"/>
              <a:gd name="connsiteY3" fmla="*/ 1138974 h 1161695"/>
              <a:gd name="connsiteX4" fmla="*/ 93410 w 184294"/>
              <a:gd name="connsiteY4" fmla="*/ 1161695 h 1161695"/>
              <a:gd name="connsiteX5" fmla="*/ 2526 w 184294"/>
              <a:gd name="connsiteY5" fmla="*/ 1138974 h 1161695"/>
              <a:gd name="connsiteX6" fmla="*/ 2526 w 184294"/>
              <a:gd name="connsiteY6" fmla="*/ 79339 h 1161695"/>
              <a:gd name="connsiteX0" fmla="*/ 2526 w 184294"/>
              <a:gd name="connsiteY0" fmla="*/ 79339 h 1161695"/>
              <a:gd name="connsiteX1" fmla="*/ 93410 w 184294"/>
              <a:gd name="connsiteY1" fmla="*/ 56618 h 1161695"/>
              <a:gd name="connsiteX2" fmla="*/ 184294 w 184294"/>
              <a:gd name="connsiteY2" fmla="*/ 79339 h 1161695"/>
              <a:gd name="connsiteX3" fmla="*/ 93410 w 184294"/>
              <a:gd name="connsiteY3" fmla="*/ 102060 h 1161695"/>
              <a:gd name="connsiteX4" fmla="*/ 2526 w 184294"/>
              <a:gd name="connsiteY4" fmla="*/ 79339 h 1161695"/>
              <a:gd name="connsiteX0" fmla="*/ 184294 w 184294"/>
              <a:gd name="connsiteY0" fmla="*/ 79339 h 1161695"/>
              <a:gd name="connsiteX1" fmla="*/ 93410 w 184294"/>
              <a:gd name="connsiteY1" fmla="*/ 102060 h 1161695"/>
              <a:gd name="connsiteX2" fmla="*/ 2526 w 184294"/>
              <a:gd name="connsiteY2" fmla="*/ 79339 h 1161695"/>
              <a:gd name="connsiteX3" fmla="*/ 184294 w 184294"/>
              <a:gd name="connsiteY3" fmla="*/ 79339 h 1161695"/>
              <a:gd name="connsiteX4" fmla="*/ 184294 w 184294"/>
              <a:gd name="connsiteY4" fmla="*/ 1138974 h 1161695"/>
              <a:gd name="connsiteX5" fmla="*/ 93410 w 184294"/>
              <a:gd name="connsiteY5" fmla="*/ 1161695 h 1161695"/>
              <a:gd name="connsiteX6" fmla="*/ 2526 w 184294"/>
              <a:gd name="connsiteY6" fmla="*/ 1138974 h 1161695"/>
              <a:gd name="connsiteX7" fmla="*/ 2526 w 184294"/>
              <a:gd name="connsiteY7" fmla="*/ 79339 h 116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294" h="1161695" stroke="0" extrusionOk="0">
                <a:moveTo>
                  <a:pt x="2526" y="79339"/>
                </a:moveTo>
                <a:cubicBezTo>
                  <a:pt x="2526" y="91887"/>
                  <a:pt x="43216" y="102060"/>
                  <a:pt x="93410" y="102060"/>
                </a:cubicBezTo>
                <a:cubicBezTo>
                  <a:pt x="143604" y="102060"/>
                  <a:pt x="184294" y="9188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  <a:close/>
              </a:path>
              <a:path w="184294" h="1161695" fill="lighten" stroke="0" extrusionOk="0">
                <a:moveTo>
                  <a:pt x="2526" y="79339"/>
                </a:moveTo>
                <a:cubicBezTo>
                  <a:pt x="2526" y="66791"/>
                  <a:pt x="43216" y="56618"/>
                  <a:pt x="93410" y="56618"/>
                </a:cubicBezTo>
                <a:cubicBezTo>
                  <a:pt x="143604" y="56618"/>
                  <a:pt x="184294" y="66791"/>
                  <a:pt x="184294" y="79339"/>
                </a:cubicBez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2526" y="91887"/>
                  <a:pt x="2526" y="79339"/>
                </a:cubicBezTo>
                <a:close/>
              </a:path>
              <a:path w="184294" h="1161695" fill="none" extrusionOk="0">
                <a:moveTo>
                  <a:pt x="184294" y="79339"/>
                </a:move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-12621" y="83126"/>
                  <a:pt x="2526" y="79339"/>
                </a:cubicBezTo>
                <a:cubicBezTo>
                  <a:pt x="17673" y="75552"/>
                  <a:pt x="153999" y="-9726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TextBox 36"/>
          <p:cNvSpPr txBox="1"/>
          <p:nvPr/>
        </p:nvSpPr>
        <p:spPr>
          <a:xfrm>
            <a:off x="4866824" y="3756613"/>
            <a:ext cx="1116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electrons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produced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space</a:t>
            </a:r>
            <a:endParaRPr lang="en-GB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TextBox 44"/>
          <p:cNvSpPr txBox="1"/>
          <p:nvPr/>
        </p:nvSpPr>
        <p:spPr>
          <a:xfrm>
            <a:off x="6194346" y="4661970"/>
            <a:ext cx="174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gas (such as </a:t>
            </a:r>
            <a:r>
              <a:rPr lang="en-GB" sz="1400" dirty="0" err="1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</a:t>
            </a:r>
            <a:r>
              <a:rPr lang="en-GB" sz="14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GB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円/楕円 12"/>
          <p:cNvSpPr/>
          <p:nvPr/>
        </p:nvSpPr>
        <p:spPr>
          <a:xfrm>
            <a:off x="3661856" y="1621492"/>
            <a:ext cx="720000" cy="3600000"/>
          </a:xfrm>
          <a:prstGeom prst="ellipse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円/楕円 13"/>
          <p:cNvSpPr/>
          <p:nvPr/>
        </p:nvSpPr>
        <p:spPr>
          <a:xfrm>
            <a:off x="7766412" y="1621492"/>
            <a:ext cx="720000" cy="360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952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8" name="直線コネクタ 17"/>
          <p:cNvCxnSpPr>
            <a:stCxn id="16" idx="0"/>
            <a:endCxn id="17" idx="0"/>
          </p:cNvCxnSpPr>
          <p:nvPr/>
        </p:nvCxnSpPr>
        <p:spPr>
          <a:xfrm>
            <a:off x="4021856" y="16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円/楕円 15"/>
          <p:cNvSpPr/>
          <p:nvPr/>
        </p:nvSpPr>
        <p:spPr>
          <a:xfrm>
            <a:off x="8054412" y="3002402"/>
            <a:ext cx="144000" cy="72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円/楕円 16"/>
          <p:cNvSpPr/>
          <p:nvPr/>
        </p:nvSpPr>
        <p:spPr>
          <a:xfrm>
            <a:off x="3949856" y="3007437"/>
            <a:ext cx="144000" cy="720000"/>
          </a:xfrm>
          <a:prstGeom prst="ellipse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1" name="直線コネクタ 20"/>
          <p:cNvCxnSpPr>
            <a:stCxn id="20" idx="0"/>
            <a:endCxn id="19" idx="0"/>
          </p:cNvCxnSpPr>
          <p:nvPr/>
        </p:nvCxnSpPr>
        <p:spPr>
          <a:xfrm flipV="1">
            <a:off x="4021856" y="300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22" name="直線コネクタ 21"/>
          <p:cNvCxnSpPr>
            <a:stCxn id="20" idx="4"/>
            <a:endCxn id="19" idx="4"/>
          </p:cNvCxnSpPr>
          <p:nvPr/>
        </p:nvCxnSpPr>
        <p:spPr>
          <a:xfrm flipV="1">
            <a:off x="4021856" y="372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23" name="直線コネクタ 22"/>
          <p:cNvCxnSpPr/>
          <p:nvPr/>
        </p:nvCxnSpPr>
        <p:spPr>
          <a:xfrm>
            <a:off x="4021856" y="52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4" name="TextBox 32"/>
          <p:cNvSpPr txBox="1"/>
          <p:nvPr/>
        </p:nvSpPr>
        <p:spPr>
          <a:xfrm>
            <a:off x="6891306" y="1311630"/>
            <a:ext cx="2779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high energy charged particles</a:t>
            </a:r>
            <a:endParaRPr lang="en-GB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円/楕円 93"/>
          <p:cNvSpPr/>
          <p:nvPr/>
        </p:nvSpPr>
        <p:spPr>
          <a:xfrm>
            <a:off x="8126412" y="1621492"/>
            <a:ext cx="360000" cy="3600000"/>
          </a:xfrm>
          <a:custGeom>
            <a:avLst/>
            <a:gdLst>
              <a:gd name="connsiteX0" fmla="*/ 0 w 720000"/>
              <a:gd name="connsiteY0" fmla="*/ 1800000 h 3600000"/>
              <a:gd name="connsiteX1" fmla="*/ 360000 w 720000"/>
              <a:gd name="connsiteY1" fmla="*/ 0 h 3600000"/>
              <a:gd name="connsiteX2" fmla="*/ 720000 w 720000"/>
              <a:gd name="connsiteY2" fmla="*/ 1800000 h 3600000"/>
              <a:gd name="connsiteX3" fmla="*/ 360000 w 720000"/>
              <a:gd name="connsiteY3" fmla="*/ 3600000 h 3600000"/>
              <a:gd name="connsiteX4" fmla="*/ 0 w 720000"/>
              <a:gd name="connsiteY4" fmla="*/ 1800000 h 3600000"/>
              <a:gd name="connsiteX0" fmla="*/ 294834 w 654834"/>
              <a:gd name="connsiteY0" fmla="*/ 0 h 3600000"/>
              <a:gd name="connsiteX1" fmla="*/ 654834 w 654834"/>
              <a:gd name="connsiteY1" fmla="*/ 1800000 h 3600000"/>
              <a:gd name="connsiteX2" fmla="*/ 294834 w 654834"/>
              <a:gd name="connsiteY2" fmla="*/ 3600000 h 3600000"/>
              <a:gd name="connsiteX3" fmla="*/ 26274 w 654834"/>
              <a:gd name="connsiteY3" fmla="*/ 1891440 h 3600000"/>
              <a:gd name="connsiteX0" fmla="*/ 0 w 360000"/>
              <a:gd name="connsiteY0" fmla="*/ 0 h 3600000"/>
              <a:gd name="connsiteX1" fmla="*/ 360000 w 360000"/>
              <a:gd name="connsiteY1" fmla="*/ 1800000 h 3600000"/>
              <a:gd name="connsiteX2" fmla="*/ 0 w 360000"/>
              <a:gd name="connsiteY2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00" h="3600000">
                <a:moveTo>
                  <a:pt x="0" y="0"/>
                </a:moveTo>
                <a:cubicBezTo>
                  <a:pt x="198823" y="0"/>
                  <a:pt x="360000" y="805887"/>
                  <a:pt x="360000" y="1800000"/>
                </a:cubicBezTo>
                <a:cubicBezTo>
                  <a:pt x="360000" y="2794113"/>
                  <a:pt x="198823" y="3600000"/>
                  <a:pt x="0" y="3600000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TextBox 36"/>
          <p:cNvSpPr txBox="1"/>
          <p:nvPr/>
        </p:nvSpPr>
        <p:spPr>
          <a:xfrm>
            <a:off x="8444734" y="4106228"/>
            <a:ext cx="126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electrode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membrane</a:t>
            </a:r>
            <a:endParaRPr lang="en-GB" sz="16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4021858" y="5216458"/>
            <a:ext cx="4104553" cy="1201873"/>
            <a:chOff x="2497857" y="4937038"/>
            <a:chExt cx="4104553" cy="1201873"/>
          </a:xfrm>
        </p:grpSpPr>
        <p:sp>
          <p:nvSpPr>
            <p:cNvPr id="28" name="正方形/長方形 27"/>
            <p:cNvSpPr/>
            <p:nvPr/>
          </p:nvSpPr>
          <p:spPr>
            <a:xfrm>
              <a:off x="4284911" y="5517841"/>
              <a:ext cx="45719" cy="28420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4374892" y="5567967"/>
              <a:ext cx="80605" cy="18395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499759" y="5517841"/>
              <a:ext cx="45719" cy="28420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589740" y="5567967"/>
              <a:ext cx="80605" cy="18395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4716976" y="5516152"/>
              <a:ext cx="45719" cy="28420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806957" y="5566278"/>
              <a:ext cx="80605" cy="18395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931824" y="5516152"/>
              <a:ext cx="45719" cy="28420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021805" y="5566278"/>
              <a:ext cx="80605" cy="18395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4031955" y="5800357"/>
              <a:ext cx="1415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0000"/>
                  </a:solidFill>
                  <a:latin typeface="メイリオ" panose="020B0604030504040204" pitchFamily="50" charset="-128"/>
                  <a:cs typeface="メイリオ" panose="020B0604030504040204" pitchFamily="50" charset="-128"/>
                </a:rPr>
                <a:t>high voltage</a:t>
              </a:r>
              <a:endParaRPr lang="en-GB" sz="16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2497857" y="4942072"/>
              <a:ext cx="1787054" cy="723144"/>
            </a:xfrm>
            <a:custGeom>
              <a:avLst/>
              <a:gdLst>
                <a:gd name="connsiteX0" fmla="*/ 1712976 w 1712976"/>
                <a:gd name="connsiteY0" fmla="*/ 469392 h 469392"/>
                <a:gd name="connsiteX1" fmla="*/ 0 w 1712976"/>
                <a:gd name="connsiteY1" fmla="*/ 411480 h 469392"/>
                <a:gd name="connsiteX2" fmla="*/ 18288 w 1712976"/>
                <a:gd name="connsiteY2" fmla="*/ 0 h 469392"/>
                <a:gd name="connsiteX0" fmla="*/ 1694688 w 1694688"/>
                <a:gd name="connsiteY0" fmla="*/ 469392 h 472440"/>
                <a:gd name="connsiteX1" fmla="*/ 12192 w 1694688"/>
                <a:gd name="connsiteY1" fmla="*/ 472440 h 472440"/>
                <a:gd name="connsiteX2" fmla="*/ 0 w 1694688"/>
                <a:gd name="connsiteY2" fmla="*/ 0 h 472440"/>
                <a:gd name="connsiteX0" fmla="*/ 1685544 w 1685544"/>
                <a:gd name="connsiteY0" fmla="*/ 655320 h 658368"/>
                <a:gd name="connsiteX1" fmla="*/ 3048 w 1685544"/>
                <a:gd name="connsiteY1" fmla="*/ 658368 h 658368"/>
                <a:gd name="connsiteX2" fmla="*/ 0 w 1685544"/>
                <a:gd name="connsiteY2" fmla="*/ 0 h 65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544" h="658368">
                  <a:moveTo>
                    <a:pt x="1685544" y="655320"/>
                  </a:moveTo>
                  <a:lnTo>
                    <a:pt x="3048" y="658368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フリーフォーム 37"/>
            <p:cNvSpPr/>
            <p:nvPr/>
          </p:nvSpPr>
          <p:spPr>
            <a:xfrm flipH="1">
              <a:off x="5102409" y="4937038"/>
              <a:ext cx="1500001" cy="720000"/>
            </a:xfrm>
            <a:custGeom>
              <a:avLst/>
              <a:gdLst>
                <a:gd name="connsiteX0" fmla="*/ 1712976 w 1712976"/>
                <a:gd name="connsiteY0" fmla="*/ 469392 h 469392"/>
                <a:gd name="connsiteX1" fmla="*/ 0 w 1712976"/>
                <a:gd name="connsiteY1" fmla="*/ 411480 h 469392"/>
                <a:gd name="connsiteX2" fmla="*/ 18288 w 1712976"/>
                <a:gd name="connsiteY2" fmla="*/ 0 h 469392"/>
                <a:gd name="connsiteX0" fmla="*/ 1694688 w 1694688"/>
                <a:gd name="connsiteY0" fmla="*/ 469392 h 472440"/>
                <a:gd name="connsiteX1" fmla="*/ 12192 w 1694688"/>
                <a:gd name="connsiteY1" fmla="*/ 472440 h 472440"/>
                <a:gd name="connsiteX2" fmla="*/ 0 w 1694688"/>
                <a:gd name="connsiteY2" fmla="*/ 0 h 472440"/>
                <a:gd name="connsiteX0" fmla="*/ 1685544 w 1685544"/>
                <a:gd name="connsiteY0" fmla="*/ 655320 h 658368"/>
                <a:gd name="connsiteX1" fmla="*/ 3048 w 1685544"/>
                <a:gd name="connsiteY1" fmla="*/ 658368 h 658368"/>
                <a:gd name="connsiteX2" fmla="*/ 0 w 1685544"/>
                <a:gd name="connsiteY2" fmla="*/ 0 h 65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544" h="658368">
                  <a:moveTo>
                    <a:pt x="1685544" y="655320"/>
                  </a:moveTo>
                  <a:lnTo>
                    <a:pt x="3048" y="658368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5843702" y="1678134"/>
            <a:ext cx="950789" cy="3464534"/>
            <a:chOff x="4319701" y="1398714"/>
            <a:chExt cx="950789" cy="3464534"/>
          </a:xfrm>
        </p:grpSpPr>
        <p:sp>
          <p:nvSpPr>
            <p:cNvPr id="40" name="フローチャート: 結合子 39"/>
            <p:cNvSpPr/>
            <p:nvPr/>
          </p:nvSpPr>
          <p:spPr>
            <a:xfrm>
              <a:off x="4520038" y="3482505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フローチャート: 結合子 40"/>
            <p:cNvSpPr/>
            <p:nvPr/>
          </p:nvSpPr>
          <p:spPr>
            <a:xfrm>
              <a:off x="4472972" y="3680615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フローチャート: 結合子 41"/>
            <p:cNvSpPr/>
            <p:nvPr/>
          </p:nvSpPr>
          <p:spPr>
            <a:xfrm>
              <a:off x="4506117" y="3842941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フローチャート: 結合子 42"/>
            <p:cNvSpPr/>
            <p:nvPr/>
          </p:nvSpPr>
          <p:spPr>
            <a:xfrm>
              <a:off x="4413832" y="4047087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フローチャート: 結合子 43"/>
            <p:cNvSpPr/>
            <p:nvPr/>
          </p:nvSpPr>
          <p:spPr>
            <a:xfrm>
              <a:off x="4453520" y="4244661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フローチャート: 結合子 44"/>
            <p:cNvSpPr/>
            <p:nvPr/>
          </p:nvSpPr>
          <p:spPr>
            <a:xfrm>
              <a:off x="4373049" y="4382550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フローチャート: 結合子 45"/>
            <p:cNvSpPr/>
            <p:nvPr/>
          </p:nvSpPr>
          <p:spPr>
            <a:xfrm>
              <a:off x="4403612" y="4575154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フローチャート: 結合子 46"/>
            <p:cNvSpPr/>
            <p:nvPr/>
          </p:nvSpPr>
          <p:spPr>
            <a:xfrm>
              <a:off x="4319701" y="4732219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フローチャート: 結合子 47"/>
            <p:cNvSpPr/>
            <p:nvPr/>
          </p:nvSpPr>
          <p:spPr>
            <a:xfrm>
              <a:off x="4381154" y="1917661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フローチャート: 結合子 48"/>
            <p:cNvSpPr/>
            <p:nvPr/>
          </p:nvSpPr>
          <p:spPr>
            <a:xfrm>
              <a:off x="4393328" y="2166778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フローチャート: 結合子 49"/>
            <p:cNvSpPr/>
            <p:nvPr/>
          </p:nvSpPr>
          <p:spPr>
            <a:xfrm>
              <a:off x="4528006" y="2344521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フローチャート: 結合子 50"/>
            <p:cNvSpPr/>
            <p:nvPr/>
          </p:nvSpPr>
          <p:spPr>
            <a:xfrm>
              <a:off x="4480031" y="2522122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フローチャート: 結合子 51"/>
            <p:cNvSpPr/>
            <p:nvPr/>
          </p:nvSpPr>
          <p:spPr>
            <a:xfrm>
              <a:off x="5143780" y="1398714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フローチャート: 結合子 52"/>
            <p:cNvSpPr/>
            <p:nvPr/>
          </p:nvSpPr>
          <p:spPr>
            <a:xfrm>
              <a:off x="5062107" y="1587937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4" name="フローチャート: 結合子 53"/>
            <p:cNvSpPr/>
            <p:nvPr/>
          </p:nvSpPr>
          <p:spPr>
            <a:xfrm>
              <a:off x="5039054" y="1848406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フローチャート: 結合子 54"/>
            <p:cNvSpPr/>
            <p:nvPr/>
          </p:nvSpPr>
          <p:spPr>
            <a:xfrm>
              <a:off x="4937712" y="2091706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フローチャート: 結合子 55"/>
            <p:cNvSpPr/>
            <p:nvPr/>
          </p:nvSpPr>
          <p:spPr>
            <a:xfrm>
              <a:off x="4859513" y="2248522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フローチャート: 結合子 56"/>
            <p:cNvSpPr/>
            <p:nvPr/>
          </p:nvSpPr>
          <p:spPr>
            <a:xfrm>
              <a:off x="4790401" y="2426340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フローチャート: 結合子 57"/>
            <p:cNvSpPr/>
            <p:nvPr/>
          </p:nvSpPr>
          <p:spPr>
            <a:xfrm>
              <a:off x="4793863" y="2608080"/>
              <a:ext cx="126710" cy="131029"/>
            </a:xfrm>
            <a:prstGeom prst="flowChartConnector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5800850" y="1283680"/>
            <a:ext cx="1105589" cy="4337769"/>
            <a:chOff x="4276849" y="1004259"/>
            <a:chExt cx="1105589" cy="4337769"/>
          </a:xfrm>
        </p:grpSpPr>
        <p:cxnSp>
          <p:nvCxnSpPr>
            <p:cNvPr id="60" name="Straight Arrow Connector 9"/>
            <p:cNvCxnSpPr/>
            <p:nvPr/>
          </p:nvCxnSpPr>
          <p:spPr>
            <a:xfrm flipH="1">
              <a:off x="4345469" y="3102509"/>
              <a:ext cx="289965" cy="2239519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61" name="Straight Arrow Connector 9"/>
            <p:cNvCxnSpPr/>
            <p:nvPr/>
          </p:nvCxnSpPr>
          <p:spPr>
            <a:xfrm flipH="1" flipV="1">
              <a:off x="4276849" y="1004259"/>
              <a:ext cx="354916" cy="2066953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62" name="Straight Arrow Connector 9"/>
            <p:cNvCxnSpPr/>
            <p:nvPr/>
          </p:nvCxnSpPr>
          <p:spPr>
            <a:xfrm flipV="1">
              <a:off x="4661171" y="1037643"/>
              <a:ext cx="721267" cy="2038134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miter lim="800000"/>
              <a:tailEnd type="arrow"/>
            </a:ln>
            <a:effectLst/>
          </p:spPr>
        </p:cxnSp>
      </p:grpSp>
      <p:cxnSp>
        <p:nvCxnSpPr>
          <p:cNvPr id="63" name="直線コネクタ 62"/>
          <p:cNvCxnSpPr/>
          <p:nvPr/>
        </p:nvCxnSpPr>
        <p:spPr>
          <a:xfrm flipV="1">
            <a:off x="4021857" y="3280892"/>
            <a:ext cx="4624213" cy="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64" name="円/楕円 61"/>
          <p:cNvSpPr/>
          <p:nvPr/>
        </p:nvSpPr>
        <p:spPr>
          <a:xfrm>
            <a:off x="8098134" y="3281830"/>
            <a:ext cx="36000" cy="18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 flipV="1">
            <a:off x="4021857" y="3462134"/>
            <a:ext cx="4624213" cy="55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66" name="円柱 65"/>
          <p:cNvSpPr/>
          <p:nvPr/>
        </p:nvSpPr>
        <p:spPr>
          <a:xfrm rot="16200000">
            <a:off x="3421693" y="2795532"/>
            <a:ext cx="181768" cy="1162562"/>
          </a:xfrm>
          <a:prstGeom prst="can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67" name="グループ化 66"/>
          <p:cNvGrpSpPr/>
          <p:nvPr/>
        </p:nvGrpSpPr>
        <p:grpSpPr>
          <a:xfrm>
            <a:off x="1535557" y="3198160"/>
            <a:ext cx="9273814" cy="353047"/>
            <a:chOff x="11557" y="2918740"/>
            <a:chExt cx="9273814" cy="353047"/>
          </a:xfrm>
        </p:grpSpPr>
        <p:sp>
          <p:nvSpPr>
            <p:cNvPr id="68" name="正方形/長方形 67"/>
            <p:cNvSpPr/>
            <p:nvPr/>
          </p:nvSpPr>
          <p:spPr>
            <a:xfrm>
              <a:off x="7834959" y="3071638"/>
              <a:ext cx="217714" cy="47549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右矢印 68"/>
            <p:cNvSpPr/>
            <p:nvPr/>
          </p:nvSpPr>
          <p:spPr>
            <a:xfrm>
              <a:off x="2039256" y="3055772"/>
              <a:ext cx="2506221" cy="79283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0" name="右矢印 69"/>
            <p:cNvSpPr/>
            <p:nvPr/>
          </p:nvSpPr>
          <p:spPr>
            <a:xfrm rot="10800000">
              <a:off x="4717212" y="3059791"/>
              <a:ext cx="1885198" cy="74179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1" name="爆発 1 70"/>
            <p:cNvSpPr/>
            <p:nvPr/>
          </p:nvSpPr>
          <p:spPr>
            <a:xfrm>
              <a:off x="4569420" y="3014440"/>
              <a:ext cx="127236" cy="153888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233714" y="3079353"/>
              <a:ext cx="217714" cy="47549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3" name="TextBox 36"/>
            <p:cNvSpPr txBox="1"/>
            <p:nvPr/>
          </p:nvSpPr>
          <p:spPr>
            <a:xfrm>
              <a:off x="11557" y="2933233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LHC </a:t>
              </a:r>
              <a:r>
                <a:rPr lang="en-US" sz="1600" dirty="0" smtClean="0">
                  <a:solidFill>
                    <a:prstClr val="black"/>
                  </a:solidFill>
                  <a:latin typeface="メイリオ" panose="020B0604030504040204" pitchFamily="50" charset="-128"/>
                  <a:cs typeface="メイリオ" panose="020B0604030504040204" pitchFamily="50" charset="-128"/>
                </a:rPr>
                <a:t>beam</a:t>
              </a:r>
              <a:endParaRPr lang="en-GB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4" name="TextBox 36"/>
            <p:cNvSpPr txBox="1"/>
            <p:nvPr/>
          </p:nvSpPr>
          <p:spPr>
            <a:xfrm>
              <a:off x="8066768" y="2918740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LHC</a:t>
              </a:r>
              <a:r>
                <a:rPr lang="en-US" sz="1600" dirty="0">
                  <a:solidFill>
                    <a:prstClr val="black"/>
                  </a:solidFill>
                  <a:latin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latin typeface="メイリオ" panose="020B0604030504040204" pitchFamily="50" charset="-128"/>
                  <a:cs typeface="メイリオ" panose="020B0604030504040204" pitchFamily="50" charset="-128"/>
                </a:rPr>
                <a:t>beam</a:t>
              </a:r>
              <a:endParaRPr lang="en-GB" sz="16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5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角丸四角形 86"/>
          <p:cNvSpPr/>
          <p:nvPr/>
        </p:nvSpPr>
        <p:spPr>
          <a:xfrm>
            <a:off x="299356" y="1195861"/>
            <a:ext cx="11593254" cy="5293479"/>
          </a:xfrm>
          <a:prstGeom prst="roundRect">
            <a:avLst>
              <a:gd name="adj" fmla="val 8711"/>
            </a:avLst>
          </a:prstGeom>
          <a:solidFill>
            <a:schemeClr val="bg1">
              <a:alpha val="7098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TPC: 3D memory readout (shift register)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9358959" y="3351059"/>
            <a:ext cx="217714" cy="4754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円柱 182"/>
          <p:cNvSpPr/>
          <p:nvPr/>
        </p:nvSpPr>
        <p:spPr>
          <a:xfrm rot="16200000">
            <a:off x="8787607" y="2881791"/>
            <a:ext cx="184294" cy="978442"/>
          </a:xfrm>
          <a:custGeom>
            <a:avLst/>
            <a:gdLst>
              <a:gd name="connsiteX0" fmla="*/ 0 w 181768"/>
              <a:gd name="connsiteY0" fmla="*/ 22721 h 1105077"/>
              <a:gd name="connsiteX1" fmla="*/ 90884 w 181768"/>
              <a:gd name="connsiteY1" fmla="*/ 45442 h 1105077"/>
              <a:gd name="connsiteX2" fmla="*/ 181768 w 181768"/>
              <a:gd name="connsiteY2" fmla="*/ 22721 h 1105077"/>
              <a:gd name="connsiteX3" fmla="*/ 181768 w 181768"/>
              <a:gd name="connsiteY3" fmla="*/ 1082356 h 1105077"/>
              <a:gd name="connsiteX4" fmla="*/ 90884 w 181768"/>
              <a:gd name="connsiteY4" fmla="*/ 1105077 h 1105077"/>
              <a:gd name="connsiteX5" fmla="*/ 0 w 181768"/>
              <a:gd name="connsiteY5" fmla="*/ 1082356 h 1105077"/>
              <a:gd name="connsiteX6" fmla="*/ 0 w 181768"/>
              <a:gd name="connsiteY6" fmla="*/ 22721 h 1105077"/>
              <a:gd name="connsiteX0" fmla="*/ 0 w 181768"/>
              <a:gd name="connsiteY0" fmla="*/ 22721 h 1105077"/>
              <a:gd name="connsiteX1" fmla="*/ 90884 w 181768"/>
              <a:gd name="connsiteY1" fmla="*/ 0 h 1105077"/>
              <a:gd name="connsiteX2" fmla="*/ 181768 w 181768"/>
              <a:gd name="connsiteY2" fmla="*/ 22721 h 1105077"/>
              <a:gd name="connsiteX3" fmla="*/ 90884 w 181768"/>
              <a:gd name="connsiteY3" fmla="*/ 45442 h 1105077"/>
              <a:gd name="connsiteX4" fmla="*/ 0 w 181768"/>
              <a:gd name="connsiteY4" fmla="*/ 22721 h 1105077"/>
              <a:gd name="connsiteX0" fmla="*/ 181768 w 181768"/>
              <a:gd name="connsiteY0" fmla="*/ 22721 h 1105077"/>
              <a:gd name="connsiteX1" fmla="*/ 90884 w 181768"/>
              <a:gd name="connsiteY1" fmla="*/ 45442 h 1105077"/>
              <a:gd name="connsiteX2" fmla="*/ 0 w 181768"/>
              <a:gd name="connsiteY2" fmla="*/ 22721 h 1105077"/>
              <a:gd name="connsiteX3" fmla="*/ 90884 w 181768"/>
              <a:gd name="connsiteY3" fmla="*/ 0 h 1105077"/>
              <a:gd name="connsiteX4" fmla="*/ 181768 w 181768"/>
              <a:gd name="connsiteY4" fmla="*/ 22721 h 1105077"/>
              <a:gd name="connsiteX5" fmla="*/ 181768 w 181768"/>
              <a:gd name="connsiteY5" fmla="*/ 1082356 h 1105077"/>
              <a:gd name="connsiteX6" fmla="*/ 90884 w 181768"/>
              <a:gd name="connsiteY6" fmla="*/ 1105077 h 1105077"/>
              <a:gd name="connsiteX7" fmla="*/ 0 w 181768"/>
              <a:gd name="connsiteY7" fmla="*/ 1082356 h 1105077"/>
              <a:gd name="connsiteX8" fmla="*/ 0 w 181768"/>
              <a:gd name="connsiteY8" fmla="*/ 22721 h 1105077"/>
              <a:gd name="connsiteX0" fmla="*/ 2526 w 184294"/>
              <a:gd name="connsiteY0" fmla="*/ 79339 h 1161695"/>
              <a:gd name="connsiteX1" fmla="*/ 93410 w 184294"/>
              <a:gd name="connsiteY1" fmla="*/ 102060 h 1161695"/>
              <a:gd name="connsiteX2" fmla="*/ 184294 w 184294"/>
              <a:gd name="connsiteY2" fmla="*/ 79339 h 1161695"/>
              <a:gd name="connsiteX3" fmla="*/ 184294 w 184294"/>
              <a:gd name="connsiteY3" fmla="*/ 1138974 h 1161695"/>
              <a:gd name="connsiteX4" fmla="*/ 93410 w 184294"/>
              <a:gd name="connsiteY4" fmla="*/ 1161695 h 1161695"/>
              <a:gd name="connsiteX5" fmla="*/ 2526 w 184294"/>
              <a:gd name="connsiteY5" fmla="*/ 1138974 h 1161695"/>
              <a:gd name="connsiteX6" fmla="*/ 2526 w 184294"/>
              <a:gd name="connsiteY6" fmla="*/ 79339 h 1161695"/>
              <a:gd name="connsiteX0" fmla="*/ 2526 w 184294"/>
              <a:gd name="connsiteY0" fmla="*/ 79339 h 1161695"/>
              <a:gd name="connsiteX1" fmla="*/ 93410 w 184294"/>
              <a:gd name="connsiteY1" fmla="*/ 56618 h 1161695"/>
              <a:gd name="connsiteX2" fmla="*/ 184294 w 184294"/>
              <a:gd name="connsiteY2" fmla="*/ 79339 h 1161695"/>
              <a:gd name="connsiteX3" fmla="*/ 93410 w 184294"/>
              <a:gd name="connsiteY3" fmla="*/ 102060 h 1161695"/>
              <a:gd name="connsiteX4" fmla="*/ 2526 w 184294"/>
              <a:gd name="connsiteY4" fmla="*/ 79339 h 1161695"/>
              <a:gd name="connsiteX0" fmla="*/ 184294 w 184294"/>
              <a:gd name="connsiteY0" fmla="*/ 79339 h 1161695"/>
              <a:gd name="connsiteX1" fmla="*/ 93410 w 184294"/>
              <a:gd name="connsiteY1" fmla="*/ 102060 h 1161695"/>
              <a:gd name="connsiteX2" fmla="*/ 2526 w 184294"/>
              <a:gd name="connsiteY2" fmla="*/ 79339 h 1161695"/>
              <a:gd name="connsiteX3" fmla="*/ 184294 w 184294"/>
              <a:gd name="connsiteY3" fmla="*/ 79339 h 1161695"/>
              <a:gd name="connsiteX4" fmla="*/ 184294 w 184294"/>
              <a:gd name="connsiteY4" fmla="*/ 1138974 h 1161695"/>
              <a:gd name="connsiteX5" fmla="*/ 93410 w 184294"/>
              <a:gd name="connsiteY5" fmla="*/ 1161695 h 1161695"/>
              <a:gd name="connsiteX6" fmla="*/ 2526 w 184294"/>
              <a:gd name="connsiteY6" fmla="*/ 1138974 h 1161695"/>
              <a:gd name="connsiteX7" fmla="*/ 2526 w 184294"/>
              <a:gd name="connsiteY7" fmla="*/ 79339 h 116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294" h="1161695" stroke="0" extrusionOk="0">
                <a:moveTo>
                  <a:pt x="2526" y="79339"/>
                </a:moveTo>
                <a:cubicBezTo>
                  <a:pt x="2526" y="91887"/>
                  <a:pt x="43216" y="102060"/>
                  <a:pt x="93410" y="102060"/>
                </a:cubicBezTo>
                <a:cubicBezTo>
                  <a:pt x="143604" y="102060"/>
                  <a:pt x="184294" y="9188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  <a:close/>
              </a:path>
              <a:path w="184294" h="1161695" fill="lighten" stroke="0" extrusionOk="0">
                <a:moveTo>
                  <a:pt x="2526" y="79339"/>
                </a:moveTo>
                <a:cubicBezTo>
                  <a:pt x="2526" y="66791"/>
                  <a:pt x="43216" y="56618"/>
                  <a:pt x="93410" y="56618"/>
                </a:cubicBezTo>
                <a:cubicBezTo>
                  <a:pt x="143604" y="56618"/>
                  <a:pt x="184294" y="66791"/>
                  <a:pt x="184294" y="79339"/>
                </a:cubicBez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2526" y="91887"/>
                  <a:pt x="2526" y="79339"/>
                </a:cubicBezTo>
                <a:close/>
              </a:path>
              <a:path w="184294" h="1161695" fill="none" extrusionOk="0">
                <a:moveTo>
                  <a:pt x="184294" y="79339"/>
                </a:move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-12621" y="83126"/>
                  <a:pt x="2526" y="79339"/>
                </a:cubicBezTo>
                <a:cubicBezTo>
                  <a:pt x="17673" y="75552"/>
                  <a:pt x="153999" y="-9726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1" name="Straight Arrow Connector 21"/>
          <p:cNvCxnSpPr/>
          <p:nvPr/>
        </p:nvCxnSpPr>
        <p:spPr>
          <a:xfrm>
            <a:off x="4328160" y="2282600"/>
            <a:ext cx="3489960" cy="1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2" name="円/楕円 10"/>
          <p:cNvSpPr/>
          <p:nvPr/>
        </p:nvSpPr>
        <p:spPr>
          <a:xfrm>
            <a:off x="3661856" y="1621492"/>
            <a:ext cx="720000" cy="3600000"/>
          </a:xfrm>
          <a:prstGeom prst="ellipse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円/楕円 11"/>
          <p:cNvSpPr/>
          <p:nvPr/>
        </p:nvSpPr>
        <p:spPr>
          <a:xfrm>
            <a:off x="7766412" y="1621492"/>
            <a:ext cx="720000" cy="360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952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4" name="直線コネクタ 13"/>
          <p:cNvCxnSpPr>
            <a:stCxn id="12" idx="0"/>
            <a:endCxn id="13" idx="0"/>
          </p:cNvCxnSpPr>
          <p:nvPr/>
        </p:nvCxnSpPr>
        <p:spPr>
          <a:xfrm>
            <a:off x="4021856" y="16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円/楕円 13"/>
          <p:cNvSpPr/>
          <p:nvPr/>
        </p:nvSpPr>
        <p:spPr>
          <a:xfrm>
            <a:off x="8054412" y="3002402"/>
            <a:ext cx="144000" cy="72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円/楕円 14"/>
          <p:cNvSpPr/>
          <p:nvPr/>
        </p:nvSpPr>
        <p:spPr>
          <a:xfrm>
            <a:off x="3949856" y="3007437"/>
            <a:ext cx="144000" cy="720000"/>
          </a:xfrm>
          <a:prstGeom prst="ellipse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7" name="直線コネクタ 16"/>
          <p:cNvCxnSpPr>
            <a:stCxn id="16" idx="0"/>
            <a:endCxn id="15" idx="0"/>
          </p:cNvCxnSpPr>
          <p:nvPr/>
        </p:nvCxnSpPr>
        <p:spPr>
          <a:xfrm flipV="1">
            <a:off x="4021856" y="300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8" name="直線コネクタ 17"/>
          <p:cNvCxnSpPr>
            <a:stCxn id="16" idx="4"/>
            <a:endCxn id="15" idx="4"/>
          </p:cNvCxnSpPr>
          <p:nvPr/>
        </p:nvCxnSpPr>
        <p:spPr>
          <a:xfrm flipV="1">
            <a:off x="4021856" y="372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9" name="直線コネクタ 18"/>
          <p:cNvCxnSpPr>
            <a:stCxn id="12" idx="4"/>
            <a:endCxn id="13" idx="4"/>
          </p:cNvCxnSpPr>
          <p:nvPr/>
        </p:nvCxnSpPr>
        <p:spPr>
          <a:xfrm>
            <a:off x="4021856" y="52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0" name="正方形/長方形 19"/>
          <p:cNvSpPr/>
          <p:nvPr/>
        </p:nvSpPr>
        <p:spPr>
          <a:xfrm>
            <a:off x="5808912" y="5797262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898893" y="5847387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023760" y="5797262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113741" y="5847387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240977" y="5795573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330958" y="5845698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455825" y="5795573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545806" y="5845698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フリーフォーム 27"/>
          <p:cNvSpPr/>
          <p:nvPr/>
        </p:nvSpPr>
        <p:spPr>
          <a:xfrm>
            <a:off x="4021857" y="5221492"/>
            <a:ext cx="1787054" cy="723144"/>
          </a:xfrm>
          <a:custGeom>
            <a:avLst/>
            <a:gdLst>
              <a:gd name="connsiteX0" fmla="*/ 1712976 w 1712976"/>
              <a:gd name="connsiteY0" fmla="*/ 469392 h 469392"/>
              <a:gd name="connsiteX1" fmla="*/ 0 w 1712976"/>
              <a:gd name="connsiteY1" fmla="*/ 411480 h 469392"/>
              <a:gd name="connsiteX2" fmla="*/ 18288 w 1712976"/>
              <a:gd name="connsiteY2" fmla="*/ 0 h 469392"/>
              <a:gd name="connsiteX0" fmla="*/ 1694688 w 1694688"/>
              <a:gd name="connsiteY0" fmla="*/ 469392 h 472440"/>
              <a:gd name="connsiteX1" fmla="*/ 12192 w 1694688"/>
              <a:gd name="connsiteY1" fmla="*/ 472440 h 472440"/>
              <a:gd name="connsiteX2" fmla="*/ 0 w 1694688"/>
              <a:gd name="connsiteY2" fmla="*/ 0 h 472440"/>
              <a:gd name="connsiteX0" fmla="*/ 1685544 w 1685544"/>
              <a:gd name="connsiteY0" fmla="*/ 655320 h 658368"/>
              <a:gd name="connsiteX1" fmla="*/ 3048 w 1685544"/>
              <a:gd name="connsiteY1" fmla="*/ 658368 h 658368"/>
              <a:gd name="connsiteX2" fmla="*/ 0 w 1685544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5544" h="658368">
                <a:moveTo>
                  <a:pt x="1685544" y="655320"/>
                </a:moveTo>
                <a:lnTo>
                  <a:pt x="3048" y="658368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フリーフォーム 28"/>
          <p:cNvSpPr/>
          <p:nvPr/>
        </p:nvSpPr>
        <p:spPr>
          <a:xfrm flipH="1">
            <a:off x="6626410" y="5216458"/>
            <a:ext cx="1500001" cy="720000"/>
          </a:xfrm>
          <a:custGeom>
            <a:avLst/>
            <a:gdLst>
              <a:gd name="connsiteX0" fmla="*/ 1712976 w 1712976"/>
              <a:gd name="connsiteY0" fmla="*/ 469392 h 469392"/>
              <a:gd name="connsiteX1" fmla="*/ 0 w 1712976"/>
              <a:gd name="connsiteY1" fmla="*/ 411480 h 469392"/>
              <a:gd name="connsiteX2" fmla="*/ 18288 w 1712976"/>
              <a:gd name="connsiteY2" fmla="*/ 0 h 469392"/>
              <a:gd name="connsiteX0" fmla="*/ 1694688 w 1694688"/>
              <a:gd name="connsiteY0" fmla="*/ 469392 h 472440"/>
              <a:gd name="connsiteX1" fmla="*/ 12192 w 1694688"/>
              <a:gd name="connsiteY1" fmla="*/ 472440 h 472440"/>
              <a:gd name="connsiteX2" fmla="*/ 0 w 1694688"/>
              <a:gd name="connsiteY2" fmla="*/ 0 h 472440"/>
              <a:gd name="connsiteX0" fmla="*/ 1685544 w 1685544"/>
              <a:gd name="connsiteY0" fmla="*/ 655320 h 658368"/>
              <a:gd name="connsiteX1" fmla="*/ 3048 w 1685544"/>
              <a:gd name="connsiteY1" fmla="*/ 658368 h 658368"/>
              <a:gd name="connsiteX2" fmla="*/ 0 w 1685544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5544" h="658368">
                <a:moveTo>
                  <a:pt x="1685544" y="655320"/>
                </a:moveTo>
                <a:lnTo>
                  <a:pt x="3048" y="658368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円/楕円 93"/>
          <p:cNvSpPr/>
          <p:nvPr/>
        </p:nvSpPr>
        <p:spPr>
          <a:xfrm>
            <a:off x="8126412" y="1621492"/>
            <a:ext cx="360000" cy="3600000"/>
          </a:xfrm>
          <a:custGeom>
            <a:avLst/>
            <a:gdLst>
              <a:gd name="connsiteX0" fmla="*/ 0 w 720000"/>
              <a:gd name="connsiteY0" fmla="*/ 1800000 h 3600000"/>
              <a:gd name="connsiteX1" fmla="*/ 360000 w 720000"/>
              <a:gd name="connsiteY1" fmla="*/ 0 h 3600000"/>
              <a:gd name="connsiteX2" fmla="*/ 720000 w 720000"/>
              <a:gd name="connsiteY2" fmla="*/ 1800000 h 3600000"/>
              <a:gd name="connsiteX3" fmla="*/ 360000 w 720000"/>
              <a:gd name="connsiteY3" fmla="*/ 3600000 h 3600000"/>
              <a:gd name="connsiteX4" fmla="*/ 0 w 720000"/>
              <a:gd name="connsiteY4" fmla="*/ 1800000 h 3600000"/>
              <a:gd name="connsiteX0" fmla="*/ 294834 w 654834"/>
              <a:gd name="connsiteY0" fmla="*/ 0 h 3600000"/>
              <a:gd name="connsiteX1" fmla="*/ 654834 w 654834"/>
              <a:gd name="connsiteY1" fmla="*/ 1800000 h 3600000"/>
              <a:gd name="connsiteX2" fmla="*/ 294834 w 654834"/>
              <a:gd name="connsiteY2" fmla="*/ 3600000 h 3600000"/>
              <a:gd name="connsiteX3" fmla="*/ 26274 w 654834"/>
              <a:gd name="connsiteY3" fmla="*/ 1891440 h 3600000"/>
              <a:gd name="connsiteX0" fmla="*/ 0 w 360000"/>
              <a:gd name="connsiteY0" fmla="*/ 0 h 3600000"/>
              <a:gd name="connsiteX1" fmla="*/ 360000 w 360000"/>
              <a:gd name="connsiteY1" fmla="*/ 1800000 h 3600000"/>
              <a:gd name="connsiteX2" fmla="*/ 0 w 360000"/>
              <a:gd name="connsiteY2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00" h="3600000">
                <a:moveTo>
                  <a:pt x="0" y="0"/>
                </a:moveTo>
                <a:cubicBezTo>
                  <a:pt x="198823" y="0"/>
                  <a:pt x="360000" y="805887"/>
                  <a:pt x="360000" y="1800000"/>
                </a:cubicBezTo>
                <a:cubicBezTo>
                  <a:pt x="360000" y="2794113"/>
                  <a:pt x="198823" y="3600000"/>
                  <a:pt x="0" y="3600000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右矢印 31"/>
          <p:cNvSpPr/>
          <p:nvPr/>
        </p:nvSpPr>
        <p:spPr>
          <a:xfrm>
            <a:off x="3563257" y="3335193"/>
            <a:ext cx="2506221" cy="79283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右矢印 32"/>
          <p:cNvSpPr/>
          <p:nvPr/>
        </p:nvSpPr>
        <p:spPr>
          <a:xfrm rot="10800000">
            <a:off x="6241212" y="3339212"/>
            <a:ext cx="1885198" cy="74179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爆発 1 33"/>
          <p:cNvSpPr/>
          <p:nvPr/>
        </p:nvSpPr>
        <p:spPr>
          <a:xfrm>
            <a:off x="6093420" y="3293860"/>
            <a:ext cx="127236" cy="153888"/>
          </a:xfrm>
          <a:prstGeom prst="irregularSeal1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5" name="Straight Arrow Connector 9"/>
          <p:cNvCxnSpPr/>
          <p:nvPr/>
        </p:nvCxnSpPr>
        <p:spPr>
          <a:xfrm flipH="1">
            <a:off x="5869470" y="3381930"/>
            <a:ext cx="289965" cy="2239519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cxnSp>
        <p:nvCxnSpPr>
          <p:cNvPr id="36" name="Straight Arrow Connector 9"/>
          <p:cNvCxnSpPr/>
          <p:nvPr/>
        </p:nvCxnSpPr>
        <p:spPr>
          <a:xfrm flipH="1" flipV="1">
            <a:off x="5800849" y="1283680"/>
            <a:ext cx="354916" cy="2066953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cxnSp>
        <p:nvCxnSpPr>
          <p:cNvPr id="37" name="Straight Arrow Connector 9"/>
          <p:cNvCxnSpPr/>
          <p:nvPr/>
        </p:nvCxnSpPr>
        <p:spPr>
          <a:xfrm flipV="1">
            <a:off x="6185172" y="1317063"/>
            <a:ext cx="721267" cy="2038134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cxnSp>
        <p:nvCxnSpPr>
          <p:cNvPr id="38" name="直線コネクタ 37"/>
          <p:cNvCxnSpPr/>
          <p:nvPr/>
        </p:nvCxnSpPr>
        <p:spPr>
          <a:xfrm flipV="1">
            <a:off x="4021857" y="3280892"/>
            <a:ext cx="4624213" cy="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9" name="円/楕円 62"/>
          <p:cNvSpPr/>
          <p:nvPr/>
        </p:nvSpPr>
        <p:spPr>
          <a:xfrm>
            <a:off x="8098134" y="3281830"/>
            <a:ext cx="36000" cy="18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flipV="1">
            <a:off x="4021857" y="3462134"/>
            <a:ext cx="4624213" cy="55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41" name="円柱 40"/>
          <p:cNvSpPr/>
          <p:nvPr/>
        </p:nvSpPr>
        <p:spPr>
          <a:xfrm rot="16200000">
            <a:off x="3421693" y="2795532"/>
            <a:ext cx="181768" cy="1162562"/>
          </a:xfrm>
          <a:prstGeom prst="can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757714" y="3358774"/>
            <a:ext cx="217714" cy="4754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4372925" y="1684170"/>
            <a:ext cx="1250749" cy="3458498"/>
            <a:chOff x="2848924" y="1404750"/>
            <a:chExt cx="1250749" cy="3458498"/>
          </a:xfrm>
        </p:grpSpPr>
        <p:grpSp>
          <p:nvGrpSpPr>
            <p:cNvPr id="46" name="グループ化 45"/>
            <p:cNvGrpSpPr/>
            <p:nvPr/>
          </p:nvGrpSpPr>
          <p:grpSpPr>
            <a:xfrm>
              <a:off x="3148884" y="1404750"/>
              <a:ext cx="950789" cy="3458498"/>
              <a:chOff x="4319701" y="1404750"/>
              <a:chExt cx="950789" cy="3458498"/>
            </a:xfrm>
          </p:grpSpPr>
          <p:sp>
            <p:nvSpPr>
              <p:cNvPr id="65" name="フローチャート: 結合子 64"/>
              <p:cNvSpPr/>
              <p:nvPr/>
            </p:nvSpPr>
            <p:spPr>
              <a:xfrm>
                <a:off x="4520038" y="3488541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6" name="フローチャート: 結合子 65"/>
              <p:cNvSpPr/>
              <p:nvPr/>
            </p:nvSpPr>
            <p:spPr>
              <a:xfrm>
                <a:off x="4472972" y="3686651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7" name="フローチャート: 結合子 66"/>
              <p:cNvSpPr/>
              <p:nvPr/>
            </p:nvSpPr>
            <p:spPr>
              <a:xfrm>
                <a:off x="4506117" y="3848977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8" name="フローチャート: 結合子 67"/>
              <p:cNvSpPr/>
              <p:nvPr/>
            </p:nvSpPr>
            <p:spPr>
              <a:xfrm>
                <a:off x="4413832" y="4047087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9" name="フローチャート: 結合子 68"/>
              <p:cNvSpPr/>
              <p:nvPr/>
            </p:nvSpPr>
            <p:spPr>
              <a:xfrm>
                <a:off x="4453520" y="4244661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0" name="フローチャート: 結合子 69"/>
              <p:cNvSpPr/>
              <p:nvPr/>
            </p:nvSpPr>
            <p:spPr>
              <a:xfrm>
                <a:off x="4373049" y="4382550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1" name="フローチャート: 結合子 70"/>
              <p:cNvSpPr/>
              <p:nvPr/>
            </p:nvSpPr>
            <p:spPr>
              <a:xfrm>
                <a:off x="4403612" y="4575154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2" name="フローチャート: 結合子 71"/>
              <p:cNvSpPr/>
              <p:nvPr/>
            </p:nvSpPr>
            <p:spPr>
              <a:xfrm>
                <a:off x="4319701" y="4732219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3" name="フローチャート: 結合子 72"/>
              <p:cNvSpPr/>
              <p:nvPr/>
            </p:nvSpPr>
            <p:spPr>
              <a:xfrm>
                <a:off x="4381154" y="1923697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4" name="フローチャート: 結合子 73"/>
              <p:cNvSpPr/>
              <p:nvPr/>
            </p:nvSpPr>
            <p:spPr>
              <a:xfrm>
                <a:off x="4393328" y="2172814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5" name="フローチャート: 結合子 74"/>
              <p:cNvSpPr/>
              <p:nvPr/>
            </p:nvSpPr>
            <p:spPr>
              <a:xfrm>
                <a:off x="4528006" y="2350557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" name="フローチャート: 結合子 75"/>
              <p:cNvSpPr/>
              <p:nvPr/>
            </p:nvSpPr>
            <p:spPr>
              <a:xfrm>
                <a:off x="4480031" y="2528158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7" name="フローチャート: 結合子 76"/>
              <p:cNvSpPr/>
              <p:nvPr/>
            </p:nvSpPr>
            <p:spPr>
              <a:xfrm>
                <a:off x="5143780" y="1404750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8" name="フローチャート: 結合子 77"/>
              <p:cNvSpPr/>
              <p:nvPr/>
            </p:nvSpPr>
            <p:spPr>
              <a:xfrm>
                <a:off x="5062107" y="1593973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9" name="フローチャート: 結合子 78"/>
              <p:cNvSpPr/>
              <p:nvPr/>
            </p:nvSpPr>
            <p:spPr>
              <a:xfrm>
                <a:off x="5039054" y="1854442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" name="フローチャート: 結合子 79"/>
              <p:cNvSpPr/>
              <p:nvPr/>
            </p:nvSpPr>
            <p:spPr>
              <a:xfrm>
                <a:off x="4937712" y="2097742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" name="フローチャート: 結合子 80"/>
              <p:cNvSpPr/>
              <p:nvPr/>
            </p:nvSpPr>
            <p:spPr>
              <a:xfrm>
                <a:off x="4859513" y="2254558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2" name="フローチャート: 結合子 81"/>
              <p:cNvSpPr/>
              <p:nvPr/>
            </p:nvSpPr>
            <p:spPr>
              <a:xfrm>
                <a:off x="4790401" y="2432376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3" name="フローチャート: 結合子 82"/>
              <p:cNvSpPr/>
              <p:nvPr/>
            </p:nvSpPr>
            <p:spPr>
              <a:xfrm>
                <a:off x="4793863" y="2614116"/>
                <a:ext cx="126710" cy="131029"/>
              </a:xfrm>
              <a:prstGeom prst="flowChartConnector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メイリオ" panose="020B0604030504040204" pitchFamily="50" charset="-128"/>
                  <a:ea typeface="ＭＳ Ｐゴシック" panose="020B060007020508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47" name="直線矢印コネクタ 46"/>
            <p:cNvCxnSpPr/>
            <p:nvPr/>
          </p:nvCxnSpPr>
          <p:spPr>
            <a:xfrm flipH="1" flipV="1">
              <a:off x="3673001" y="1470044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直線矢印コネクタ 47"/>
            <p:cNvCxnSpPr/>
            <p:nvPr/>
          </p:nvCxnSpPr>
          <p:spPr>
            <a:xfrm flipH="1" flipV="1">
              <a:off x="3584382" y="1652736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直線矢印コネクタ 48"/>
            <p:cNvCxnSpPr/>
            <p:nvPr/>
          </p:nvCxnSpPr>
          <p:spPr>
            <a:xfrm flipH="1" flipV="1">
              <a:off x="2910375" y="198547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直線矢印コネクタ 49"/>
            <p:cNvCxnSpPr/>
            <p:nvPr/>
          </p:nvCxnSpPr>
          <p:spPr>
            <a:xfrm flipH="1" flipV="1">
              <a:off x="3567094" y="1922553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直線矢印コネクタ 50"/>
            <p:cNvCxnSpPr/>
            <p:nvPr/>
          </p:nvCxnSpPr>
          <p:spPr>
            <a:xfrm flipH="1" flipV="1">
              <a:off x="2922549" y="2234924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直線矢印コネクタ 51"/>
            <p:cNvCxnSpPr/>
            <p:nvPr/>
          </p:nvCxnSpPr>
          <p:spPr>
            <a:xfrm flipH="1" flipV="1">
              <a:off x="3459801" y="216240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直線矢印コネクタ 52"/>
            <p:cNvCxnSpPr/>
            <p:nvPr/>
          </p:nvCxnSpPr>
          <p:spPr>
            <a:xfrm flipH="1" flipV="1">
              <a:off x="3056163" y="2415404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直線矢印コネクタ 53"/>
            <p:cNvCxnSpPr/>
            <p:nvPr/>
          </p:nvCxnSpPr>
          <p:spPr>
            <a:xfrm flipH="1" flipV="1">
              <a:off x="3388943" y="2318648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5" name="直線矢印コネクタ 54"/>
            <p:cNvCxnSpPr/>
            <p:nvPr/>
          </p:nvCxnSpPr>
          <p:spPr>
            <a:xfrm flipH="1" flipV="1">
              <a:off x="3004635" y="2596940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直線矢印コネクタ 55"/>
            <p:cNvCxnSpPr/>
            <p:nvPr/>
          </p:nvCxnSpPr>
          <p:spPr>
            <a:xfrm flipH="1" flipV="1">
              <a:off x="3322683" y="2679765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直線矢印コネクタ 56"/>
            <p:cNvCxnSpPr/>
            <p:nvPr/>
          </p:nvCxnSpPr>
          <p:spPr>
            <a:xfrm flipH="1" flipV="1">
              <a:off x="3037765" y="3551084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直線矢印コネクタ 57"/>
            <p:cNvCxnSpPr/>
            <p:nvPr/>
          </p:nvCxnSpPr>
          <p:spPr>
            <a:xfrm flipH="1" flipV="1">
              <a:off x="3001322" y="3749864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直線矢印コネクタ 58"/>
            <p:cNvCxnSpPr/>
            <p:nvPr/>
          </p:nvCxnSpPr>
          <p:spPr>
            <a:xfrm flipH="1" flipV="1">
              <a:off x="3027826" y="391220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直線矢印コネクタ 59"/>
            <p:cNvCxnSpPr/>
            <p:nvPr/>
          </p:nvCxnSpPr>
          <p:spPr>
            <a:xfrm flipH="1" flipV="1">
              <a:off x="2948314" y="411098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1" name="直線矢印コネクタ 60"/>
            <p:cNvCxnSpPr/>
            <p:nvPr/>
          </p:nvCxnSpPr>
          <p:spPr>
            <a:xfrm flipH="1" flipV="1">
              <a:off x="2988070" y="430976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2" name="直線矢印コネクタ 61"/>
            <p:cNvCxnSpPr/>
            <p:nvPr/>
          </p:nvCxnSpPr>
          <p:spPr>
            <a:xfrm flipH="1" flipV="1">
              <a:off x="2898619" y="444228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3" name="直線矢印コネクタ 62"/>
            <p:cNvCxnSpPr/>
            <p:nvPr/>
          </p:nvCxnSpPr>
          <p:spPr>
            <a:xfrm flipH="1" flipV="1">
              <a:off x="2931749" y="4641061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4" name="直線矢印コネクタ 63"/>
            <p:cNvCxnSpPr/>
            <p:nvPr/>
          </p:nvCxnSpPr>
          <p:spPr>
            <a:xfrm flipH="1" flipV="1">
              <a:off x="2848924" y="4793459"/>
              <a:ext cx="29996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86" name="テキスト ボックス 85"/>
          <p:cNvSpPr txBox="1"/>
          <p:nvPr/>
        </p:nvSpPr>
        <p:spPr>
          <a:xfrm>
            <a:off x="6125032" y="2014156"/>
            <a:ext cx="153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electric field</a:t>
            </a:r>
            <a:endParaRPr lang="en-US" altLang="ja-JP" dirty="0">
              <a:solidFill>
                <a:prstClr val="black"/>
              </a:solidFill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5" name="TextBox 32"/>
          <p:cNvSpPr txBox="1"/>
          <p:nvPr/>
        </p:nvSpPr>
        <p:spPr>
          <a:xfrm>
            <a:off x="6891306" y="1311630"/>
            <a:ext cx="2779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high energy charged particles</a:t>
            </a:r>
            <a:endParaRPr lang="en-GB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4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角丸四角形 70"/>
          <p:cNvSpPr/>
          <p:nvPr/>
        </p:nvSpPr>
        <p:spPr>
          <a:xfrm>
            <a:off x="299356" y="1195861"/>
            <a:ext cx="11593254" cy="5293479"/>
          </a:xfrm>
          <a:prstGeom prst="roundRect">
            <a:avLst>
              <a:gd name="adj" fmla="val 8711"/>
            </a:avLst>
          </a:prstGeom>
          <a:solidFill>
            <a:schemeClr val="bg1">
              <a:alpha val="7098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TPC: memory contents converted to signal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9358959" y="3351059"/>
            <a:ext cx="217714" cy="4754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円柱 182"/>
          <p:cNvSpPr/>
          <p:nvPr/>
        </p:nvSpPr>
        <p:spPr>
          <a:xfrm rot="16200000">
            <a:off x="8787607" y="2881791"/>
            <a:ext cx="184294" cy="978442"/>
          </a:xfrm>
          <a:custGeom>
            <a:avLst/>
            <a:gdLst>
              <a:gd name="connsiteX0" fmla="*/ 0 w 181768"/>
              <a:gd name="connsiteY0" fmla="*/ 22721 h 1105077"/>
              <a:gd name="connsiteX1" fmla="*/ 90884 w 181768"/>
              <a:gd name="connsiteY1" fmla="*/ 45442 h 1105077"/>
              <a:gd name="connsiteX2" fmla="*/ 181768 w 181768"/>
              <a:gd name="connsiteY2" fmla="*/ 22721 h 1105077"/>
              <a:gd name="connsiteX3" fmla="*/ 181768 w 181768"/>
              <a:gd name="connsiteY3" fmla="*/ 1082356 h 1105077"/>
              <a:gd name="connsiteX4" fmla="*/ 90884 w 181768"/>
              <a:gd name="connsiteY4" fmla="*/ 1105077 h 1105077"/>
              <a:gd name="connsiteX5" fmla="*/ 0 w 181768"/>
              <a:gd name="connsiteY5" fmla="*/ 1082356 h 1105077"/>
              <a:gd name="connsiteX6" fmla="*/ 0 w 181768"/>
              <a:gd name="connsiteY6" fmla="*/ 22721 h 1105077"/>
              <a:gd name="connsiteX0" fmla="*/ 0 w 181768"/>
              <a:gd name="connsiteY0" fmla="*/ 22721 h 1105077"/>
              <a:gd name="connsiteX1" fmla="*/ 90884 w 181768"/>
              <a:gd name="connsiteY1" fmla="*/ 0 h 1105077"/>
              <a:gd name="connsiteX2" fmla="*/ 181768 w 181768"/>
              <a:gd name="connsiteY2" fmla="*/ 22721 h 1105077"/>
              <a:gd name="connsiteX3" fmla="*/ 90884 w 181768"/>
              <a:gd name="connsiteY3" fmla="*/ 45442 h 1105077"/>
              <a:gd name="connsiteX4" fmla="*/ 0 w 181768"/>
              <a:gd name="connsiteY4" fmla="*/ 22721 h 1105077"/>
              <a:gd name="connsiteX0" fmla="*/ 181768 w 181768"/>
              <a:gd name="connsiteY0" fmla="*/ 22721 h 1105077"/>
              <a:gd name="connsiteX1" fmla="*/ 90884 w 181768"/>
              <a:gd name="connsiteY1" fmla="*/ 45442 h 1105077"/>
              <a:gd name="connsiteX2" fmla="*/ 0 w 181768"/>
              <a:gd name="connsiteY2" fmla="*/ 22721 h 1105077"/>
              <a:gd name="connsiteX3" fmla="*/ 90884 w 181768"/>
              <a:gd name="connsiteY3" fmla="*/ 0 h 1105077"/>
              <a:gd name="connsiteX4" fmla="*/ 181768 w 181768"/>
              <a:gd name="connsiteY4" fmla="*/ 22721 h 1105077"/>
              <a:gd name="connsiteX5" fmla="*/ 181768 w 181768"/>
              <a:gd name="connsiteY5" fmla="*/ 1082356 h 1105077"/>
              <a:gd name="connsiteX6" fmla="*/ 90884 w 181768"/>
              <a:gd name="connsiteY6" fmla="*/ 1105077 h 1105077"/>
              <a:gd name="connsiteX7" fmla="*/ 0 w 181768"/>
              <a:gd name="connsiteY7" fmla="*/ 1082356 h 1105077"/>
              <a:gd name="connsiteX8" fmla="*/ 0 w 181768"/>
              <a:gd name="connsiteY8" fmla="*/ 22721 h 1105077"/>
              <a:gd name="connsiteX0" fmla="*/ 2526 w 184294"/>
              <a:gd name="connsiteY0" fmla="*/ 79339 h 1161695"/>
              <a:gd name="connsiteX1" fmla="*/ 93410 w 184294"/>
              <a:gd name="connsiteY1" fmla="*/ 102060 h 1161695"/>
              <a:gd name="connsiteX2" fmla="*/ 184294 w 184294"/>
              <a:gd name="connsiteY2" fmla="*/ 79339 h 1161695"/>
              <a:gd name="connsiteX3" fmla="*/ 184294 w 184294"/>
              <a:gd name="connsiteY3" fmla="*/ 1138974 h 1161695"/>
              <a:gd name="connsiteX4" fmla="*/ 93410 w 184294"/>
              <a:gd name="connsiteY4" fmla="*/ 1161695 h 1161695"/>
              <a:gd name="connsiteX5" fmla="*/ 2526 w 184294"/>
              <a:gd name="connsiteY5" fmla="*/ 1138974 h 1161695"/>
              <a:gd name="connsiteX6" fmla="*/ 2526 w 184294"/>
              <a:gd name="connsiteY6" fmla="*/ 79339 h 1161695"/>
              <a:gd name="connsiteX0" fmla="*/ 2526 w 184294"/>
              <a:gd name="connsiteY0" fmla="*/ 79339 h 1161695"/>
              <a:gd name="connsiteX1" fmla="*/ 93410 w 184294"/>
              <a:gd name="connsiteY1" fmla="*/ 56618 h 1161695"/>
              <a:gd name="connsiteX2" fmla="*/ 184294 w 184294"/>
              <a:gd name="connsiteY2" fmla="*/ 79339 h 1161695"/>
              <a:gd name="connsiteX3" fmla="*/ 93410 w 184294"/>
              <a:gd name="connsiteY3" fmla="*/ 102060 h 1161695"/>
              <a:gd name="connsiteX4" fmla="*/ 2526 w 184294"/>
              <a:gd name="connsiteY4" fmla="*/ 79339 h 1161695"/>
              <a:gd name="connsiteX0" fmla="*/ 184294 w 184294"/>
              <a:gd name="connsiteY0" fmla="*/ 79339 h 1161695"/>
              <a:gd name="connsiteX1" fmla="*/ 93410 w 184294"/>
              <a:gd name="connsiteY1" fmla="*/ 102060 h 1161695"/>
              <a:gd name="connsiteX2" fmla="*/ 2526 w 184294"/>
              <a:gd name="connsiteY2" fmla="*/ 79339 h 1161695"/>
              <a:gd name="connsiteX3" fmla="*/ 184294 w 184294"/>
              <a:gd name="connsiteY3" fmla="*/ 79339 h 1161695"/>
              <a:gd name="connsiteX4" fmla="*/ 184294 w 184294"/>
              <a:gd name="connsiteY4" fmla="*/ 1138974 h 1161695"/>
              <a:gd name="connsiteX5" fmla="*/ 93410 w 184294"/>
              <a:gd name="connsiteY5" fmla="*/ 1161695 h 1161695"/>
              <a:gd name="connsiteX6" fmla="*/ 2526 w 184294"/>
              <a:gd name="connsiteY6" fmla="*/ 1138974 h 1161695"/>
              <a:gd name="connsiteX7" fmla="*/ 2526 w 184294"/>
              <a:gd name="connsiteY7" fmla="*/ 79339 h 116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294" h="1161695" stroke="0" extrusionOk="0">
                <a:moveTo>
                  <a:pt x="2526" y="79339"/>
                </a:moveTo>
                <a:cubicBezTo>
                  <a:pt x="2526" y="91887"/>
                  <a:pt x="43216" y="102060"/>
                  <a:pt x="93410" y="102060"/>
                </a:cubicBezTo>
                <a:cubicBezTo>
                  <a:pt x="143604" y="102060"/>
                  <a:pt x="184294" y="9188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  <a:close/>
              </a:path>
              <a:path w="184294" h="1161695" fill="lighten" stroke="0" extrusionOk="0">
                <a:moveTo>
                  <a:pt x="2526" y="79339"/>
                </a:moveTo>
                <a:cubicBezTo>
                  <a:pt x="2526" y="66791"/>
                  <a:pt x="43216" y="56618"/>
                  <a:pt x="93410" y="56618"/>
                </a:cubicBezTo>
                <a:cubicBezTo>
                  <a:pt x="143604" y="56618"/>
                  <a:pt x="184294" y="66791"/>
                  <a:pt x="184294" y="79339"/>
                </a:cubicBez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2526" y="91887"/>
                  <a:pt x="2526" y="79339"/>
                </a:cubicBezTo>
                <a:close/>
              </a:path>
              <a:path w="184294" h="1161695" fill="none" extrusionOk="0">
                <a:moveTo>
                  <a:pt x="184294" y="79339"/>
                </a:moveTo>
                <a:cubicBezTo>
                  <a:pt x="184294" y="91887"/>
                  <a:pt x="143604" y="102060"/>
                  <a:pt x="93410" y="102060"/>
                </a:cubicBezTo>
                <a:cubicBezTo>
                  <a:pt x="43216" y="102060"/>
                  <a:pt x="-12621" y="83126"/>
                  <a:pt x="2526" y="79339"/>
                </a:cubicBezTo>
                <a:cubicBezTo>
                  <a:pt x="17673" y="75552"/>
                  <a:pt x="153999" y="-97267"/>
                  <a:pt x="184294" y="79339"/>
                </a:cubicBezTo>
                <a:lnTo>
                  <a:pt x="184294" y="1138974"/>
                </a:lnTo>
                <a:cubicBezTo>
                  <a:pt x="184294" y="1151522"/>
                  <a:pt x="143604" y="1161695"/>
                  <a:pt x="93410" y="1161695"/>
                </a:cubicBezTo>
                <a:cubicBezTo>
                  <a:pt x="43216" y="1161695"/>
                  <a:pt x="2526" y="1151522"/>
                  <a:pt x="2526" y="1138974"/>
                </a:cubicBezTo>
                <a:lnTo>
                  <a:pt x="2526" y="79339"/>
                </a:lnTo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円/楕円 77"/>
          <p:cNvSpPr/>
          <p:nvPr/>
        </p:nvSpPr>
        <p:spPr>
          <a:xfrm>
            <a:off x="3661856" y="1621492"/>
            <a:ext cx="720000" cy="3600000"/>
          </a:xfrm>
          <a:prstGeom prst="ellipse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円/楕円 78"/>
          <p:cNvSpPr/>
          <p:nvPr/>
        </p:nvSpPr>
        <p:spPr>
          <a:xfrm>
            <a:off x="7766412" y="1621492"/>
            <a:ext cx="720000" cy="360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952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3" name="直線コネクタ 12"/>
          <p:cNvCxnSpPr>
            <a:stCxn id="11" idx="0"/>
            <a:endCxn id="12" idx="0"/>
          </p:cNvCxnSpPr>
          <p:nvPr/>
        </p:nvCxnSpPr>
        <p:spPr>
          <a:xfrm>
            <a:off x="4021856" y="16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" name="円/楕円 80"/>
          <p:cNvSpPr/>
          <p:nvPr/>
        </p:nvSpPr>
        <p:spPr>
          <a:xfrm>
            <a:off x="8054412" y="3002402"/>
            <a:ext cx="144000" cy="72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円/楕円 81"/>
          <p:cNvSpPr/>
          <p:nvPr/>
        </p:nvSpPr>
        <p:spPr>
          <a:xfrm>
            <a:off x="3949856" y="3007437"/>
            <a:ext cx="144000" cy="720000"/>
          </a:xfrm>
          <a:prstGeom prst="ellipse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6" name="直線コネクタ 15"/>
          <p:cNvCxnSpPr>
            <a:stCxn id="15" idx="0"/>
            <a:endCxn id="14" idx="0"/>
          </p:cNvCxnSpPr>
          <p:nvPr/>
        </p:nvCxnSpPr>
        <p:spPr>
          <a:xfrm flipV="1">
            <a:off x="4021856" y="300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7" name="直線コネクタ 16"/>
          <p:cNvCxnSpPr>
            <a:stCxn id="15" idx="4"/>
            <a:endCxn id="14" idx="4"/>
          </p:cNvCxnSpPr>
          <p:nvPr/>
        </p:nvCxnSpPr>
        <p:spPr>
          <a:xfrm flipV="1">
            <a:off x="4021856" y="3722403"/>
            <a:ext cx="4104556" cy="50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8" name="直線コネクタ 17"/>
          <p:cNvCxnSpPr>
            <a:stCxn id="11" idx="4"/>
            <a:endCxn id="12" idx="4"/>
          </p:cNvCxnSpPr>
          <p:nvPr/>
        </p:nvCxnSpPr>
        <p:spPr>
          <a:xfrm>
            <a:off x="4021856" y="5221492"/>
            <a:ext cx="4104556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正方形/長方形 18"/>
          <p:cNvSpPr/>
          <p:nvPr/>
        </p:nvSpPr>
        <p:spPr>
          <a:xfrm>
            <a:off x="5808912" y="5797262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898893" y="5847387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023760" y="5797262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113741" y="5847387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240977" y="5795573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330958" y="5845698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455825" y="5795573"/>
            <a:ext cx="45719" cy="28420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545806" y="5845698"/>
            <a:ext cx="80605" cy="18395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4021857" y="5221492"/>
            <a:ext cx="1787054" cy="723144"/>
          </a:xfrm>
          <a:custGeom>
            <a:avLst/>
            <a:gdLst>
              <a:gd name="connsiteX0" fmla="*/ 1712976 w 1712976"/>
              <a:gd name="connsiteY0" fmla="*/ 469392 h 469392"/>
              <a:gd name="connsiteX1" fmla="*/ 0 w 1712976"/>
              <a:gd name="connsiteY1" fmla="*/ 411480 h 469392"/>
              <a:gd name="connsiteX2" fmla="*/ 18288 w 1712976"/>
              <a:gd name="connsiteY2" fmla="*/ 0 h 469392"/>
              <a:gd name="connsiteX0" fmla="*/ 1694688 w 1694688"/>
              <a:gd name="connsiteY0" fmla="*/ 469392 h 472440"/>
              <a:gd name="connsiteX1" fmla="*/ 12192 w 1694688"/>
              <a:gd name="connsiteY1" fmla="*/ 472440 h 472440"/>
              <a:gd name="connsiteX2" fmla="*/ 0 w 1694688"/>
              <a:gd name="connsiteY2" fmla="*/ 0 h 472440"/>
              <a:gd name="connsiteX0" fmla="*/ 1685544 w 1685544"/>
              <a:gd name="connsiteY0" fmla="*/ 655320 h 658368"/>
              <a:gd name="connsiteX1" fmla="*/ 3048 w 1685544"/>
              <a:gd name="connsiteY1" fmla="*/ 658368 h 658368"/>
              <a:gd name="connsiteX2" fmla="*/ 0 w 1685544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5544" h="658368">
                <a:moveTo>
                  <a:pt x="1685544" y="655320"/>
                </a:moveTo>
                <a:lnTo>
                  <a:pt x="3048" y="658368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フリーフォーム 27"/>
          <p:cNvSpPr/>
          <p:nvPr/>
        </p:nvSpPr>
        <p:spPr>
          <a:xfrm flipH="1">
            <a:off x="6626410" y="5216458"/>
            <a:ext cx="1500001" cy="720000"/>
          </a:xfrm>
          <a:custGeom>
            <a:avLst/>
            <a:gdLst>
              <a:gd name="connsiteX0" fmla="*/ 1712976 w 1712976"/>
              <a:gd name="connsiteY0" fmla="*/ 469392 h 469392"/>
              <a:gd name="connsiteX1" fmla="*/ 0 w 1712976"/>
              <a:gd name="connsiteY1" fmla="*/ 411480 h 469392"/>
              <a:gd name="connsiteX2" fmla="*/ 18288 w 1712976"/>
              <a:gd name="connsiteY2" fmla="*/ 0 h 469392"/>
              <a:gd name="connsiteX0" fmla="*/ 1694688 w 1694688"/>
              <a:gd name="connsiteY0" fmla="*/ 469392 h 472440"/>
              <a:gd name="connsiteX1" fmla="*/ 12192 w 1694688"/>
              <a:gd name="connsiteY1" fmla="*/ 472440 h 472440"/>
              <a:gd name="connsiteX2" fmla="*/ 0 w 1694688"/>
              <a:gd name="connsiteY2" fmla="*/ 0 h 472440"/>
              <a:gd name="connsiteX0" fmla="*/ 1685544 w 1685544"/>
              <a:gd name="connsiteY0" fmla="*/ 655320 h 658368"/>
              <a:gd name="connsiteX1" fmla="*/ 3048 w 1685544"/>
              <a:gd name="connsiteY1" fmla="*/ 658368 h 658368"/>
              <a:gd name="connsiteX2" fmla="*/ 0 w 1685544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5544" h="658368">
                <a:moveTo>
                  <a:pt x="1685544" y="655320"/>
                </a:moveTo>
                <a:lnTo>
                  <a:pt x="3048" y="658368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円/楕円 93"/>
          <p:cNvSpPr/>
          <p:nvPr/>
        </p:nvSpPr>
        <p:spPr>
          <a:xfrm>
            <a:off x="8126412" y="1621492"/>
            <a:ext cx="360000" cy="3600000"/>
          </a:xfrm>
          <a:custGeom>
            <a:avLst/>
            <a:gdLst>
              <a:gd name="connsiteX0" fmla="*/ 0 w 720000"/>
              <a:gd name="connsiteY0" fmla="*/ 1800000 h 3600000"/>
              <a:gd name="connsiteX1" fmla="*/ 360000 w 720000"/>
              <a:gd name="connsiteY1" fmla="*/ 0 h 3600000"/>
              <a:gd name="connsiteX2" fmla="*/ 720000 w 720000"/>
              <a:gd name="connsiteY2" fmla="*/ 1800000 h 3600000"/>
              <a:gd name="connsiteX3" fmla="*/ 360000 w 720000"/>
              <a:gd name="connsiteY3" fmla="*/ 3600000 h 3600000"/>
              <a:gd name="connsiteX4" fmla="*/ 0 w 720000"/>
              <a:gd name="connsiteY4" fmla="*/ 1800000 h 3600000"/>
              <a:gd name="connsiteX0" fmla="*/ 294834 w 654834"/>
              <a:gd name="connsiteY0" fmla="*/ 0 h 3600000"/>
              <a:gd name="connsiteX1" fmla="*/ 654834 w 654834"/>
              <a:gd name="connsiteY1" fmla="*/ 1800000 h 3600000"/>
              <a:gd name="connsiteX2" fmla="*/ 294834 w 654834"/>
              <a:gd name="connsiteY2" fmla="*/ 3600000 h 3600000"/>
              <a:gd name="connsiteX3" fmla="*/ 26274 w 654834"/>
              <a:gd name="connsiteY3" fmla="*/ 1891440 h 3600000"/>
              <a:gd name="connsiteX0" fmla="*/ 0 w 360000"/>
              <a:gd name="connsiteY0" fmla="*/ 0 h 3600000"/>
              <a:gd name="connsiteX1" fmla="*/ 360000 w 360000"/>
              <a:gd name="connsiteY1" fmla="*/ 1800000 h 3600000"/>
              <a:gd name="connsiteX2" fmla="*/ 0 w 360000"/>
              <a:gd name="connsiteY2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00" h="3600000">
                <a:moveTo>
                  <a:pt x="0" y="0"/>
                </a:moveTo>
                <a:cubicBezTo>
                  <a:pt x="198823" y="0"/>
                  <a:pt x="360000" y="805887"/>
                  <a:pt x="360000" y="1800000"/>
                </a:cubicBezTo>
                <a:cubicBezTo>
                  <a:pt x="360000" y="2794113"/>
                  <a:pt x="198823" y="3600000"/>
                  <a:pt x="0" y="3600000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右矢印 30"/>
          <p:cNvSpPr/>
          <p:nvPr/>
        </p:nvSpPr>
        <p:spPr>
          <a:xfrm>
            <a:off x="3563257" y="3335193"/>
            <a:ext cx="2506221" cy="79283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右矢印 31"/>
          <p:cNvSpPr/>
          <p:nvPr/>
        </p:nvSpPr>
        <p:spPr>
          <a:xfrm rot="10800000">
            <a:off x="6241212" y="3339212"/>
            <a:ext cx="1885198" cy="74179"/>
          </a:xfrm>
          <a:prstGeom prst="right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爆発 1 32"/>
          <p:cNvSpPr/>
          <p:nvPr/>
        </p:nvSpPr>
        <p:spPr>
          <a:xfrm>
            <a:off x="6093420" y="3293860"/>
            <a:ext cx="127236" cy="153888"/>
          </a:xfrm>
          <a:prstGeom prst="irregularSeal1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4" name="Straight Arrow Connector 9"/>
          <p:cNvCxnSpPr/>
          <p:nvPr/>
        </p:nvCxnSpPr>
        <p:spPr>
          <a:xfrm flipH="1">
            <a:off x="5869470" y="3381930"/>
            <a:ext cx="289965" cy="2239519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grpSp>
        <p:nvGrpSpPr>
          <p:cNvPr id="35" name="グループ化 34"/>
          <p:cNvGrpSpPr/>
          <p:nvPr/>
        </p:nvGrpSpPr>
        <p:grpSpPr>
          <a:xfrm>
            <a:off x="3749402" y="1684170"/>
            <a:ext cx="421656" cy="3458498"/>
            <a:chOff x="2225402" y="1404750"/>
            <a:chExt cx="421656" cy="3458498"/>
          </a:xfrm>
        </p:grpSpPr>
        <p:cxnSp>
          <p:nvCxnSpPr>
            <p:cNvPr id="36" name="Straight Arrow Connector 9"/>
            <p:cNvCxnSpPr/>
            <p:nvPr/>
          </p:nvCxnSpPr>
          <p:spPr>
            <a:xfrm flipH="1" flipV="1">
              <a:off x="2282939" y="1923026"/>
              <a:ext cx="142917" cy="797926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>
                  <a:lumMod val="75000"/>
                </a:srgbClr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Arrow Connector 9"/>
            <p:cNvCxnSpPr/>
            <p:nvPr/>
          </p:nvCxnSpPr>
          <p:spPr>
            <a:xfrm flipV="1">
              <a:off x="2561757" y="1445076"/>
              <a:ext cx="13182" cy="1243492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>
                  <a:lumMod val="75000"/>
                </a:srgbClr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9"/>
            <p:cNvCxnSpPr/>
            <p:nvPr/>
          </p:nvCxnSpPr>
          <p:spPr>
            <a:xfrm flipV="1">
              <a:off x="2389556" y="3507988"/>
              <a:ext cx="135983" cy="1241480"/>
            </a:xfrm>
            <a:prstGeom prst="straightConnector1">
              <a:avLst/>
            </a:prstGeom>
            <a:noFill/>
            <a:ln w="28575" cap="flat" cmpd="sng" algn="ctr">
              <a:solidFill>
                <a:srgbClr val="FFC000">
                  <a:lumMod val="75000"/>
                </a:srgbClr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9" name="フローチャート: 結合子 38"/>
            <p:cNvSpPr/>
            <p:nvPr/>
          </p:nvSpPr>
          <p:spPr>
            <a:xfrm>
              <a:off x="2447417" y="3488541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フローチャート: 結合子 39"/>
            <p:cNvSpPr/>
            <p:nvPr/>
          </p:nvSpPr>
          <p:spPr>
            <a:xfrm>
              <a:off x="2426463" y="3686651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フローチャート: 結合子 40"/>
            <p:cNvSpPr/>
            <p:nvPr/>
          </p:nvSpPr>
          <p:spPr>
            <a:xfrm>
              <a:off x="2409252" y="3848977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2" name="フローチャート: 結合子 41"/>
            <p:cNvSpPr/>
            <p:nvPr/>
          </p:nvSpPr>
          <p:spPr>
            <a:xfrm>
              <a:off x="2396629" y="4047087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3" name="フローチャート: 結合子 42"/>
            <p:cNvSpPr/>
            <p:nvPr/>
          </p:nvSpPr>
          <p:spPr>
            <a:xfrm>
              <a:off x="2377433" y="4244661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4" name="フローチャート: 結合子 43"/>
            <p:cNvSpPr/>
            <p:nvPr/>
          </p:nvSpPr>
          <p:spPr>
            <a:xfrm>
              <a:off x="2359311" y="4382550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フローチャート: 結合子 44"/>
            <p:cNvSpPr/>
            <p:nvPr/>
          </p:nvSpPr>
          <p:spPr>
            <a:xfrm>
              <a:off x="2337918" y="4575154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フローチャート: 結合子 45"/>
            <p:cNvSpPr/>
            <p:nvPr/>
          </p:nvSpPr>
          <p:spPr>
            <a:xfrm>
              <a:off x="2316348" y="4732219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フローチャート: 結合子 46"/>
            <p:cNvSpPr/>
            <p:nvPr/>
          </p:nvSpPr>
          <p:spPr>
            <a:xfrm>
              <a:off x="2225402" y="1923697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フローチャート: 結合子 47"/>
            <p:cNvSpPr/>
            <p:nvPr/>
          </p:nvSpPr>
          <p:spPr>
            <a:xfrm>
              <a:off x="2254896" y="2172814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フローチャート: 結合子 48"/>
            <p:cNvSpPr/>
            <p:nvPr/>
          </p:nvSpPr>
          <p:spPr>
            <a:xfrm>
              <a:off x="2306442" y="2350557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フローチャート: 結合子 49"/>
            <p:cNvSpPr/>
            <p:nvPr/>
          </p:nvSpPr>
          <p:spPr>
            <a:xfrm>
              <a:off x="2341599" y="2528158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フローチャート: 結合子 50"/>
            <p:cNvSpPr/>
            <p:nvPr/>
          </p:nvSpPr>
          <p:spPr>
            <a:xfrm>
              <a:off x="2516972" y="1404750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フローチャート: 結合子 51"/>
            <p:cNvSpPr/>
            <p:nvPr/>
          </p:nvSpPr>
          <p:spPr>
            <a:xfrm>
              <a:off x="2514962" y="1593973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フローチャート: 結合子 52"/>
            <p:cNvSpPr/>
            <p:nvPr/>
          </p:nvSpPr>
          <p:spPr>
            <a:xfrm>
              <a:off x="2516159" y="1854442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4" name="フローチャート: 結合子 53"/>
            <p:cNvSpPr/>
            <p:nvPr/>
          </p:nvSpPr>
          <p:spPr>
            <a:xfrm>
              <a:off x="2515257" y="2097742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フローチャート: 結合子 54"/>
            <p:cNvSpPr/>
            <p:nvPr/>
          </p:nvSpPr>
          <p:spPr>
            <a:xfrm>
              <a:off x="2509799" y="2254558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フローチャート: 結合子 55"/>
            <p:cNvSpPr/>
            <p:nvPr/>
          </p:nvSpPr>
          <p:spPr>
            <a:xfrm>
              <a:off x="2520348" y="2432376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フローチャート: 結合子 56"/>
            <p:cNvSpPr/>
            <p:nvPr/>
          </p:nvSpPr>
          <p:spPr>
            <a:xfrm>
              <a:off x="2506490" y="2614116"/>
              <a:ext cx="126710" cy="131029"/>
            </a:xfrm>
            <a:prstGeom prst="flowChartConnector">
              <a:avLst/>
            </a:prstGeom>
            <a:solidFill>
              <a:srgbClr val="C00000"/>
            </a:solidFill>
            <a:ln w="12700" cap="flat" cmpd="sng" algn="ctr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  <a:latin typeface="メイリオ" panose="020B0604030504040204" pitchFamily="50" charset="-128"/>
                <a:ea typeface="ＭＳ Ｐゴシック" panose="020B060007020508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58" name="Straight Arrow Connector 9"/>
          <p:cNvCxnSpPr/>
          <p:nvPr/>
        </p:nvCxnSpPr>
        <p:spPr>
          <a:xfrm flipH="1" flipV="1">
            <a:off x="5800849" y="1283680"/>
            <a:ext cx="354916" cy="2066953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cxnSp>
        <p:nvCxnSpPr>
          <p:cNvPr id="59" name="Straight Arrow Connector 9"/>
          <p:cNvCxnSpPr/>
          <p:nvPr/>
        </p:nvCxnSpPr>
        <p:spPr>
          <a:xfrm flipV="1">
            <a:off x="6185172" y="1317063"/>
            <a:ext cx="721267" cy="2038134"/>
          </a:xfrm>
          <a:prstGeom prst="straightConnector1">
            <a:avLst/>
          </a:prstGeom>
          <a:noFill/>
          <a:ln w="12700" cap="flat" cmpd="sng" algn="ctr">
            <a:solidFill>
              <a:srgbClr val="7030A0"/>
            </a:solidFill>
            <a:prstDash val="dashDot"/>
            <a:miter lim="800000"/>
            <a:tailEnd type="arrow"/>
          </a:ln>
          <a:effectLst/>
        </p:spPr>
      </p:cxnSp>
      <p:cxnSp>
        <p:nvCxnSpPr>
          <p:cNvPr id="60" name="直線コネクタ 59"/>
          <p:cNvCxnSpPr/>
          <p:nvPr/>
        </p:nvCxnSpPr>
        <p:spPr>
          <a:xfrm flipV="1">
            <a:off x="4021857" y="3280892"/>
            <a:ext cx="4624213" cy="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61" name="円/楕円 128"/>
          <p:cNvSpPr/>
          <p:nvPr/>
        </p:nvSpPr>
        <p:spPr>
          <a:xfrm>
            <a:off x="8098134" y="3281830"/>
            <a:ext cx="36000" cy="180000"/>
          </a:xfrm>
          <a:prstGeom prst="ellips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2" name="直線コネクタ 61"/>
          <p:cNvCxnSpPr/>
          <p:nvPr/>
        </p:nvCxnSpPr>
        <p:spPr>
          <a:xfrm flipV="1">
            <a:off x="4021857" y="3462134"/>
            <a:ext cx="4624213" cy="55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63" name="円柱 62"/>
          <p:cNvSpPr/>
          <p:nvPr/>
        </p:nvSpPr>
        <p:spPr>
          <a:xfrm rot="16200000">
            <a:off x="3421693" y="2795532"/>
            <a:ext cx="181768" cy="1162562"/>
          </a:xfrm>
          <a:prstGeom prst="can">
            <a:avLst/>
          </a:prstGeom>
          <a:solidFill>
            <a:sysClr val="windowText" lastClr="000000">
              <a:lumMod val="50000"/>
              <a:lumOff val="50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757714" y="3358774"/>
            <a:ext cx="217714" cy="47549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メイリオ" panose="020B0604030504040204" pitchFamily="50" charset="-128"/>
              <a:ea typeface="ＭＳ Ｐゴシック" panose="020B060007020508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13058" y="1908026"/>
            <a:ext cx="24834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electron detection</a:t>
            </a:r>
            <a:b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part with electronics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(convert analog</a:t>
            </a:r>
            <a:b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memory output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to digital data)</a:t>
            </a:r>
            <a:endParaRPr lang="ja-JP" altLang="en-US" dirty="0">
              <a:solidFill>
                <a:prstClr val="black"/>
              </a:solidFill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9" name="直線矢印コネクタ 68"/>
          <p:cNvCxnSpPr/>
          <p:nvPr/>
        </p:nvCxnSpPr>
        <p:spPr>
          <a:xfrm flipV="1">
            <a:off x="2931791" y="2508482"/>
            <a:ext cx="846380" cy="13849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72" name="コンテンツ プレースホルダ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2" y="3888637"/>
            <a:ext cx="2878505" cy="2705795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00" y="3885420"/>
            <a:ext cx="3180318" cy="2550880"/>
          </a:xfrm>
          <a:prstGeom prst="rect">
            <a:avLst/>
          </a:prstGeom>
        </p:spPr>
      </p:pic>
      <p:sp>
        <p:nvSpPr>
          <p:cNvPr id="66" name="TextBox 32"/>
          <p:cNvSpPr txBox="1"/>
          <p:nvPr/>
        </p:nvSpPr>
        <p:spPr>
          <a:xfrm>
            <a:off x="8832120" y="3609739"/>
            <a:ext cx="3078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arrival time </a:t>
            </a:r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  <a:sym typeface="Wingdings" panose="05000000000000000000" pitchFamily="2" charset="2"/>
              </a:rPr>
              <a:t></a:t>
            </a:r>
            <a:r>
              <a:rPr lang="en-US" altLang="ja-JP" sz="1400" dirty="0" smtClean="0">
                <a:solidFill>
                  <a:prstClr val="black"/>
                </a:solidFill>
                <a:latin typeface="メイリオ" panose="020B0604030504040204" pitchFamily="50" charset="-128"/>
                <a:cs typeface="メイリオ" panose="020B0604030504040204" pitchFamily="50" charset="-128"/>
              </a:rPr>
              <a:t> horizontal position</a:t>
            </a:r>
            <a:endParaRPr lang="en-GB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10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</a:t>
            </a:r>
            <a:endParaRPr kumimoji="1" lang="ja-JP" altLang="en-US" dirty="0"/>
          </a:p>
        </p:txBody>
      </p:sp>
      <p:pic>
        <p:nvPicPr>
          <p:cNvPr id="9" name="Picture 3" descr="0510027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18" y="44625"/>
            <a:ext cx="8976933" cy="67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6916975" cy="5379956"/>
          </a:xfrm>
        </p:spPr>
        <p:txBody>
          <a:bodyPr>
            <a:normAutofit/>
          </a:bodyPr>
          <a:lstStyle/>
          <a:p>
            <a:r>
              <a:rPr lang="en-US" altLang="ja-JP" dirty="0"/>
              <a:t>I’m neither computer scientist nor FPGA </a:t>
            </a:r>
            <a:r>
              <a:rPr lang="en-US" altLang="ja-JP" dirty="0" smtClean="0"/>
              <a:t>engineer,</a:t>
            </a:r>
            <a:br>
              <a:rPr lang="en-US" altLang="ja-JP" dirty="0" smtClean="0"/>
            </a:br>
            <a:r>
              <a:rPr lang="en-US" altLang="ja-JP" dirty="0" smtClean="0"/>
              <a:t>but nuclear </a:t>
            </a:r>
            <a:r>
              <a:rPr lang="en-US" altLang="ja-JP" dirty="0"/>
              <a:t>physicist</a:t>
            </a:r>
          </a:p>
          <a:p>
            <a:r>
              <a:rPr lang="en-US" altLang="ja-JP" dirty="0" smtClean="0"/>
              <a:t>In physics, especially nuclear and particle physics, we have been using reconfigurable system and even FPGA since decades</a:t>
            </a:r>
          </a:p>
          <a:p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7139876" y="1057820"/>
            <a:ext cx="4896784" cy="4232039"/>
            <a:chOff x="7139876" y="1057820"/>
            <a:chExt cx="4896784" cy="423203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76" y="1067057"/>
              <a:ext cx="2551172" cy="3388275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>
              <a:off x="7597269" y="4427878"/>
              <a:ext cx="17828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400" i="1" dirty="0"/>
                <a:t>teledynelecroy.com</a:t>
              </a:r>
            </a:p>
          </p:txBody>
        </p:sp>
        <p:pic>
          <p:nvPicPr>
            <p:cNvPr id="1026" name="Picture 2" descr="http://www.hep.lu.se/staff/mjornmark/history/helios/das-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861" y="1057820"/>
              <a:ext cx="2261799" cy="337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9912424" y="4415519"/>
              <a:ext cx="20104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i="1" dirty="0"/>
                <a:t>HELIOS </a:t>
              </a:r>
              <a:r>
                <a:rPr lang="en-US" altLang="ja-JP" sz="1400" i="1" dirty="0" smtClean="0"/>
                <a:t>(CERN NA34</a:t>
              </a:r>
              <a:r>
                <a:rPr lang="en-US" altLang="ja-JP" sz="1400" i="1" dirty="0"/>
                <a:t>)</a:t>
              </a:r>
              <a:endParaRPr lang="ja-JP" altLang="en-US" sz="1400" i="1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76220" y="4643528"/>
              <a:ext cx="32756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p</a:t>
              </a:r>
              <a:r>
                <a:rPr kumimoji="1" lang="en-US" altLang="ja-JP" dirty="0" smtClean="0"/>
                <a:t>hysicist’s 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reconfigurable</a:t>
              </a:r>
              <a:r>
                <a:rPr kumimoji="1" lang="en-US" altLang="ja-JP" dirty="0" smtClean="0"/>
                <a:t> system in 1980</a:t>
              </a:r>
              <a:r>
                <a:rPr kumimoji="1" lang="en-US" altLang="ja-JP" baseline="30000" dirty="0" smtClean="0"/>
                <a:t>th</a:t>
              </a:r>
              <a:endParaRPr kumimoji="1" lang="ja-JP" altLang="en-US" dirty="0"/>
            </a:p>
          </p:txBody>
        </p:sp>
      </p:grpSp>
      <p:pic>
        <p:nvPicPr>
          <p:cNvPr id="14" name="Picture 6" descr="Readout_after_photoshop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9321" y="2780152"/>
            <a:ext cx="2319571" cy="313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41028" y="564010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end 20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century,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physicists </a:t>
            </a:r>
            <a:r>
              <a:rPr kumimoji="1" lang="en-US" altLang="ja-JP" dirty="0" smtClean="0"/>
              <a:t>started using FPGA </a:t>
            </a:r>
            <a:r>
              <a:rPr lang="en-US" altLang="ja-JP" dirty="0" smtClean="0"/>
              <a:t>for data</a:t>
            </a:r>
            <a:br>
              <a:rPr lang="en-US" altLang="ja-JP" dirty="0" smtClean="0"/>
            </a:br>
            <a:r>
              <a:rPr lang="en-US" altLang="ja-JP" dirty="0" smtClean="0"/>
              <a:t>transmission, trigger logic, controlling,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pioneering work in NIAS in PHENIX experiment at Brookhaven National Laboratory in US</a:t>
            </a:r>
            <a:endParaRPr kumimoji="1" lang="en-US" altLang="ja-JP" dirty="0" smtClean="0"/>
          </a:p>
        </p:txBody>
      </p:sp>
      <p:sp>
        <p:nvSpPr>
          <p:cNvPr id="15" name="正方形/長方形 14"/>
          <p:cNvSpPr/>
          <p:nvPr/>
        </p:nvSpPr>
        <p:spPr>
          <a:xfrm>
            <a:off x="7407997" y="5674022"/>
            <a:ext cx="4566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but not much for computing</a:t>
            </a:r>
          </a:p>
          <a:p>
            <a:pPr algn="ctr"/>
            <a:r>
              <a:rPr lang="en-US" altLang="ja-JP" dirty="0" smtClean="0"/>
              <a:t>however</a:t>
            </a:r>
            <a:r>
              <a:rPr lang="en-US" altLang="ja-JP" dirty="0"/>
              <a:t>, now, we (must) use FPGA also for computing </a:t>
            </a:r>
            <a:r>
              <a:rPr lang="en-US" altLang="ja-JP" dirty="0" smtClean="0"/>
              <a:t>and </a:t>
            </a:r>
            <a:r>
              <a:rPr lang="en-US" altLang="ja-JP" dirty="0"/>
              <a:t>big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16721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Conversion from electrons to digital data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6622124" cy="5487968"/>
          </a:xfrm>
        </p:spPr>
        <p:txBody>
          <a:bodyPr>
            <a:norm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 smtClean="0"/>
              <a:t>lectrons drift towards an “amplification region”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voltage wire (anode), quickly accelerate electrons, produce more ion - electron pairs (amplification)</a:t>
            </a:r>
          </a:p>
          <a:p>
            <a:r>
              <a:rPr lang="en-US" altLang="ja-JP" dirty="0"/>
              <a:t>E</a:t>
            </a:r>
            <a:r>
              <a:rPr kumimoji="1" lang="en-US" altLang="ja-JP" dirty="0" smtClean="0"/>
              <a:t>lectrodes (pad) below detect induced current </a:t>
            </a:r>
          </a:p>
          <a:p>
            <a:r>
              <a:rPr lang="en-US" altLang="ja-JP" dirty="0" smtClean="0"/>
              <a:t>We prepared </a:t>
            </a:r>
            <a:r>
              <a:rPr lang="en-US" altLang="ja-JP" dirty="0" smtClean="0">
                <a:solidFill>
                  <a:srgbClr val="FF0000"/>
                </a:solidFill>
              </a:rPr>
              <a:t>570k ADCs and DSP (ASIC)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792" y="1121022"/>
            <a:ext cx="5195913" cy="4176441"/>
          </a:xfrm>
          <a:prstGeom prst="rect">
            <a:avLst/>
          </a:prstGeom>
        </p:spPr>
      </p:pic>
      <p:pic>
        <p:nvPicPr>
          <p:cNvPr id="19" name="Picture 4" descr="https://www.researchgate.net/profile/Haavard_Helstrup/publication/228428471/figure/fig3/AS:301885421572098@1448986501737/Block-diagram-of-the-TPC-readout-partition-The-overall-TPC-readout-consists-of-216_W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07" y="3804263"/>
            <a:ext cx="3042732" cy="289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7720676" y="4977172"/>
            <a:ext cx="3685624" cy="1280688"/>
            <a:chOff x="7720676" y="4977172"/>
            <a:chExt cx="3685624" cy="1280688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8256240" y="4977172"/>
              <a:ext cx="0" cy="41865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8256240" y="5128090"/>
              <a:ext cx="0" cy="41865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二等辺三角形 12"/>
            <p:cNvSpPr/>
            <p:nvPr/>
          </p:nvSpPr>
          <p:spPr>
            <a:xfrm rot="5400000">
              <a:off x="8412003" y="5393599"/>
              <a:ext cx="498812" cy="306282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" name="直線コネクタ 13"/>
            <p:cNvCxnSpPr/>
            <p:nvPr/>
          </p:nvCxnSpPr>
          <p:spPr>
            <a:xfrm flipH="1">
              <a:off x="8256240" y="5546740"/>
              <a:ext cx="25202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7720676" y="5888528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digitization, DSP, then to storage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H="1">
              <a:off x="8814550" y="5539306"/>
              <a:ext cx="25202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/>
            <p:cNvSpPr/>
            <p:nvPr/>
          </p:nvSpPr>
          <p:spPr>
            <a:xfrm>
              <a:off x="9027829" y="5337415"/>
              <a:ext cx="914400" cy="4001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>
              <a:off x="9953657" y="5537512"/>
              <a:ext cx="25202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10259939" y="5537512"/>
              <a:ext cx="732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5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Readout performance of present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11201691" cy="5415960"/>
          </a:xfrm>
        </p:spPr>
        <p:txBody>
          <a:bodyPr>
            <a:normAutofit/>
          </a:bodyPr>
          <a:lstStyle/>
          <a:p>
            <a:r>
              <a:rPr lang="en-US" altLang="ja-JP" dirty="0"/>
              <a:t>Reading 570k channels ADC in parallel</a:t>
            </a:r>
          </a:p>
          <a:p>
            <a:pPr lvl="1"/>
            <a:r>
              <a:rPr lang="en-US" altLang="ja-JP" dirty="0"/>
              <a:t>10 MHz, 10 bits each</a:t>
            </a:r>
          </a:p>
          <a:p>
            <a:pPr lvl="1"/>
            <a:r>
              <a:rPr lang="en-US" altLang="ja-JP" dirty="0" smtClean="0"/>
              <a:t>will </a:t>
            </a:r>
            <a:r>
              <a:rPr lang="en-US" altLang="ja-JP" dirty="0"/>
              <a:t>create </a:t>
            </a:r>
            <a:r>
              <a:rPr lang="en-US" altLang="ja-JP" dirty="0">
                <a:solidFill>
                  <a:srgbClr val="FF0000"/>
                </a:solidFill>
              </a:rPr>
              <a:t>57 </a:t>
            </a:r>
            <a:r>
              <a:rPr lang="en-US" altLang="ja-JP" dirty="0" err="1">
                <a:solidFill>
                  <a:srgbClr val="FF0000"/>
                </a:solidFill>
              </a:rPr>
              <a:t>Tbps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(7 TB/s) data, continuously </a:t>
            </a:r>
            <a:r>
              <a:rPr lang="en-US" altLang="ja-JP" dirty="0" smtClean="0"/>
              <a:t>(required 10 years ago)</a:t>
            </a:r>
          </a:p>
          <a:p>
            <a:r>
              <a:rPr lang="en-US" altLang="ja-JP" dirty="0" smtClean="0"/>
              <a:t>On-detector </a:t>
            </a:r>
            <a:r>
              <a:rPr lang="en-US" altLang="ja-JP" dirty="0"/>
              <a:t>data reduction and compression </a:t>
            </a:r>
            <a:r>
              <a:rPr lang="en-US" altLang="ja-JP" dirty="0" smtClean="0"/>
              <a:t>was mandatory; we implemented:</a:t>
            </a:r>
            <a:endParaRPr lang="en-US" altLang="ja-JP" dirty="0"/>
          </a:p>
          <a:p>
            <a:pPr lvl="1"/>
            <a:r>
              <a:rPr lang="en-US" altLang="ja-JP" dirty="0"/>
              <a:t>trigger</a:t>
            </a:r>
          </a:p>
          <a:p>
            <a:pPr lvl="1"/>
            <a:r>
              <a:rPr lang="en-US" altLang="ja-JP" dirty="0"/>
              <a:t>zero suppression</a:t>
            </a:r>
            <a:endParaRPr lang="ja-JP" altLang="en-US" dirty="0"/>
          </a:p>
          <a:p>
            <a:r>
              <a:rPr lang="en-US" altLang="ja-JP" dirty="0" smtClean="0"/>
              <a:t>entire readout </a:t>
            </a:r>
            <a:r>
              <a:rPr lang="en-US" altLang="ja-JP" dirty="0"/>
              <a:t>process </a:t>
            </a:r>
            <a:r>
              <a:rPr lang="en-US" altLang="ja-JP" dirty="0" smtClean="0"/>
              <a:t>(from event time to completing data readout) takes too much time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electron signal drift ~100 </a:t>
            </a:r>
            <a:r>
              <a:rPr lang="en-US" altLang="ja-JP" dirty="0">
                <a:sym typeface="Symbol" panose="05050102010706020507" pitchFamily="18" charset="2"/>
              </a:rPr>
              <a:t>s</a:t>
            </a:r>
            <a:endParaRPr lang="en-US" altLang="ja-JP" dirty="0"/>
          </a:p>
          <a:p>
            <a:pPr lvl="1"/>
            <a:r>
              <a:rPr lang="en-US" altLang="ja-JP" dirty="0"/>
              <a:t>cleaning positive ions </a:t>
            </a:r>
            <a:r>
              <a:rPr lang="en-US" altLang="ja-JP" dirty="0" smtClean="0"/>
              <a:t>~400 </a:t>
            </a:r>
            <a:r>
              <a:rPr lang="en-US" altLang="ja-JP" dirty="0">
                <a:sym typeface="Symbol" panose="05050102010706020507" pitchFamily="18" charset="2"/>
              </a:rPr>
              <a:t></a:t>
            </a:r>
            <a:r>
              <a:rPr lang="en-US" altLang="ja-JP" dirty="0" smtClean="0">
                <a:sym typeface="Symbol" panose="05050102010706020507" pitchFamily="18" charset="2"/>
              </a:rPr>
              <a:t>s</a:t>
            </a:r>
            <a:endParaRPr lang="en-US" altLang="ja-JP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  <a:sym typeface="Symbol" panose="05050102010706020507" pitchFamily="18" charset="2"/>
              </a:rPr>
              <a:t>limits </a:t>
            </a:r>
            <a:r>
              <a:rPr lang="en-US" altLang="ja-JP" dirty="0" smtClean="0">
                <a:solidFill>
                  <a:srgbClr val="FF0000"/>
                </a:solidFill>
                <a:sym typeface="Symbol" panose="05050102010706020507" pitchFamily="18" charset="2"/>
              </a:rPr>
              <a:t>frame </a:t>
            </a:r>
            <a:r>
              <a:rPr lang="en-US" altLang="ja-JP" dirty="0">
                <a:solidFill>
                  <a:srgbClr val="FF0000"/>
                </a:solidFill>
                <a:sym typeface="Symbol" panose="05050102010706020507" pitchFamily="18" charset="2"/>
              </a:rPr>
              <a:t>rate </a:t>
            </a:r>
            <a:r>
              <a:rPr lang="en-US" altLang="ja-JP" dirty="0" smtClean="0">
                <a:solidFill>
                  <a:srgbClr val="FF0000"/>
                </a:solidFill>
                <a:sym typeface="Symbol" panose="05050102010706020507" pitchFamily="18" charset="2"/>
              </a:rPr>
              <a:t>at 2 kHz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about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 GB/s of average data rate (was realistic and doable 10 years ago)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17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Trigger and zero suppression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52" y="2540274"/>
            <a:ext cx="2703744" cy="1979552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470052" y="4829518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470052" y="1885652"/>
            <a:ext cx="2189748" cy="31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 device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15324" y="2198473"/>
            <a:ext cx="230076" cy="1219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2515324" y="3613798"/>
            <a:ext cx="310551" cy="1244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3659800" y="2035010"/>
            <a:ext cx="739942" cy="3970421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3659800" y="4985928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 rot="5400000">
            <a:off x="3683448" y="5702222"/>
            <a:ext cx="413084" cy="1019503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rot="5400000">
            <a:off x="3520018" y="5523849"/>
            <a:ext cx="413084" cy="692646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008294" y="5820041"/>
            <a:ext cx="1371943" cy="8493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trigger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processor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1328510" y="6201308"/>
            <a:ext cx="6797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56275" y="5547006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trigger</a:t>
            </a:r>
          </a:p>
          <a:p>
            <a:pPr algn="ctr"/>
            <a:r>
              <a:rPr lang="en-US" altLang="ja-JP" dirty="0" smtClean="0"/>
              <a:t>signal</a:t>
            </a:r>
            <a:endParaRPr kumimoji="1" lang="en-US" altLang="ja-JP" dirty="0" smtClean="0"/>
          </a:p>
        </p:txBody>
      </p:sp>
      <p:cxnSp>
        <p:nvCxnSpPr>
          <p:cNvPr id="19" name="直線矢印コネクタ 18"/>
          <p:cNvCxnSpPr>
            <a:stCxn id="7" idx="3"/>
          </p:cNvCxnSpPr>
          <p:nvPr/>
        </p:nvCxnSpPr>
        <p:spPr>
          <a:xfrm>
            <a:off x="3867196" y="3530050"/>
            <a:ext cx="12927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870732" y="3342061"/>
            <a:ext cx="1136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only</a:t>
            </a:r>
          </a:p>
          <a:p>
            <a:pPr algn="ctr"/>
            <a:r>
              <a:rPr lang="en-US" altLang="ja-JP" dirty="0" smtClean="0"/>
              <a:t>triggered</a:t>
            </a:r>
          </a:p>
          <a:p>
            <a:pPr algn="ctr"/>
            <a:r>
              <a:rPr kumimoji="1" lang="en-US" altLang="ja-JP" dirty="0" smtClean="0"/>
              <a:t>data</a:t>
            </a:r>
          </a:p>
        </p:txBody>
      </p:sp>
      <p:sp>
        <p:nvSpPr>
          <p:cNvPr id="24" name="フリーフォーム 23"/>
          <p:cNvSpPr/>
          <p:nvPr/>
        </p:nvSpPr>
        <p:spPr>
          <a:xfrm rot="10800000">
            <a:off x="551384" y="3613798"/>
            <a:ext cx="825644" cy="2586246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/>
          <p:cNvSpPr/>
          <p:nvPr/>
        </p:nvSpPr>
        <p:spPr>
          <a:xfrm rot="16200000">
            <a:off x="650876" y="3513041"/>
            <a:ext cx="413084" cy="612069"/>
          </a:xfrm>
          <a:custGeom>
            <a:avLst/>
            <a:gdLst>
              <a:gd name="connsiteX0" fmla="*/ 0 w 499310"/>
              <a:gd name="connsiteY0" fmla="*/ 0 h 3970421"/>
              <a:gd name="connsiteX1" fmla="*/ 499310 w 499310"/>
              <a:gd name="connsiteY1" fmla="*/ 0 h 3970421"/>
              <a:gd name="connsiteX2" fmla="*/ 499310 w 499310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310" h="3970421">
                <a:moveTo>
                  <a:pt x="0" y="0"/>
                </a:moveTo>
                <a:lnTo>
                  <a:pt x="499310" y="0"/>
                </a:lnTo>
                <a:lnTo>
                  <a:pt x="499310" y="3970421"/>
                </a:ln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3451" y="1066637"/>
            <a:ext cx="501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trigger suppresses dramatically data rate</a:t>
            </a:r>
          </a:p>
          <a:p>
            <a:r>
              <a:rPr lang="en-US" altLang="ja-JP" dirty="0" smtClean="0"/>
              <a:t>if interesting event is occurring not very often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00056" y="1066636"/>
            <a:ext cx="45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zero suppression is efficient if ADC has signal only sometimes</a:t>
            </a:r>
            <a:endParaRPr kumimoji="1" lang="ja-JP" altLang="en-US" dirty="0"/>
          </a:p>
        </p:txBody>
      </p:sp>
      <p:sp>
        <p:nvSpPr>
          <p:cNvPr id="90" name="正方形/長方形 89"/>
          <p:cNvSpPr/>
          <p:nvPr/>
        </p:nvSpPr>
        <p:spPr>
          <a:xfrm>
            <a:off x="6816080" y="3068959"/>
            <a:ext cx="4320480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/>
          <p:cNvSpPr/>
          <p:nvPr/>
        </p:nvSpPr>
        <p:spPr>
          <a:xfrm flipV="1">
            <a:off x="6888088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/>
          <p:cNvSpPr/>
          <p:nvPr/>
        </p:nvSpPr>
        <p:spPr>
          <a:xfrm flipV="1">
            <a:off x="6816080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正方形/長方形 123"/>
          <p:cNvSpPr/>
          <p:nvPr/>
        </p:nvSpPr>
        <p:spPr>
          <a:xfrm flipV="1">
            <a:off x="7032104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正方形/長方形 124"/>
          <p:cNvSpPr/>
          <p:nvPr/>
        </p:nvSpPr>
        <p:spPr>
          <a:xfrm flipV="1">
            <a:off x="6960096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正方形/長方形 125"/>
          <p:cNvSpPr/>
          <p:nvPr/>
        </p:nvSpPr>
        <p:spPr>
          <a:xfrm flipV="1">
            <a:off x="7176120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 flipV="1">
            <a:off x="7104112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正方形/長方形 127"/>
          <p:cNvSpPr/>
          <p:nvPr/>
        </p:nvSpPr>
        <p:spPr>
          <a:xfrm flipV="1">
            <a:off x="7320136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正方形/長方形 128"/>
          <p:cNvSpPr/>
          <p:nvPr/>
        </p:nvSpPr>
        <p:spPr>
          <a:xfrm flipV="1">
            <a:off x="7248128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正方形/長方形 129"/>
          <p:cNvSpPr/>
          <p:nvPr/>
        </p:nvSpPr>
        <p:spPr>
          <a:xfrm flipV="1">
            <a:off x="7464152" y="2888939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正方形/長方形 130"/>
          <p:cNvSpPr/>
          <p:nvPr/>
        </p:nvSpPr>
        <p:spPr>
          <a:xfrm flipV="1">
            <a:off x="7392144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正方形/長方形 143"/>
          <p:cNvSpPr/>
          <p:nvPr/>
        </p:nvSpPr>
        <p:spPr>
          <a:xfrm flipV="1">
            <a:off x="7608168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正方形/長方形 144"/>
          <p:cNvSpPr/>
          <p:nvPr/>
        </p:nvSpPr>
        <p:spPr>
          <a:xfrm flipV="1">
            <a:off x="7536160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正方形/長方形 145"/>
          <p:cNvSpPr/>
          <p:nvPr/>
        </p:nvSpPr>
        <p:spPr>
          <a:xfrm flipV="1">
            <a:off x="7752184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正方形/長方形 146"/>
          <p:cNvSpPr/>
          <p:nvPr/>
        </p:nvSpPr>
        <p:spPr>
          <a:xfrm flipV="1">
            <a:off x="7680176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正方形/長方形 147"/>
          <p:cNvSpPr/>
          <p:nvPr/>
        </p:nvSpPr>
        <p:spPr>
          <a:xfrm flipV="1">
            <a:off x="7896200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正方形/長方形 148"/>
          <p:cNvSpPr/>
          <p:nvPr/>
        </p:nvSpPr>
        <p:spPr>
          <a:xfrm flipV="1">
            <a:off x="7824192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正方形/長方形 149"/>
          <p:cNvSpPr/>
          <p:nvPr/>
        </p:nvSpPr>
        <p:spPr>
          <a:xfrm flipV="1">
            <a:off x="8040216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/>
          <p:cNvSpPr/>
          <p:nvPr/>
        </p:nvSpPr>
        <p:spPr>
          <a:xfrm flipV="1">
            <a:off x="7968208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/>
          <p:cNvSpPr/>
          <p:nvPr/>
        </p:nvSpPr>
        <p:spPr>
          <a:xfrm flipV="1">
            <a:off x="8184232" y="2456891"/>
            <a:ext cx="72008" cy="6564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/>
          <p:cNvSpPr/>
          <p:nvPr/>
        </p:nvSpPr>
        <p:spPr>
          <a:xfrm flipV="1">
            <a:off x="8112224" y="2204863"/>
            <a:ext cx="72008" cy="8724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/>
          <p:cNvSpPr/>
          <p:nvPr/>
        </p:nvSpPr>
        <p:spPr>
          <a:xfrm flipV="1">
            <a:off x="8328248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/>
          <p:cNvSpPr/>
          <p:nvPr/>
        </p:nvSpPr>
        <p:spPr>
          <a:xfrm flipV="1">
            <a:off x="8256240" y="2708919"/>
            <a:ext cx="7200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正方形/長方形 155"/>
          <p:cNvSpPr/>
          <p:nvPr/>
        </p:nvSpPr>
        <p:spPr>
          <a:xfrm flipV="1">
            <a:off x="8472264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/>
          <p:cNvSpPr/>
          <p:nvPr/>
        </p:nvSpPr>
        <p:spPr>
          <a:xfrm flipV="1">
            <a:off x="8400256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正方形/長方形 157"/>
          <p:cNvSpPr/>
          <p:nvPr/>
        </p:nvSpPr>
        <p:spPr>
          <a:xfrm flipV="1">
            <a:off x="8616280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正方形/長方形 158"/>
          <p:cNvSpPr/>
          <p:nvPr/>
        </p:nvSpPr>
        <p:spPr>
          <a:xfrm flipV="1">
            <a:off x="8544272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正方形/長方形 159"/>
          <p:cNvSpPr/>
          <p:nvPr/>
        </p:nvSpPr>
        <p:spPr>
          <a:xfrm flipV="1">
            <a:off x="8760296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正方形/長方形 160"/>
          <p:cNvSpPr/>
          <p:nvPr/>
        </p:nvSpPr>
        <p:spPr>
          <a:xfrm flipV="1">
            <a:off x="8688288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正方形/長方形 161"/>
          <p:cNvSpPr/>
          <p:nvPr/>
        </p:nvSpPr>
        <p:spPr>
          <a:xfrm flipV="1">
            <a:off x="8904312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/>
          <p:cNvSpPr/>
          <p:nvPr/>
        </p:nvSpPr>
        <p:spPr>
          <a:xfrm flipV="1">
            <a:off x="8832304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正方形/長方形 163"/>
          <p:cNvSpPr/>
          <p:nvPr/>
        </p:nvSpPr>
        <p:spPr>
          <a:xfrm flipV="1">
            <a:off x="9048328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正方形/長方形 164"/>
          <p:cNvSpPr/>
          <p:nvPr/>
        </p:nvSpPr>
        <p:spPr>
          <a:xfrm flipV="1">
            <a:off x="8976320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正方形/長方形 165"/>
          <p:cNvSpPr/>
          <p:nvPr/>
        </p:nvSpPr>
        <p:spPr>
          <a:xfrm flipV="1">
            <a:off x="9192344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正方形/長方形 166"/>
          <p:cNvSpPr/>
          <p:nvPr/>
        </p:nvSpPr>
        <p:spPr>
          <a:xfrm flipV="1">
            <a:off x="9120336" y="298856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正方形/長方形 167"/>
          <p:cNvSpPr/>
          <p:nvPr/>
        </p:nvSpPr>
        <p:spPr>
          <a:xfrm flipV="1">
            <a:off x="9336360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正方形/長方形 168"/>
          <p:cNvSpPr/>
          <p:nvPr/>
        </p:nvSpPr>
        <p:spPr>
          <a:xfrm flipV="1">
            <a:off x="9264352" y="295256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正方形/長方形 169"/>
          <p:cNvSpPr/>
          <p:nvPr/>
        </p:nvSpPr>
        <p:spPr>
          <a:xfrm flipV="1">
            <a:off x="9480376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正方形/長方形 170"/>
          <p:cNvSpPr/>
          <p:nvPr/>
        </p:nvSpPr>
        <p:spPr>
          <a:xfrm flipV="1">
            <a:off x="9408368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正方形/長方形 171"/>
          <p:cNvSpPr/>
          <p:nvPr/>
        </p:nvSpPr>
        <p:spPr>
          <a:xfrm flipV="1">
            <a:off x="9624392" y="2753307"/>
            <a:ext cx="72008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正方形/長方形 172"/>
          <p:cNvSpPr/>
          <p:nvPr/>
        </p:nvSpPr>
        <p:spPr>
          <a:xfrm flipV="1">
            <a:off x="9552384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正方形/長方形 173"/>
          <p:cNvSpPr/>
          <p:nvPr/>
        </p:nvSpPr>
        <p:spPr>
          <a:xfrm flipV="1">
            <a:off x="9768408" y="2708919"/>
            <a:ext cx="72008" cy="4764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正方形/長方形 174"/>
          <p:cNvSpPr/>
          <p:nvPr/>
        </p:nvSpPr>
        <p:spPr>
          <a:xfrm flipV="1">
            <a:off x="9696400" y="2117394"/>
            <a:ext cx="72008" cy="10679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正方形/長方形 175"/>
          <p:cNvSpPr/>
          <p:nvPr/>
        </p:nvSpPr>
        <p:spPr>
          <a:xfrm flipV="1">
            <a:off x="9912424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正方形/長方形 176"/>
          <p:cNvSpPr/>
          <p:nvPr/>
        </p:nvSpPr>
        <p:spPr>
          <a:xfrm flipV="1">
            <a:off x="9840416" y="2864309"/>
            <a:ext cx="72008" cy="285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正方形/長方形 177"/>
          <p:cNvSpPr/>
          <p:nvPr/>
        </p:nvSpPr>
        <p:spPr>
          <a:xfrm flipV="1">
            <a:off x="10056440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正方形/長方形 178"/>
          <p:cNvSpPr/>
          <p:nvPr/>
        </p:nvSpPr>
        <p:spPr>
          <a:xfrm flipV="1">
            <a:off x="9984432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正方形/長方形 179"/>
          <p:cNvSpPr/>
          <p:nvPr/>
        </p:nvSpPr>
        <p:spPr>
          <a:xfrm flipV="1">
            <a:off x="10200456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正方形/長方形 180"/>
          <p:cNvSpPr/>
          <p:nvPr/>
        </p:nvSpPr>
        <p:spPr>
          <a:xfrm flipV="1">
            <a:off x="10128448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正方形/長方形 181"/>
          <p:cNvSpPr/>
          <p:nvPr/>
        </p:nvSpPr>
        <p:spPr>
          <a:xfrm flipV="1">
            <a:off x="10344472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正方形/長方形 182"/>
          <p:cNvSpPr/>
          <p:nvPr/>
        </p:nvSpPr>
        <p:spPr>
          <a:xfrm flipV="1">
            <a:off x="10272464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正方形/長方形 183"/>
          <p:cNvSpPr/>
          <p:nvPr/>
        </p:nvSpPr>
        <p:spPr>
          <a:xfrm flipV="1">
            <a:off x="10488488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正方形/長方形 184"/>
          <p:cNvSpPr/>
          <p:nvPr/>
        </p:nvSpPr>
        <p:spPr>
          <a:xfrm flipV="1">
            <a:off x="10416480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正方形/長方形 185"/>
          <p:cNvSpPr/>
          <p:nvPr/>
        </p:nvSpPr>
        <p:spPr>
          <a:xfrm flipV="1">
            <a:off x="10632504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正方形/長方形 186"/>
          <p:cNvSpPr/>
          <p:nvPr/>
        </p:nvSpPr>
        <p:spPr>
          <a:xfrm flipV="1">
            <a:off x="10560496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正方形/長方形 187"/>
          <p:cNvSpPr/>
          <p:nvPr/>
        </p:nvSpPr>
        <p:spPr>
          <a:xfrm flipV="1">
            <a:off x="10776520" y="302457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flipV="1">
            <a:off x="10704512" y="299695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正方形/長方形 189"/>
          <p:cNvSpPr/>
          <p:nvPr/>
        </p:nvSpPr>
        <p:spPr>
          <a:xfrm flipV="1">
            <a:off x="10920536" y="295256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正方形/長方形 190"/>
          <p:cNvSpPr/>
          <p:nvPr/>
        </p:nvSpPr>
        <p:spPr>
          <a:xfrm flipV="1">
            <a:off x="10848528" y="296094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正方形/長方形 191"/>
          <p:cNvSpPr/>
          <p:nvPr/>
        </p:nvSpPr>
        <p:spPr>
          <a:xfrm flipV="1">
            <a:off x="11064552" y="298856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正方形/長方形 192"/>
          <p:cNvSpPr/>
          <p:nvPr/>
        </p:nvSpPr>
        <p:spPr>
          <a:xfrm flipV="1">
            <a:off x="10992544" y="2924943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5" name="直線矢印コネクタ 194"/>
          <p:cNvCxnSpPr/>
          <p:nvPr/>
        </p:nvCxnSpPr>
        <p:spPr>
          <a:xfrm>
            <a:off x="6816080" y="3428999"/>
            <a:ext cx="453650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/>
          <p:cNvCxnSpPr/>
          <p:nvPr/>
        </p:nvCxnSpPr>
        <p:spPr>
          <a:xfrm flipV="1">
            <a:off x="6814516" y="2117394"/>
            <a:ext cx="3068" cy="131160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テキスト ボックス 200"/>
          <p:cNvSpPr txBox="1"/>
          <p:nvPr/>
        </p:nvSpPr>
        <p:spPr>
          <a:xfrm>
            <a:off x="10755742" y="3434773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time-bin</a:t>
            </a:r>
            <a:endParaRPr kumimoji="1" lang="ja-JP" altLang="en-US" sz="1400" dirty="0"/>
          </a:p>
        </p:txBody>
      </p:sp>
      <p:sp>
        <p:nvSpPr>
          <p:cNvPr id="202" name="テキスト ボックス 201"/>
          <p:cNvSpPr txBox="1"/>
          <p:nvPr/>
        </p:nvSpPr>
        <p:spPr>
          <a:xfrm rot="16200000">
            <a:off x="6137538" y="2261578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ADC value</a:t>
            </a:r>
            <a:endParaRPr kumimoji="1" lang="ja-JP" altLang="en-US" sz="1400" dirty="0"/>
          </a:p>
        </p:txBody>
      </p:sp>
      <p:cxnSp>
        <p:nvCxnSpPr>
          <p:cNvPr id="204" name="直線コネクタ 203"/>
          <p:cNvCxnSpPr/>
          <p:nvPr/>
        </p:nvCxnSpPr>
        <p:spPr>
          <a:xfrm>
            <a:off x="6819329" y="2983141"/>
            <a:ext cx="4355386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テキスト ボックス 207"/>
          <p:cNvSpPr txBox="1"/>
          <p:nvPr/>
        </p:nvSpPr>
        <p:spPr>
          <a:xfrm>
            <a:off x="11113738" y="2823978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pedestal</a:t>
            </a:r>
            <a:endParaRPr kumimoji="1" lang="ja-JP" altLang="en-US" sz="1400" i="1" dirty="0"/>
          </a:p>
        </p:txBody>
      </p:sp>
      <p:sp>
        <p:nvSpPr>
          <p:cNvPr id="212" name="正方形/長方形 211"/>
          <p:cNvSpPr/>
          <p:nvPr/>
        </p:nvSpPr>
        <p:spPr>
          <a:xfrm flipV="1">
            <a:off x="6888088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正方形/長方形 212"/>
          <p:cNvSpPr/>
          <p:nvPr/>
        </p:nvSpPr>
        <p:spPr>
          <a:xfrm flipV="1">
            <a:off x="6816080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正方形/長方形 213"/>
          <p:cNvSpPr/>
          <p:nvPr/>
        </p:nvSpPr>
        <p:spPr>
          <a:xfrm flipV="1">
            <a:off x="7032104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正方形/長方形 214"/>
          <p:cNvSpPr/>
          <p:nvPr/>
        </p:nvSpPr>
        <p:spPr>
          <a:xfrm flipV="1">
            <a:off x="6960096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正方形/長方形 215"/>
          <p:cNvSpPr/>
          <p:nvPr/>
        </p:nvSpPr>
        <p:spPr>
          <a:xfrm flipV="1">
            <a:off x="7176120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正方形/長方形 216"/>
          <p:cNvSpPr/>
          <p:nvPr/>
        </p:nvSpPr>
        <p:spPr>
          <a:xfrm flipV="1">
            <a:off x="7104112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正方形/長方形 217"/>
          <p:cNvSpPr/>
          <p:nvPr/>
        </p:nvSpPr>
        <p:spPr>
          <a:xfrm flipV="1">
            <a:off x="7320136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正方形/長方形 218"/>
          <p:cNvSpPr/>
          <p:nvPr/>
        </p:nvSpPr>
        <p:spPr>
          <a:xfrm flipV="1">
            <a:off x="7248128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正方形/長方形 219"/>
          <p:cNvSpPr/>
          <p:nvPr/>
        </p:nvSpPr>
        <p:spPr>
          <a:xfrm flipV="1">
            <a:off x="7464152" y="4509120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正方形/長方形 220"/>
          <p:cNvSpPr/>
          <p:nvPr/>
        </p:nvSpPr>
        <p:spPr>
          <a:xfrm flipV="1">
            <a:off x="7392144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正方形/長方形 221"/>
          <p:cNvSpPr/>
          <p:nvPr/>
        </p:nvSpPr>
        <p:spPr>
          <a:xfrm flipV="1">
            <a:off x="7608168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正方形/長方形 222"/>
          <p:cNvSpPr/>
          <p:nvPr/>
        </p:nvSpPr>
        <p:spPr>
          <a:xfrm flipV="1">
            <a:off x="7536160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正方形/長方形 223"/>
          <p:cNvSpPr/>
          <p:nvPr/>
        </p:nvSpPr>
        <p:spPr>
          <a:xfrm flipV="1">
            <a:off x="7752184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正方形/長方形 224"/>
          <p:cNvSpPr/>
          <p:nvPr/>
        </p:nvSpPr>
        <p:spPr>
          <a:xfrm flipV="1">
            <a:off x="7680176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正方形/長方形 225"/>
          <p:cNvSpPr/>
          <p:nvPr/>
        </p:nvSpPr>
        <p:spPr>
          <a:xfrm flipV="1">
            <a:off x="7896200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正方形/長方形 226"/>
          <p:cNvSpPr/>
          <p:nvPr/>
        </p:nvSpPr>
        <p:spPr>
          <a:xfrm flipV="1">
            <a:off x="7824192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正方形/長方形 227"/>
          <p:cNvSpPr/>
          <p:nvPr/>
        </p:nvSpPr>
        <p:spPr>
          <a:xfrm flipV="1">
            <a:off x="8040216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正方形/長方形 228"/>
          <p:cNvSpPr/>
          <p:nvPr/>
        </p:nvSpPr>
        <p:spPr>
          <a:xfrm flipV="1">
            <a:off x="7968208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正方形/長方形 229"/>
          <p:cNvSpPr/>
          <p:nvPr/>
        </p:nvSpPr>
        <p:spPr>
          <a:xfrm flipV="1">
            <a:off x="8184232" y="4077072"/>
            <a:ext cx="72008" cy="6564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正方形/長方形 230"/>
          <p:cNvSpPr/>
          <p:nvPr/>
        </p:nvSpPr>
        <p:spPr>
          <a:xfrm flipV="1">
            <a:off x="8112224" y="3825044"/>
            <a:ext cx="72008" cy="8724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正方形/長方形 231"/>
          <p:cNvSpPr/>
          <p:nvPr/>
        </p:nvSpPr>
        <p:spPr>
          <a:xfrm flipV="1">
            <a:off x="8328248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正方形/長方形 232"/>
          <p:cNvSpPr/>
          <p:nvPr/>
        </p:nvSpPr>
        <p:spPr>
          <a:xfrm flipV="1">
            <a:off x="8256240" y="4329100"/>
            <a:ext cx="7200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正方形/長方形 233"/>
          <p:cNvSpPr/>
          <p:nvPr/>
        </p:nvSpPr>
        <p:spPr>
          <a:xfrm flipV="1">
            <a:off x="8472264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正方形/長方形 234"/>
          <p:cNvSpPr/>
          <p:nvPr/>
        </p:nvSpPr>
        <p:spPr>
          <a:xfrm flipV="1">
            <a:off x="8400256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正方形/長方形 235"/>
          <p:cNvSpPr/>
          <p:nvPr/>
        </p:nvSpPr>
        <p:spPr>
          <a:xfrm flipV="1">
            <a:off x="8616280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正方形/長方形 236"/>
          <p:cNvSpPr/>
          <p:nvPr/>
        </p:nvSpPr>
        <p:spPr>
          <a:xfrm flipV="1">
            <a:off x="8544272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正方形/長方形 237"/>
          <p:cNvSpPr/>
          <p:nvPr/>
        </p:nvSpPr>
        <p:spPr>
          <a:xfrm flipV="1">
            <a:off x="8760296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正方形/長方形 238"/>
          <p:cNvSpPr/>
          <p:nvPr/>
        </p:nvSpPr>
        <p:spPr>
          <a:xfrm flipV="1">
            <a:off x="8688288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正方形/長方形 239"/>
          <p:cNvSpPr/>
          <p:nvPr/>
        </p:nvSpPr>
        <p:spPr>
          <a:xfrm flipV="1">
            <a:off x="8904312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正方形/長方形 240"/>
          <p:cNvSpPr/>
          <p:nvPr/>
        </p:nvSpPr>
        <p:spPr>
          <a:xfrm flipV="1">
            <a:off x="8832304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正方形/長方形 241"/>
          <p:cNvSpPr/>
          <p:nvPr/>
        </p:nvSpPr>
        <p:spPr>
          <a:xfrm flipV="1">
            <a:off x="9048328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正方形/長方形 242"/>
          <p:cNvSpPr/>
          <p:nvPr/>
        </p:nvSpPr>
        <p:spPr>
          <a:xfrm flipV="1">
            <a:off x="8976320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正方形/長方形 243"/>
          <p:cNvSpPr/>
          <p:nvPr/>
        </p:nvSpPr>
        <p:spPr>
          <a:xfrm flipV="1">
            <a:off x="9192344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正方形/長方形 244"/>
          <p:cNvSpPr/>
          <p:nvPr/>
        </p:nvSpPr>
        <p:spPr>
          <a:xfrm flipV="1">
            <a:off x="9120336" y="460874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正方形/長方形 245"/>
          <p:cNvSpPr/>
          <p:nvPr/>
        </p:nvSpPr>
        <p:spPr>
          <a:xfrm flipV="1">
            <a:off x="9336360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正方形/長方形 246"/>
          <p:cNvSpPr/>
          <p:nvPr/>
        </p:nvSpPr>
        <p:spPr>
          <a:xfrm flipV="1">
            <a:off x="9264352" y="457274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正方形/長方形 247"/>
          <p:cNvSpPr/>
          <p:nvPr/>
        </p:nvSpPr>
        <p:spPr>
          <a:xfrm flipV="1">
            <a:off x="9480376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正方形/長方形 248"/>
          <p:cNvSpPr/>
          <p:nvPr/>
        </p:nvSpPr>
        <p:spPr>
          <a:xfrm flipV="1">
            <a:off x="9408368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正方形/長方形 249"/>
          <p:cNvSpPr/>
          <p:nvPr/>
        </p:nvSpPr>
        <p:spPr>
          <a:xfrm flipV="1">
            <a:off x="9624392" y="4373488"/>
            <a:ext cx="72008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正方形/長方形 250"/>
          <p:cNvSpPr/>
          <p:nvPr/>
        </p:nvSpPr>
        <p:spPr>
          <a:xfrm flipV="1">
            <a:off x="9552384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正方形/長方形 251"/>
          <p:cNvSpPr/>
          <p:nvPr/>
        </p:nvSpPr>
        <p:spPr>
          <a:xfrm flipV="1">
            <a:off x="9768408" y="4329100"/>
            <a:ext cx="72008" cy="4764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正方形/長方形 252"/>
          <p:cNvSpPr/>
          <p:nvPr/>
        </p:nvSpPr>
        <p:spPr>
          <a:xfrm flipV="1">
            <a:off x="9696400" y="3737575"/>
            <a:ext cx="72008" cy="10679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正方形/長方形 253"/>
          <p:cNvSpPr/>
          <p:nvPr/>
        </p:nvSpPr>
        <p:spPr>
          <a:xfrm flipV="1">
            <a:off x="9912424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正方形/長方形 254"/>
          <p:cNvSpPr/>
          <p:nvPr/>
        </p:nvSpPr>
        <p:spPr>
          <a:xfrm flipV="1">
            <a:off x="9840416" y="4484490"/>
            <a:ext cx="72008" cy="285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正方形/長方形 255"/>
          <p:cNvSpPr/>
          <p:nvPr/>
        </p:nvSpPr>
        <p:spPr>
          <a:xfrm flipV="1">
            <a:off x="10056440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正方形/長方形 256"/>
          <p:cNvSpPr/>
          <p:nvPr/>
        </p:nvSpPr>
        <p:spPr>
          <a:xfrm flipV="1">
            <a:off x="9984432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正方形/長方形 257"/>
          <p:cNvSpPr/>
          <p:nvPr/>
        </p:nvSpPr>
        <p:spPr>
          <a:xfrm flipV="1">
            <a:off x="10200456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正方形/長方形 258"/>
          <p:cNvSpPr/>
          <p:nvPr/>
        </p:nvSpPr>
        <p:spPr>
          <a:xfrm flipV="1">
            <a:off x="10128448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正方形/長方形 259"/>
          <p:cNvSpPr/>
          <p:nvPr/>
        </p:nvSpPr>
        <p:spPr>
          <a:xfrm flipV="1">
            <a:off x="10344472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正方形/長方形 260"/>
          <p:cNvSpPr/>
          <p:nvPr/>
        </p:nvSpPr>
        <p:spPr>
          <a:xfrm flipV="1">
            <a:off x="10272464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正方形/長方形 261"/>
          <p:cNvSpPr/>
          <p:nvPr/>
        </p:nvSpPr>
        <p:spPr>
          <a:xfrm flipV="1">
            <a:off x="10488488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正方形/長方形 262"/>
          <p:cNvSpPr/>
          <p:nvPr/>
        </p:nvSpPr>
        <p:spPr>
          <a:xfrm flipV="1">
            <a:off x="10416480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正方形/長方形 263"/>
          <p:cNvSpPr/>
          <p:nvPr/>
        </p:nvSpPr>
        <p:spPr>
          <a:xfrm flipV="1">
            <a:off x="10632504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正方形/長方形 264"/>
          <p:cNvSpPr/>
          <p:nvPr/>
        </p:nvSpPr>
        <p:spPr>
          <a:xfrm flipV="1">
            <a:off x="10560496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正方形/長方形 265"/>
          <p:cNvSpPr/>
          <p:nvPr/>
        </p:nvSpPr>
        <p:spPr>
          <a:xfrm flipV="1">
            <a:off x="10776520" y="464475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正方形/長方形 266"/>
          <p:cNvSpPr/>
          <p:nvPr/>
        </p:nvSpPr>
        <p:spPr>
          <a:xfrm flipV="1">
            <a:off x="10704512" y="4617132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正方形/長方形 267"/>
          <p:cNvSpPr/>
          <p:nvPr/>
        </p:nvSpPr>
        <p:spPr>
          <a:xfrm flipV="1">
            <a:off x="10920536" y="457274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正方形/長方形 268"/>
          <p:cNvSpPr/>
          <p:nvPr/>
        </p:nvSpPr>
        <p:spPr>
          <a:xfrm flipV="1">
            <a:off x="10848528" y="458112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正方形/長方形 269"/>
          <p:cNvSpPr/>
          <p:nvPr/>
        </p:nvSpPr>
        <p:spPr>
          <a:xfrm flipV="1">
            <a:off x="11064552" y="4608748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正方形/長方形 270"/>
          <p:cNvSpPr/>
          <p:nvPr/>
        </p:nvSpPr>
        <p:spPr>
          <a:xfrm flipV="1">
            <a:off x="10992544" y="4545124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3" name="直線矢印コネクタ 272"/>
          <p:cNvCxnSpPr/>
          <p:nvPr/>
        </p:nvCxnSpPr>
        <p:spPr>
          <a:xfrm flipV="1">
            <a:off x="6814516" y="3737575"/>
            <a:ext cx="3068" cy="8711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正方形/長方形 210"/>
          <p:cNvSpPr/>
          <p:nvPr/>
        </p:nvSpPr>
        <p:spPr>
          <a:xfrm>
            <a:off x="6816080" y="4603322"/>
            <a:ext cx="4320480" cy="26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2" name="直線矢印コネクタ 271"/>
          <p:cNvCxnSpPr/>
          <p:nvPr/>
        </p:nvCxnSpPr>
        <p:spPr>
          <a:xfrm>
            <a:off x="6816080" y="4597609"/>
            <a:ext cx="453650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線コネクタ 278"/>
          <p:cNvCxnSpPr/>
          <p:nvPr/>
        </p:nvCxnSpPr>
        <p:spPr>
          <a:xfrm>
            <a:off x="6829315" y="4435582"/>
            <a:ext cx="4355386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テキスト ボックス 279"/>
          <p:cNvSpPr txBox="1"/>
          <p:nvPr/>
        </p:nvSpPr>
        <p:spPr>
          <a:xfrm>
            <a:off x="11135056" y="4273351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threshold</a:t>
            </a:r>
            <a:endParaRPr kumimoji="1" lang="ja-JP" altLang="en-US" sz="1400" i="1" dirty="0"/>
          </a:p>
        </p:txBody>
      </p:sp>
      <p:sp>
        <p:nvSpPr>
          <p:cNvPr id="299" name="正方形/長方形 298"/>
          <p:cNvSpPr/>
          <p:nvPr/>
        </p:nvSpPr>
        <p:spPr>
          <a:xfrm flipV="1">
            <a:off x="8187075" y="5251151"/>
            <a:ext cx="72008" cy="6564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正方形/長方形 299"/>
          <p:cNvSpPr/>
          <p:nvPr/>
        </p:nvSpPr>
        <p:spPr>
          <a:xfrm flipV="1">
            <a:off x="8115067" y="4999123"/>
            <a:ext cx="72008" cy="8724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正方形/長方形 300"/>
          <p:cNvSpPr/>
          <p:nvPr/>
        </p:nvSpPr>
        <p:spPr>
          <a:xfrm flipV="1">
            <a:off x="8331091" y="5755207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正方形/長方形 301"/>
          <p:cNvSpPr/>
          <p:nvPr/>
        </p:nvSpPr>
        <p:spPr>
          <a:xfrm flipV="1">
            <a:off x="8259083" y="5503179"/>
            <a:ext cx="72008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正方形/長方形 318"/>
          <p:cNvSpPr/>
          <p:nvPr/>
        </p:nvSpPr>
        <p:spPr>
          <a:xfrm flipV="1">
            <a:off x="9627235" y="5547567"/>
            <a:ext cx="72008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正方形/長方形 320"/>
          <p:cNvSpPr/>
          <p:nvPr/>
        </p:nvSpPr>
        <p:spPr>
          <a:xfrm flipV="1">
            <a:off x="9771251" y="5503179"/>
            <a:ext cx="72008" cy="4764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正方形/長方形 321"/>
          <p:cNvSpPr/>
          <p:nvPr/>
        </p:nvSpPr>
        <p:spPr>
          <a:xfrm flipV="1">
            <a:off x="9699243" y="4911654"/>
            <a:ext cx="72008" cy="10679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正方形/長方形 323"/>
          <p:cNvSpPr/>
          <p:nvPr/>
        </p:nvSpPr>
        <p:spPr>
          <a:xfrm flipV="1">
            <a:off x="9843259" y="5658569"/>
            <a:ext cx="72008" cy="2850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1" name="直線矢印コネクタ 340"/>
          <p:cNvCxnSpPr/>
          <p:nvPr/>
        </p:nvCxnSpPr>
        <p:spPr>
          <a:xfrm flipV="1">
            <a:off x="6817359" y="4911654"/>
            <a:ext cx="3068" cy="87117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正方形/長方形 345"/>
          <p:cNvSpPr/>
          <p:nvPr/>
        </p:nvSpPr>
        <p:spPr>
          <a:xfrm>
            <a:off x="6817288" y="5780257"/>
            <a:ext cx="4320480" cy="26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44" name="直線矢印コネクタ 343"/>
          <p:cNvCxnSpPr/>
          <p:nvPr/>
        </p:nvCxnSpPr>
        <p:spPr>
          <a:xfrm>
            <a:off x="6818923" y="5771688"/>
            <a:ext cx="453650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テキスト ボックス 346"/>
          <p:cNvSpPr txBox="1"/>
          <p:nvPr/>
        </p:nvSpPr>
        <p:spPr>
          <a:xfrm>
            <a:off x="6994662" y="3538478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pedestal subtracted</a:t>
            </a:r>
            <a:endParaRPr kumimoji="1" lang="ja-JP" altLang="en-US" sz="1400" b="1" dirty="0"/>
          </a:p>
        </p:txBody>
      </p:sp>
      <p:sp>
        <p:nvSpPr>
          <p:cNvPr id="348" name="テキスト ボックス 347"/>
          <p:cNvSpPr txBox="1"/>
          <p:nvPr/>
        </p:nvSpPr>
        <p:spPr>
          <a:xfrm>
            <a:off x="6960096" y="4701329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zero suppressed</a:t>
            </a:r>
            <a:endParaRPr kumimoji="1" lang="ja-JP" altLang="en-US" sz="1400" b="1" dirty="0"/>
          </a:p>
        </p:txBody>
      </p:sp>
      <p:cxnSp>
        <p:nvCxnSpPr>
          <p:cNvPr id="352" name="直線矢印コネクタ 351"/>
          <p:cNvCxnSpPr/>
          <p:nvPr/>
        </p:nvCxnSpPr>
        <p:spPr>
          <a:xfrm>
            <a:off x="11561937" y="2456891"/>
            <a:ext cx="1" cy="40851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テキスト ボックス 354"/>
          <p:cNvSpPr txBox="1"/>
          <p:nvPr/>
        </p:nvSpPr>
        <p:spPr>
          <a:xfrm>
            <a:off x="10812524" y="2045034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digital LPF or</a:t>
            </a:r>
            <a:br>
              <a:rPr kumimoji="1" lang="en-US" altLang="ja-JP" sz="1200" dirty="0" smtClean="0"/>
            </a:br>
            <a:r>
              <a:rPr kumimoji="1" lang="en-US" altLang="ja-JP" sz="1200" dirty="0" smtClean="0"/>
              <a:t>known as stable</a:t>
            </a:r>
            <a:endParaRPr kumimoji="1" lang="ja-JP" altLang="en-US" sz="1200" dirty="0"/>
          </a:p>
        </p:txBody>
      </p:sp>
      <p:sp>
        <p:nvSpPr>
          <p:cNvPr id="356" name="テキスト ボックス 355"/>
          <p:cNvSpPr txBox="1"/>
          <p:nvPr/>
        </p:nvSpPr>
        <p:spPr>
          <a:xfrm>
            <a:off x="7045573" y="5971078"/>
            <a:ext cx="3922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onsolas" panose="020B0609020204030204" pitchFamily="49" charset="0"/>
              </a:rPr>
              <a:t>#zeros,t1,t2,t3,t4,#zeros,t1,t2,t3,t4,#zeros</a:t>
            </a:r>
            <a:endParaRPr kumimoji="1" lang="ja-JP" altLang="en-US" sz="1200" dirty="0">
              <a:latin typeface="Consolas" panose="020B0609020204030204" pitchFamily="49" charset="0"/>
            </a:endParaRPr>
          </a:p>
        </p:txBody>
      </p:sp>
      <p:sp>
        <p:nvSpPr>
          <p:cNvPr id="357" name="テキスト ボックス 356"/>
          <p:cNvSpPr txBox="1"/>
          <p:nvPr/>
        </p:nvSpPr>
        <p:spPr>
          <a:xfrm>
            <a:off x="7636729" y="6269471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+ whatever better coding</a:t>
            </a:r>
            <a:endParaRPr kumimoji="1" lang="ja-JP" altLang="en-US" sz="1400" dirty="0"/>
          </a:p>
        </p:txBody>
      </p:sp>
      <p:sp>
        <p:nvSpPr>
          <p:cNvPr id="358" name="テキスト ボックス 357"/>
          <p:cNvSpPr txBox="1"/>
          <p:nvPr/>
        </p:nvSpPr>
        <p:spPr>
          <a:xfrm>
            <a:off x="6994662" y="1933660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raw data</a:t>
            </a:r>
            <a:endParaRPr kumimoji="1" lang="ja-JP" altLang="en-US" sz="1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46648" y="2138194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signal</a:t>
            </a:r>
            <a:endParaRPr kumimoji="1" lang="ja-JP" altLang="en-US" sz="14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9735360" y="2136567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signal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192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Detector</a:t>
            </a:r>
            <a:r>
              <a:rPr kumimoji="1" lang="en-US" altLang="ja-JP" dirty="0" smtClean="0"/>
              <a:t> signal processing in last 10 years</a:t>
            </a:r>
            <a:endParaRPr kumimoji="1" lang="ja-JP" altLang="en-US" dirty="0"/>
          </a:p>
        </p:txBody>
      </p:sp>
      <p:sp>
        <p:nvSpPr>
          <p:cNvPr id="7" name="二等辺三角形 6"/>
          <p:cNvSpPr/>
          <p:nvPr/>
        </p:nvSpPr>
        <p:spPr>
          <a:xfrm rot="5400000">
            <a:off x="2005520" y="3295746"/>
            <a:ext cx="770491" cy="646752"/>
          </a:xfrm>
          <a:prstGeom prst="triangl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9158" y="3167265"/>
            <a:ext cx="914400" cy="9144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26099" y="3324736"/>
            <a:ext cx="914400" cy="592964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A/D</a:t>
            </a:r>
            <a:b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+ DSP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02874" y="4229570"/>
            <a:ext cx="1408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amplification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16459" y="4229570"/>
            <a:ext cx="1618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A/D conversion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data correction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compression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038525" y="4229570"/>
            <a:ext cx="13612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memory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such as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ring buffer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,</a:t>
            </a:r>
            <a:br>
              <a:rPr lang="en-US" altLang="ja-JP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shift register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84864" y="4229570"/>
            <a:ext cx="1070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detectors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円柱 13"/>
          <p:cNvSpPr/>
          <p:nvPr/>
        </p:nvSpPr>
        <p:spPr>
          <a:xfrm>
            <a:off x="10538058" y="3015775"/>
            <a:ext cx="914400" cy="1216152"/>
          </a:xfrm>
          <a:prstGeom prst="can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0592526" y="4236886"/>
            <a:ext cx="876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storage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system</a:t>
            </a:r>
          </a:p>
        </p:txBody>
      </p:sp>
      <p:cxnSp>
        <p:nvCxnSpPr>
          <p:cNvPr id="16" name="直線矢印コネクタ 15"/>
          <p:cNvCxnSpPr>
            <a:stCxn id="8" idx="3"/>
            <a:endCxn id="7" idx="3"/>
          </p:cNvCxnSpPr>
          <p:nvPr/>
        </p:nvCxnSpPr>
        <p:spPr>
          <a:xfrm flipV="1">
            <a:off x="1253558" y="3619123"/>
            <a:ext cx="813832" cy="53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直線矢印コネクタ 16"/>
          <p:cNvCxnSpPr>
            <a:stCxn id="7" idx="0"/>
            <a:endCxn id="9" idx="1"/>
          </p:cNvCxnSpPr>
          <p:nvPr/>
        </p:nvCxnSpPr>
        <p:spPr>
          <a:xfrm>
            <a:off x="2714142" y="3619123"/>
            <a:ext cx="811957" cy="20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直線矢印コネクタ 17"/>
          <p:cNvCxnSpPr>
            <a:stCxn id="9" idx="3"/>
            <a:endCxn id="44" idx="1"/>
          </p:cNvCxnSpPr>
          <p:nvPr/>
        </p:nvCxnSpPr>
        <p:spPr>
          <a:xfrm>
            <a:off x="4440499" y="3621218"/>
            <a:ext cx="723843" cy="313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直線矢印コネクタ 18"/>
          <p:cNvCxnSpPr>
            <a:endCxn id="20" idx="1"/>
          </p:cNvCxnSpPr>
          <p:nvPr/>
        </p:nvCxnSpPr>
        <p:spPr>
          <a:xfrm>
            <a:off x="7315426" y="3625609"/>
            <a:ext cx="94763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正方形/長方形 19"/>
          <p:cNvSpPr/>
          <p:nvPr/>
        </p:nvSpPr>
        <p:spPr>
          <a:xfrm>
            <a:off x="8263060" y="3168409"/>
            <a:ext cx="1578144" cy="9144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computing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noProof="0" dirty="0" smtClean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farm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8123712" y="4226555"/>
            <a:ext cx="170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data processing,</a:t>
            </a:r>
          </a:p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vent building,</a:t>
            </a:r>
          </a:p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compression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9841204" y="3623851"/>
            <a:ext cx="688365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直線コネクタ 22"/>
          <p:cNvCxnSpPr/>
          <p:nvPr/>
        </p:nvCxnSpPr>
        <p:spPr>
          <a:xfrm>
            <a:off x="1563294" y="1268760"/>
            <a:ext cx="0" cy="449732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7900910" y="3116695"/>
            <a:ext cx="0" cy="264939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258920" y="6112879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prstClr val="black"/>
                </a:solidFill>
                <a:latin typeface="Calibri" panose="020F0502020204030204"/>
              </a:rPr>
              <a:t>Detector</a:t>
            </a:r>
            <a:endParaRPr lang="ja-JP" altLang="en-US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53119" y="6120008"/>
            <a:ext cx="439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 smtClean="0">
                <a:solidFill>
                  <a:prstClr val="black"/>
                </a:solidFill>
                <a:latin typeface="Calibri" panose="020F0502020204030204"/>
              </a:rPr>
              <a:t>Front-end Electronics or</a:t>
            </a:r>
            <a:r>
              <a:rPr lang="en-US" altLang="ja-JP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altLang="ja-JP" b="1" i="1" dirty="0" smtClean="0">
                <a:solidFill>
                  <a:prstClr val="black"/>
                </a:solidFill>
                <a:latin typeface="Calibri" panose="020F0502020204030204"/>
              </a:rPr>
              <a:t>Readout Electronics</a:t>
            </a:r>
            <a:endParaRPr lang="ja-JP" altLang="en-US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268431" y="6116008"/>
            <a:ext cx="312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 smtClean="0">
                <a:solidFill>
                  <a:prstClr val="black"/>
                </a:solidFill>
                <a:latin typeface="Calibri" panose="020F0502020204030204"/>
              </a:rPr>
              <a:t>Data Acquisition System (DAQ)</a:t>
            </a:r>
            <a:endParaRPr lang="ja-JP" altLang="en-US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42832" y="57660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vicinity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680176" y="5766088"/>
            <a:ext cx="44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far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0" name="直線矢印コネクタ 29"/>
          <p:cNvCxnSpPr>
            <a:stCxn id="44" idx="3"/>
            <a:endCxn id="31" idx="2"/>
          </p:cNvCxnSpPr>
          <p:nvPr/>
        </p:nvCxnSpPr>
        <p:spPr>
          <a:xfrm flipV="1">
            <a:off x="6309756" y="3622343"/>
            <a:ext cx="415108" cy="200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1" name="楕円 30"/>
          <p:cNvSpPr/>
          <p:nvPr/>
        </p:nvSpPr>
        <p:spPr>
          <a:xfrm>
            <a:off x="6724864" y="3550335"/>
            <a:ext cx="142800" cy="144016"/>
          </a:xfrm>
          <a:prstGeom prst="ellips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楕円 31"/>
          <p:cNvSpPr/>
          <p:nvPr/>
        </p:nvSpPr>
        <p:spPr>
          <a:xfrm>
            <a:off x="7164137" y="3548063"/>
            <a:ext cx="142800" cy="144016"/>
          </a:xfrm>
          <a:prstGeom prst="ellips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6716375" y="3435045"/>
            <a:ext cx="590562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直線矢印コネクタ 33"/>
          <p:cNvCxnSpPr/>
          <p:nvPr/>
        </p:nvCxnSpPr>
        <p:spPr>
          <a:xfrm flipV="1">
            <a:off x="7006610" y="3222857"/>
            <a:ext cx="0" cy="212188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5" name="正方形/長方形 34"/>
          <p:cNvSpPr/>
          <p:nvPr/>
        </p:nvSpPr>
        <p:spPr>
          <a:xfrm>
            <a:off x="4965583" y="1917658"/>
            <a:ext cx="177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trigger processor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フリーフォーム 35"/>
          <p:cNvSpPr/>
          <p:nvPr/>
        </p:nvSpPr>
        <p:spPr>
          <a:xfrm>
            <a:off x="6298144" y="1666477"/>
            <a:ext cx="708465" cy="1510495"/>
          </a:xfrm>
          <a:custGeom>
            <a:avLst/>
            <a:gdLst>
              <a:gd name="connsiteX0" fmla="*/ 0 w 1450428"/>
              <a:gd name="connsiteY0" fmla="*/ 0 h 416210"/>
              <a:gd name="connsiteX1" fmla="*/ 1450428 w 1450428"/>
              <a:gd name="connsiteY1" fmla="*/ 0 h 416210"/>
              <a:gd name="connsiteX2" fmla="*/ 1450428 w 1450428"/>
              <a:gd name="connsiteY2" fmla="*/ 416210 h 41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428" h="416210">
                <a:moveTo>
                  <a:pt x="0" y="0"/>
                </a:moveTo>
                <a:lnTo>
                  <a:pt x="1450428" y="0"/>
                </a:lnTo>
                <a:lnTo>
                  <a:pt x="1450428" y="416210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35360" y="1450872"/>
            <a:ext cx="914400" cy="43169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4864" y="1882562"/>
            <a:ext cx="98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trigger</a:t>
            </a:r>
            <a:b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altLang="ja-JP" dirty="0" smtClean="0">
                <a:solidFill>
                  <a:prstClr val="black"/>
                </a:solidFill>
                <a:latin typeface="Calibri" panose="020F0502020204030204"/>
              </a:rPr>
              <a:t>detector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396408" y="1450632"/>
            <a:ext cx="914400" cy="43169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0" name="直線矢印コネクタ 39"/>
          <p:cNvCxnSpPr>
            <a:stCxn id="37" idx="3"/>
            <a:endCxn id="39" idx="1"/>
          </p:cNvCxnSpPr>
          <p:nvPr/>
        </p:nvCxnSpPr>
        <p:spPr>
          <a:xfrm flipV="1">
            <a:off x="1249760" y="1666477"/>
            <a:ext cx="4146648" cy="24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テキスト ボックス 40"/>
          <p:cNvSpPr txBox="1"/>
          <p:nvPr/>
        </p:nvSpPr>
        <p:spPr>
          <a:xfrm>
            <a:off x="2645292" y="3312124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analog</a:t>
            </a:r>
            <a:endParaRPr lang="ja-JP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413467" y="3312315"/>
            <a:ext cx="634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digital</a:t>
            </a:r>
            <a:endParaRPr lang="ja-JP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5164342" y="3371402"/>
            <a:ext cx="1145414" cy="505893"/>
            <a:chOff x="5164342" y="3899731"/>
            <a:chExt cx="1145414" cy="505893"/>
          </a:xfrm>
        </p:grpSpPr>
        <p:sp>
          <p:nvSpPr>
            <p:cNvPr id="44" name="正方形/長方形 43"/>
            <p:cNvSpPr/>
            <p:nvPr/>
          </p:nvSpPr>
          <p:spPr>
            <a:xfrm>
              <a:off x="5164342" y="3899731"/>
              <a:ext cx="1145414" cy="505893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>
            <a:xfrm>
              <a:off x="5303912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直線コネクタ 45"/>
            <p:cNvCxnSpPr/>
            <p:nvPr/>
          </p:nvCxnSpPr>
          <p:spPr>
            <a:xfrm>
              <a:off x="5879976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直線コネクタ 46"/>
            <p:cNvCxnSpPr/>
            <p:nvPr/>
          </p:nvCxnSpPr>
          <p:spPr>
            <a:xfrm>
              <a:off x="6023992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直線コネクタ 47"/>
            <p:cNvCxnSpPr/>
            <p:nvPr/>
          </p:nvCxnSpPr>
          <p:spPr>
            <a:xfrm>
              <a:off x="6168008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直線コネクタ 48"/>
            <p:cNvCxnSpPr/>
            <p:nvPr/>
          </p:nvCxnSpPr>
          <p:spPr>
            <a:xfrm>
              <a:off x="5735960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直線コネクタ 49"/>
            <p:cNvCxnSpPr/>
            <p:nvPr/>
          </p:nvCxnSpPr>
          <p:spPr>
            <a:xfrm>
              <a:off x="5591944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直線コネクタ 50"/>
            <p:cNvCxnSpPr/>
            <p:nvPr/>
          </p:nvCxnSpPr>
          <p:spPr>
            <a:xfrm>
              <a:off x="5440254" y="3912206"/>
              <a:ext cx="0" cy="4934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2" name="テキスト ボックス 51"/>
          <p:cNvSpPr txBox="1"/>
          <p:nvPr/>
        </p:nvSpPr>
        <p:spPr>
          <a:xfrm>
            <a:off x="4480064" y="3581923"/>
            <a:ext cx="54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large</a:t>
            </a:r>
          </a:p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data</a:t>
            </a:r>
            <a:endParaRPr lang="ja-JP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329017" y="3581923"/>
            <a:ext cx="509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less</a:t>
            </a:r>
          </a:p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Calibri" panose="020F0502020204030204"/>
              </a:rPr>
              <a:t>data</a:t>
            </a:r>
            <a:endParaRPr lang="ja-JP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193838" y="1024324"/>
            <a:ext cx="155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 smtClean="0">
                <a:solidFill>
                  <a:prstClr val="black"/>
                </a:solidFill>
                <a:latin typeface="Calibri" panose="020F0502020204030204"/>
              </a:rPr>
              <a:t>trigger system</a:t>
            </a:r>
            <a:endParaRPr lang="ja-JP" altLang="en-US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4352605" y="2797554"/>
            <a:ext cx="76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~ TB/s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7370250" y="2794883"/>
            <a:ext cx="968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~ 1 GB/s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50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We reached limitations with LHC upgrade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741752" cy="278766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Physics requires more data (</a:t>
            </a:r>
            <a:r>
              <a:rPr kumimoji="1" lang="en-US" altLang="ja-JP" dirty="0" smtClean="0">
                <a:solidFill>
                  <a:srgbClr val="FF0000"/>
                </a:solidFill>
              </a:rPr>
              <a:t>100 times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faster</a:t>
            </a:r>
            <a:r>
              <a:rPr kumimoji="1" lang="en-US" altLang="ja-JP" dirty="0" smtClean="0"/>
              <a:t>) … with LHC and detector upgrade</a:t>
            </a:r>
          </a:p>
          <a:p>
            <a:r>
              <a:rPr kumimoji="1" lang="en-US" altLang="ja-JP" dirty="0" smtClean="0"/>
              <a:t>Trigger &amp; zero suppression do work any more because of too many particles</a:t>
            </a:r>
          </a:p>
          <a:p>
            <a:pPr lvl="1"/>
            <a:r>
              <a:rPr kumimoji="1" lang="en-US" altLang="ja-JP" dirty="0" smtClean="0"/>
              <a:t>if you try to find “interesting event”, all events are interesting</a:t>
            </a:r>
          </a:p>
          <a:p>
            <a:r>
              <a:rPr lang="en-US" altLang="ja-JP" dirty="0" smtClean="0"/>
              <a:t>Event rate too high (</a:t>
            </a:r>
            <a:r>
              <a:rPr lang="en-US" altLang="ja-JP" dirty="0" smtClean="0">
                <a:solidFill>
                  <a:srgbClr val="FF0000"/>
                </a:solidFill>
              </a:rPr>
              <a:t>50 kHz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our wire-amplification detector would not survive (breaks)</a:t>
            </a:r>
          </a:p>
          <a:p>
            <a:pPr lvl="1"/>
            <a:r>
              <a:rPr lang="en-US" altLang="ja-JP" dirty="0" smtClean="0"/>
              <a:t>we call this situation “</a:t>
            </a:r>
            <a:r>
              <a:rPr lang="en-US" altLang="ja-JP" dirty="0" smtClean="0">
                <a:solidFill>
                  <a:srgbClr val="FF0000"/>
                </a:solidFill>
              </a:rPr>
              <a:t>99% trigger dead time</a:t>
            </a:r>
            <a:r>
              <a:rPr lang="en-US" altLang="ja-JP" dirty="0" smtClean="0"/>
              <a:t>”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24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17" y="2870938"/>
            <a:ext cx="4058612" cy="3510390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844341" y="4885052"/>
            <a:ext cx="6362572" cy="15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174070" y="4894122"/>
                <a:ext cx="1460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070" y="4894122"/>
                <a:ext cx="146066" cy="246221"/>
              </a:xfrm>
              <a:prstGeom prst="rect">
                <a:avLst/>
              </a:prstGeom>
              <a:blipFill>
                <a:blip r:embed="rId3"/>
                <a:stretch>
                  <a:fillRect l="-25000" r="-16667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グループ化 10"/>
          <p:cNvGrpSpPr/>
          <p:nvPr/>
        </p:nvGrpSpPr>
        <p:grpSpPr>
          <a:xfrm>
            <a:off x="2027098" y="4311521"/>
            <a:ext cx="78370" cy="612068"/>
            <a:chOff x="2171564" y="2852936"/>
            <a:chExt cx="78370" cy="612068"/>
          </a:xfrm>
        </p:grpSpPr>
        <p:cxnSp>
          <p:nvCxnSpPr>
            <p:cNvPr id="12" name="直線矢印コネクタ 11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/>
          <p:cNvGrpSpPr/>
          <p:nvPr/>
        </p:nvGrpSpPr>
        <p:grpSpPr>
          <a:xfrm>
            <a:off x="4165442" y="4312810"/>
            <a:ext cx="78370" cy="612068"/>
            <a:chOff x="2171564" y="2852936"/>
            <a:chExt cx="78370" cy="612068"/>
          </a:xfrm>
        </p:grpSpPr>
        <p:cxnSp>
          <p:nvCxnSpPr>
            <p:cNvPr id="16" name="直線矢印コネクタ 15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角丸四角形 22"/>
          <p:cNvSpPr/>
          <p:nvPr/>
        </p:nvSpPr>
        <p:spPr>
          <a:xfrm>
            <a:off x="2068477" y="495833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1</a:t>
            </a:r>
            <a:endParaRPr kumimoji="1"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063251" y="4867434"/>
            <a:ext cx="912429" cy="361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600" dirty="0" smtClean="0"/>
              <a:t>readout</a:t>
            </a:r>
            <a:endParaRPr kumimoji="1" lang="en-US" altLang="ja-JP" sz="1600" dirty="0" smtClean="0"/>
          </a:p>
        </p:txBody>
      </p:sp>
      <p:sp>
        <p:nvSpPr>
          <p:cNvPr id="40" name="角丸四角形 39"/>
          <p:cNvSpPr/>
          <p:nvPr/>
        </p:nvSpPr>
        <p:spPr>
          <a:xfrm>
            <a:off x="4197653" y="495833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2</a:t>
            </a:r>
            <a:endParaRPr kumimoji="1" lang="ja-JP" altLang="en-US" sz="1600" dirty="0"/>
          </a:p>
        </p:txBody>
      </p:sp>
      <p:grpSp>
        <p:nvGrpSpPr>
          <p:cNvPr id="99" name="グループ化 98"/>
          <p:cNvGrpSpPr/>
          <p:nvPr/>
        </p:nvGrpSpPr>
        <p:grpSpPr>
          <a:xfrm>
            <a:off x="4808046" y="4317995"/>
            <a:ext cx="78370" cy="612068"/>
            <a:chOff x="2171564" y="2852936"/>
            <a:chExt cx="78370" cy="612068"/>
          </a:xfrm>
        </p:grpSpPr>
        <p:cxnSp>
          <p:nvCxnSpPr>
            <p:cNvPr id="100" name="直線矢印コネクタ 99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グループ化 114"/>
          <p:cNvGrpSpPr/>
          <p:nvPr/>
        </p:nvGrpSpPr>
        <p:grpSpPr>
          <a:xfrm>
            <a:off x="5780154" y="4317995"/>
            <a:ext cx="78370" cy="612068"/>
            <a:chOff x="2171564" y="2852936"/>
            <a:chExt cx="78370" cy="612068"/>
          </a:xfrm>
        </p:grpSpPr>
        <p:cxnSp>
          <p:nvCxnSpPr>
            <p:cNvPr id="116" name="直線矢印コネクタ 115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角丸四角形 123"/>
          <p:cNvSpPr/>
          <p:nvPr/>
        </p:nvSpPr>
        <p:spPr>
          <a:xfrm>
            <a:off x="5825227" y="495833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</a:t>
            </a:r>
            <a:r>
              <a:rPr lang="en-US" altLang="ja-JP" sz="1600" dirty="0"/>
              <a:t>3</a:t>
            </a:r>
            <a:endParaRPr kumimoji="1" lang="ja-JP" altLang="en-US" sz="1600" dirty="0"/>
          </a:p>
        </p:txBody>
      </p:sp>
      <p:cxnSp>
        <p:nvCxnSpPr>
          <p:cNvPr id="125" name="直線矢印コネクタ 124"/>
          <p:cNvCxnSpPr/>
          <p:nvPr/>
        </p:nvCxnSpPr>
        <p:spPr>
          <a:xfrm>
            <a:off x="844341" y="6145192"/>
            <a:ext cx="6362572" cy="15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テキスト ボックス 125"/>
              <p:cNvSpPr txBox="1"/>
              <p:nvPr/>
            </p:nvSpPr>
            <p:spPr>
              <a:xfrm>
                <a:off x="7174070" y="6154262"/>
                <a:ext cx="1460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26" name="テキスト ボックス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070" y="6154262"/>
                <a:ext cx="146066" cy="246221"/>
              </a:xfrm>
              <a:prstGeom prst="rect">
                <a:avLst/>
              </a:prstGeom>
              <a:blipFill>
                <a:blip r:embed="rId4"/>
                <a:stretch>
                  <a:fillRect l="-25000" r="-16667" b="-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グループ化 126"/>
          <p:cNvGrpSpPr/>
          <p:nvPr/>
        </p:nvGrpSpPr>
        <p:grpSpPr>
          <a:xfrm>
            <a:off x="2032473" y="5578135"/>
            <a:ext cx="78370" cy="612068"/>
            <a:chOff x="2171564" y="2852936"/>
            <a:chExt cx="78370" cy="612068"/>
          </a:xfrm>
        </p:grpSpPr>
        <p:cxnSp>
          <p:nvCxnSpPr>
            <p:cNvPr id="128" name="直線矢印コネクタ 127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グループ化 130"/>
          <p:cNvGrpSpPr/>
          <p:nvPr/>
        </p:nvGrpSpPr>
        <p:grpSpPr>
          <a:xfrm>
            <a:off x="3310187" y="5570552"/>
            <a:ext cx="78370" cy="612068"/>
            <a:chOff x="2171564" y="2852936"/>
            <a:chExt cx="78370" cy="612068"/>
          </a:xfrm>
        </p:grpSpPr>
        <p:cxnSp>
          <p:nvCxnSpPr>
            <p:cNvPr id="132" name="直線矢印コネクタ 131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グループ化 134"/>
          <p:cNvGrpSpPr/>
          <p:nvPr/>
        </p:nvGrpSpPr>
        <p:grpSpPr>
          <a:xfrm>
            <a:off x="6929016" y="5578135"/>
            <a:ext cx="78370" cy="612068"/>
            <a:chOff x="2171564" y="2852936"/>
            <a:chExt cx="78370" cy="612068"/>
          </a:xfrm>
        </p:grpSpPr>
        <p:cxnSp>
          <p:nvCxnSpPr>
            <p:cNvPr id="136" name="直線矢印コネクタ 135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角丸四角形 138"/>
          <p:cNvSpPr/>
          <p:nvPr/>
        </p:nvSpPr>
        <p:spPr>
          <a:xfrm>
            <a:off x="2068477" y="621847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1</a:t>
            </a:r>
            <a:endParaRPr kumimoji="1" lang="ja-JP" altLang="en-US" sz="1600" dirty="0"/>
          </a:p>
        </p:txBody>
      </p:sp>
      <p:grpSp>
        <p:nvGrpSpPr>
          <p:cNvPr id="140" name="グループ化 139"/>
          <p:cNvGrpSpPr/>
          <p:nvPr/>
        </p:nvGrpSpPr>
        <p:grpSpPr>
          <a:xfrm>
            <a:off x="2309754" y="5578135"/>
            <a:ext cx="78370" cy="612068"/>
            <a:chOff x="2171564" y="2852936"/>
            <a:chExt cx="78370" cy="612068"/>
          </a:xfrm>
        </p:grpSpPr>
        <p:cxnSp>
          <p:nvCxnSpPr>
            <p:cNvPr id="141" name="直線矢印コネクタ 140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グループ化 143"/>
          <p:cNvGrpSpPr/>
          <p:nvPr/>
        </p:nvGrpSpPr>
        <p:grpSpPr>
          <a:xfrm>
            <a:off x="5158064" y="5578135"/>
            <a:ext cx="78370" cy="612068"/>
            <a:chOff x="2171564" y="2852936"/>
            <a:chExt cx="78370" cy="612068"/>
          </a:xfrm>
        </p:grpSpPr>
        <p:cxnSp>
          <p:nvCxnSpPr>
            <p:cNvPr id="145" name="直線矢印コネクタ 144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テキスト ボックス 147"/>
          <p:cNvSpPr txBox="1"/>
          <p:nvPr/>
        </p:nvSpPr>
        <p:spPr>
          <a:xfrm>
            <a:off x="1063251" y="6127574"/>
            <a:ext cx="912429" cy="361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600" dirty="0" smtClean="0"/>
              <a:t>readout</a:t>
            </a:r>
            <a:endParaRPr kumimoji="1" lang="en-US" altLang="ja-JP" sz="1600" dirty="0" smtClean="0"/>
          </a:p>
        </p:txBody>
      </p:sp>
      <p:sp>
        <p:nvSpPr>
          <p:cNvPr id="149" name="角丸四角形 148"/>
          <p:cNvSpPr/>
          <p:nvPr/>
        </p:nvSpPr>
        <p:spPr>
          <a:xfrm>
            <a:off x="3338018" y="621847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</a:t>
            </a:r>
            <a:r>
              <a:rPr lang="en-US" altLang="ja-JP" sz="1600" dirty="0"/>
              <a:t>7</a:t>
            </a:r>
            <a:endParaRPr kumimoji="1" lang="ja-JP" altLang="en-US" sz="1600" dirty="0"/>
          </a:p>
        </p:txBody>
      </p:sp>
      <p:grpSp>
        <p:nvGrpSpPr>
          <p:cNvPr id="150" name="グループ化 149"/>
          <p:cNvGrpSpPr/>
          <p:nvPr/>
        </p:nvGrpSpPr>
        <p:grpSpPr>
          <a:xfrm>
            <a:off x="4145958" y="5578135"/>
            <a:ext cx="78370" cy="612068"/>
            <a:chOff x="2171564" y="2852936"/>
            <a:chExt cx="78370" cy="612068"/>
          </a:xfrm>
        </p:grpSpPr>
        <p:cxnSp>
          <p:nvCxnSpPr>
            <p:cNvPr id="151" name="直線矢印コネクタ 150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グループ化 153"/>
          <p:cNvGrpSpPr/>
          <p:nvPr/>
        </p:nvGrpSpPr>
        <p:grpSpPr>
          <a:xfrm>
            <a:off x="5599941" y="5578135"/>
            <a:ext cx="78370" cy="612068"/>
            <a:chOff x="2171564" y="2852936"/>
            <a:chExt cx="78370" cy="612068"/>
          </a:xfrm>
        </p:grpSpPr>
        <p:cxnSp>
          <p:nvCxnSpPr>
            <p:cNvPr id="155" name="直線矢印コネクタ 154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グループ化 157"/>
          <p:cNvGrpSpPr/>
          <p:nvPr/>
        </p:nvGrpSpPr>
        <p:grpSpPr>
          <a:xfrm>
            <a:off x="2742197" y="5578135"/>
            <a:ext cx="78370" cy="612068"/>
            <a:chOff x="2171564" y="2852936"/>
            <a:chExt cx="78370" cy="612068"/>
          </a:xfrm>
        </p:grpSpPr>
        <p:cxnSp>
          <p:nvCxnSpPr>
            <p:cNvPr id="159" name="直線矢印コネクタ 158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グループ化 161"/>
          <p:cNvGrpSpPr/>
          <p:nvPr/>
        </p:nvGrpSpPr>
        <p:grpSpPr>
          <a:xfrm>
            <a:off x="3893930" y="5578135"/>
            <a:ext cx="78370" cy="612068"/>
            <a:chOff x="2171564" y="2852936"/>
            <a:chExt cx="78370" cy="612068"/>
          </a:xfrm>
        </p:grpSpPr>
        <p:cxnSp>
          <p:nvCxnSpPr>
            <p:cNvPr id="163" name="直線矢印コネクタ 162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コネクタ 163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グループ化 165"/>
          <p:cNvGrpSpPr/>
          <p:nvPr/>
        </p:nvGrpSpPr>
        <p:grpSpPr>
          <a:xfrm>
            <a:off x="2489774" y="5578135"/>
            <a:ext cx="78370" cy="612068"/>
            <a:chOff x="2171564" y="2852936"/>
            <a:chExt cx="78370" cy="612068"/>
          </a:xfrm>
        </p:grpSpPr>
        <p:cxnSp>
          <p:nvCxnSpPr>
            <p:cNvPr id="167" name="直線矢印コネクタ 166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コネクタ 168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グループ化 169"/>
          <p:cNvGrpSpPr/>
          <p:nvPr/>
        </p:nvGrpSpPr>
        <p:grpSpPr>
          <a:xfrm>
            <a:off x="6191824" y="5578135"/>
            <a:ext cx="78370" cy="612068"/>
            <a:chOff x="2171564" y="2852936"/>
            <a:chExt cx="78370" cy="612068"/>
          </a:xfrm>
        </p:grpSpPr>
        <p:cxnSp>
          <p:nvCxnSpPr>
            <p:cNvPr id="171" name="直線矢印コネクタ 170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グループ化 173"/>
          <p:cNvGrpSpPr/>
          <p:nvPr/>
        </p:nvGrpSpPr>
        <p:grpSpPr>
          <a:xfrm>
            <a:off x="5370248" y="5578135"/>
            <a:ext cx="78370" cy="612068"/>
            <a:chOff x="2171564" y="2852936"/>
            <a:chExt cx="78370" cy="612068"/>
          </a:xfrm>
        </p:grpSpPr>
        <p:cxnSp>
          <p:nvCxnSpPr>
            <p:cNvPr id="175" name="直線矢印コネクタ 174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コネクタ 175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グループ化 177"/>
          <p:cNvGrpSpPr/>
          <p:nvPr/>
        </p:nvGrpSpPr>
        <p:grpSpPr>
          <a:xfrm>
            <a:off x="3101842" y="5578135"/>
            <a:ext cx="78370" cy="612068"/>
            <a:chOff x="2171564" y="2852936"/>
            <a:chExt cx="78370" cy="612068"/>
          </a:xfrm>
        </p:grpSpPr>
        <p:cxnSp>
          <p:nvCxnSpPr>
            <p:cNvPr id="179" name="直線矢印コネクタ 178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4253970" y="5578135"/>
            <a:ext cx="78370" cy="612068"/>
            <a:chOff x="2171564" y="2852936"/>
            <a:chExt cx="78370" cy="612068"/>
          </a:xfrm>
        </p:grpSpPr>
        <p:cxnSp>
          <p:nvCxnSpPr>
            <p:cNvPr id="183" name="直線矢印コネクタ 182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グループ化 185"/>
          <p:cNvGrpSpPr/>
          <p:nvPr/>
        </p:nvGrpSpPr>
        <p:grpSpPr>
          <a:xfrm>
            <a:off x="3232162" y="5578135"/>
            <a:ext cx="78370" cy="612068"/>
            <a:chOff x="2171564" y="2852936"/>
            <a:chExt cx="78370" cy="612068"/>
          </a:xfrm>
        </p:grpSpPr>
        <p:cxnSp>
          <p:nvCxnSpPr>
            <p:cNvPr id="187" name="直線矢印コネクタ 186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コネクタ 187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コネクタ 188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グループ化 189"/>
          <p:cNvGrpSpPr/>
          <p:nvPr/>
        </p:nvGrpSpPr>
        <p:grpSpPr>
          <a:xfrm>
            <a:off x="6479856" y="5578135"/>
            <a:ext cx="78370" cy="612068"/>
            <a:chOff x="2171564" y="2852936"/>
            <a:chExt cx="78370" cy="612068"/>
          </a:xfrm>
        </p:grpSpPr>
        <p:cxnSp>
          <p:nvCxnSpPr>
            <p:cNvPr id="191" name="直線矢印コネクタ 190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コネクタ 192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グループ化 193"/>
          <p:cNvGrpSpPr/>
          <p:nvPr/>
        </p:nvGrpSpPr>
        <p:grpSpPr>
          <a:xfrm>
            <a:off x="6623872" y="5578135"/>
            <a:ext cx="78370" cy="612068"/>
            <a:chOff x="2171564" y="2852936"/>
            <a:chExt cx="78370" cy="612068"/>
          </a:xfrm>
        </p:grpSpPr>
        <p:cxnSp>
          <p:nvCxnSpPr>
            <p:cNvPr id="195" name="直線矢印コネクタ 194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グループ化 197"/>
          <p:cNvGrpSpPr/>
          <p:nvPr/>
        </p:nvGrpSpPr>
        <p:grpSpPr>
          <a:xfrm>
            <a:off x="4545675" y="5578135"/>
            <a:ext cx="78370" cy="612068"/>
            <a:chOff x="2171564" y="2852936"/>
            <a:chExt cx="78370" cy="612068"/>
          </a:xfrm>
        </p:grpSpPr>
        <p:cxnSp>
          <p:nvCxnSpPr>
            <p:cNvPr id="199" name="直線矢印コネクタ 198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グループ化 201"/>
          <p:cNvGrpSpPr/>
          <p:nvPr/>
        </p:nvGrpSpPr>
        <p:grpSpPr>
          <a:xfrm>
            <a:off x="4808046" y="5578135"/>
            <a:ext cx="78370" cy="612068"/>
            <a:chOff x="2171564" y="2852936"/>
            <a:chExt cx="78370" cy="612068"/>
          </a:xfrm>
        </p:grpSpPr>
        <p:cxnSp>
          <p:nvCxnSpPr>
            <p:cNvPr id="203" name="直線矢印コネクタ 202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グループ化 205"/>
          <p:cNvGrpSpPr/>
          <p:nvPr/>
        </p:nvGrpSpPr>
        <p:grpSpPr>
          <a:xfrm>
            <a:off x="3785918" y="5578135"/>
            <a:ext cx="78370" cy="612068"/>
            <a:chOff x="2171564" y="2852936"/>
            <a:chExt cx="78370" cy="612068"/>
          </a:xfrm>
        </p:grpSpPr>
        <p:cxnSp>
          <p:nvCxnSpPr>
            <p:cNvPr id="207" name="直線矢印コネクタ 206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グループ化 209"/>
          <p:cNvGrpSpPr/>
          <p:nvPr/>
        </p:nvGrpSpPr>
        <p:grpSpPr>
          <a:xfrm>
            <a:off x="4988066" y="5578135"/>
            <a:ext cx="78370" cy="612068"/>
            <a:chOff x="2171564" y="2852936"/>
            <a:chExt cx="78370" cy="612068"/>
          </a:xfrm>
        </p:grpSpPr>
        <p:cxnSp>
          <p:nvCxnSpPr>
            <p:cNvPr id="211" name="直線矢印コネクタ 210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グループ化 213"/>
          <p:cNvGrpSpPr/>
          <p:nvPr/>
        </p:nvGrpSpPr>
        <p:grpSpPr>
          <a:xfrm>
            <a:off x="5975800" y="5578135"/>
            <a:ext cx="78370" cy="612068"/>
            <a:chOff x="2171564" y="2852936"/>
            <a:chExt cx="78370" cy="612068"/>
          </a:xfrm>
        </p:grpSpPr>
        <p:cxnSp>
          <p:nvCxnSpPr>
            <p:cNvPr id="215" name="直線矢印コネクタ 214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コネクタ 216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グループ化 217"/>
          <p:cNvGrpSpPr/>
          <p:nvPr/>
        </p:nvGrpSpPr>
        <p:grpSpPr>
          <a:xfrm>
            <a:off x="5780154" y="5578135"/>
            <a:ext cx="78370" cy="612068"/>
            <a:chOff x="2171564" y="2852936"/>
            <a:chExt cx="78370" cy="612068"/>
          </a:xfrm>
        </p:grpSpPr>
        <p:cxnSp>
          <p:nvCxnSpPr>
            <p:cNvPr id="219" name="直線矢印コネクタ 218"/>
            <p:cNvCxnSpPr/>
            <p:nvPr/>
          </p:nvCxnSpPr>
          <p:spPr>
            <a:xfrm flipV="1">
              <a:off x="2207568" y="2852936"/>
              <a:ext cx="0" cy="576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>
              <a:off x="2171564" y="3392996"/>
              <a:ext cx="72008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/>
            <p:cNvCxnSpPr/>
            <p:nvPr/>
          </p:nvCxnSpPr>
          <p:spPr>
            <a:xfrm flipV="1">
              <a:off x="2171564" y="3388805"/>
              <a:ext cx="78370" cy="76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角丸四角形 221"/>
          <p:cNvSpPr/>
          <p:nvPr/>
        </p:nvSpPr>
        <p:spPr>
          <a:xfrm>
            <a:off x="4582688" y="6218474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</a:t>
            </a:r>
            <a:r>
              <a:rPr lang="en-US" altLang="ja-JP" sz="1600" dirty="0" smtClean="0"/>
              <a:t>12</a:t>
            </a:r>
            <a:endParaRPr kumimoji="1" lang="ja-JP" altLang="en-US" sz="1600" dirty="0"/>
          </a:p>
        </p:txBody>
      </p:sp>
      <p:sp>
        <p:nvSpPr>
          <p:cNvPr id="223" name="角丸四角形 222"/>
          <p:cNvSpPr/>
          <p:nvPr/>
        </p:nvSpPr>
        <p:spPr>
          <a:xfrm>
            <a:off x="5825227" y="6218921"/>
            <a:ext cx="1224136" cy="20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Event </a:t>
            </a:r>
            <a:r>
              <a:rPr lang="en-US" altLang="ja-JP" sz="1600" dirty="0" smtClean="0"/>
              <a:t>18</a:t>
            </a:r>
            <a:endParaRPr kumimoji="1" lang="ja-JP" altLang="en-US" sz="1600" dirty="0"/>
          </a:p>
        </p:txBody>
      </p:sp>
      <p:sp>
        <p:nvSpPr>
          <p:cNvPr id="224" name="テキスト ボックス 223"/>
          <p:cNvSpPr txBox="1"/>
          <p:nvPr/>
        </p:nvSpPr>
        <p:spPr>
          <a:xfrm>
            <a:off x="751139" y="3995042"/>
            <a:ext cx="1784463" cy="361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600" i="1" dirty="0" smtClean="0"/>
              <a:t>present situation</a:t>
            </a:r>
            <a:endParaRPr kumimoji="1" lang="en-US" altLang="ja-JP" sz="1600" i="1" dirty="0" smtClean="0"/>
          </a:p>
        </p:txBody>
      </p:sp>
      <p:sp>
        <p:nvSpPr>
          <p:cNvPr id="225" name="テキスト ボックス 224"/>
          <p:cNvSpPr txBox="1"/>
          <p:nvPr/>
        </p:nvSpPr>
        <p:spPr>
          <a:xfrm>
            <a:off x="745757" y="5272422"/>
            <a:ext cx="1636987" cy="361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600" i="1" dirty="0" smtClean="0"/>
              <a:t>future situation</a:t>
            </a:r>
            <a:endParaRPr kumimoji="1" lang="en-US" altLang="ja-JP" sz="1600" i="1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586709" y="4110659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miss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148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From MWPC to Micro Pattern Gas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11850507" cy="5595980"/>
          </a:xfrm>
        </p:spPr>
        <p:txBody>
          <a:bodyPr>
            <a:normAutofit/>
          </a:bodyPr>
          <a:lstStyle/>
          <a:p>
            <a:r>
              <a:rPr lang="en-US" altLang="ja-JP" dirty="0"/>
              <a:t>W</a:t>
            </a:r>
            <a:r>
              <a:rPr lang="en-US" altLang="ja-JP" dirty="0" smtClean="0"/>
              <a:t>e need to refurbish our detector (especially electron amplification part</a:t>
            </a:r>
            <a:r>
              <a:rPr lang="en-US" altLang="ja-JP" dirty="0"/>
              <a:t>;</a:t>
            </a:r>
            <a:r>
              <a:rPr lang="en-US" altLang="ja-JP" dirty="0" smtClean="0"/>
              <a:t> bottleneck)</a:t>
            </a:r>
            <a:br>
              <a:rPr lang="en-US" altLang="ja-JP" dirty="0" smtClean="0"/>
            </a:br>
            <a:r>
              <a:rPr lang="en-US" altLang="ja-JP" dirty="0" smtClean="0"/>
              <a:t>with new system: </a:t>
            </a:r>
            <a:r>
              <a:rPr lang="en-US" altLang="ja-JP" b="1" dirty="0" smtClean="0">
                <a:solidFill>
                  <a:srgbClr val="FF0000"/>
                </a:solidFill>
              </a:rPr>
              <a:t>GEM</a:t>
            </a:r>
            <a:r>
              <a:rPr lang="en-US" altLang="ja-JP" dirty="0" smtClean="0"/>
              <a:t> (Gas Electron Multiplication) made of micro pattern technology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034488"/>
            <a:ext cx="4132447" cy="276294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4" y="2032329"/>
            <a:ext cx="2711897" cy="1851707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3231724" y="2715866"/>
            <a:ext cx="792088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32" y="4034488"/>
            <a:ext cx="4716524" cy="2653046"/>
          </a:xfrm>
          <a:prstGeom prst="rect">
            <a:avLst/>
          </a:prstGeom>
        </p:spPr>
      </p:pic>
      <p:pic>
        <p:nvPicPr>
          <p:cNvPr id="12" name="コンテンツ プレースホルダ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0" y="2032328"/>
            <a:ext cx="2367958" cy="18372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96" y="2032328"/>
            <a:ext cx="3131882" cy="19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So, we got breakthrough but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5"/>
            <a:ext cx="7205247" cy="5569519"/>
          </a:xfrm>
        </p:spPr>
        <p:txBody>
          <a:bodyPr>
            <a:normAutofit/>
          </a:bodyPr>
          <a:lstStyle/>
          <a:p>
            <a:r>
              <a:rPr lang="en-US" altLang="ja-JP" dirty="0"/>
              <a:t>GEM removes </a:t>
            </a:r>
            <a:r>
              <a:rPr lang="en-US" altLang="ja-JP" dirty="0" smtClean="0"/>
              <a:t>major detector limitations</a:t>
            </a:r>
          </a:p>
          <a:p>
            <a:r>
              <a:rPr lang="en-US" altLang="ja-JP" dirty="0" smtClean="0"/>
              <a:t>But still electron drift takes time (100 </a:t>
            </a:r>
            <a:r>
              <a:rPr lang="en-US" altLang="ja-JP" dirty="0">
                <a:sym typeface="Symbol" panose="05050102010706020507" pitchFamily="18" charset="2"/>
              </a:rPr>
              <a:t></a:t>
            </a:r>
            <a:r>
              <a:rPr lang="en-US" altLang="ja-JP" dirty="0" smtClean="0"/>
              <a:t>s)</a:t>
            </a:r>
            <a:endParaRPr lang="en-US" altLang="ja-JP" dirty="0"/>
          </a:p>
          <a:p>
            <a:pPr lvl="1"/>
            <a:r>
              <a:rPr lang="en-US" altLang="ja-JP" dirty="0" smtClean="0"/>
              <a:t>average 5 events in one memory snapshot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b="1" dirty="0" smtClean="0"/>
              <a:t>community decision (new challenge)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R</a:t>
            </a:r>
            <a:r>
              <a:rPr lang="en-US" altLang="ja-JP" dirty="0" smtClean="0">
                <a:solidFill>
                  <a:srgbClr val="FF0000"/>
                </a:solidFill>
              </a:rPr>
              <a:t>ead </a:t>
            </a:r>
            <a:r>
              <a:rPr lang="en-US" altLang="ja-JP" dirty="0">
                <a:solidFill>
                  <a:srgbClr val="FF0000"/>
                </a:solidFill>
              </a:rPr>
              <a:t>ALL ADC </a:t>
            </a:r>
            <a:r>
              <a:rPr lang="en-US" altLang="ja-JP" dirty="0" smtClean="0">
                <a:solidFill>
                  <a:srgbClr val="FF0000"/>
                </a:solidFill>
              </a:rPr>
              <a:t>data continuously without 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trigger</a:t>
            </a:r>
            <a:r>
              <a:rPr lang="en-US" altLang="ja-JP" dirty="0"/>
              <a:t> </a:t>
            </a:r>
            <a:r>
              <a:rPr lang="en-US" altLang="ja-JP" dirty="0" smtClean="0"/>
              <a:t>(3.5 TB/s)</a:t>
            </a:r>
            <a:endParaRPr lang="en-US" altLang="ja-JP" dirty="0"/>
          </a:p>
          <a:p>
            <a:r>
              <a:rPr lang="en-US" altLang="ja-JP" dirty="0"/>
              <a:t>Accept overlapping multiple events in data</a:t>
            </a:r>
          </a:p>
          <a:p>
            <a:r>
              <a:rPr lang="en-US" altLang="ja-JP" dirty="0" smtClean="0"/>
              <a:t>Do much more efficient data reduction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a factor of 40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100 GB/s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dirty="0" smtClean="0"/>
              <a:t>traditional zero suppression (a factor of 3-4)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not enough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28" y="3609020"/>
            <a:ext cx="5796644" cy="31778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36" y="921694"/>
            <a:ext cx="3205706" cy="2571243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6456874" y="1331849"/>
            <a:ext cx="5360630" cy="1728192"/>
            <a:chOff x="1820268" y="4941168"/>
            <a:chExt cx="5360630" cy="1728192"/>
          </a:xfrm>
        </p:grpSpPr>
        <p:sp>
          <p:nvSpPr>
            <p:cNvPr id="10" name="正方形/長方形 9"/>
            <p:cNvSpPr/>
            <p:nvPr/>
          </p:nvSpPr>
          <p:spPr>
            <a:xfrm>
              <a:off x="3204439" y="5013176"/>
              <a:ext cx="2592288" cy="15841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457259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 flipV="1">
              <a:off x="435656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442857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57259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21255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86062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 flipV="1">
              <a:off x="464459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471660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486062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450058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51486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49326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50046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51486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47886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54366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 flipV="1">
              <a:off x="52206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52926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54366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50766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56527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 flipV="1">
              <a:off x="54366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55086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56527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52926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435656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414054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421255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435656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399652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4140543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 flipV="1">
              <a:off x="3924519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H="1">
              <a:off x="3996527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4140543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3780503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3852511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 flipV="1">
              <a:off x="3636487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3708495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V="1">
              <a:off x="3852511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3492471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3636487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 flipV="1">
              <a:off x="3420463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3492471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3636487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3276447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3348455" y="5805264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 flipV="1">
              <a:off x="3132431" y="4941168"/>
              <a:ext cx="216024" cy="849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>
              <a:off x="3204439" y="5805264"/>
              <a:ext cx="144016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3348455" y="4941168"/>
              <a:ext cx="216024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2988415" y="5790516"/>
              <a:ext cx="360040" cy="8788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>
              <a:stCxn id="10" idx="1"/>
              <a:endCxn id="10" idx="3"/>
            </p:cNvCxnSpPr>
            <p:nvPr/>
          </p:nvCxnSpPr>
          <p:spPr>
            <a:xfrm>
              <a:off x="3204439" y="5805264"/>
              <a:ext cx="25922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右矢印 61"/>
            <p:cNvSpPr/>
            <p:nvPr/>
          </p:nvSpPr>
          <p:spPr>
            <a:xfrm>
              <a:off x="5906277" y="5562947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右矢印 62"/>
            <p:cNvSpPr/>
            <p:nvPr/>
          </p:nvSpPr>
          <p:spPr>
            <a:xfrm rot="10800000">
              <a:off x="2557905" y="5576093"/>
              <a:ext cx="538522" cy="4583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1820268" y="560585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444799" y="562059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data</a:t>
              </a:r>
              <a:endParaRPr kumimoji="1" lang="ja-JP" altLang="en-US" dirty="0"/>
            </a:p>
          </p:txBody>
        </p:sp>
      </p:grpSp>
      <p:sp>
        <p:nvSpPr>
          <p:cNvPr id="66" name="下矢印 65"/>
          <p:cNvSpPr/>
          <p:nvPr/>
        </p:nvSpPr>
        <p:spPr>
          <a:xfrm>
            <a:off x="1271464" y="2643944"/>
            <a:ext cx="484632" cy="654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7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1" descr="Image result for Asus ESC4000-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20190" r="5553" b="18385"/>
          <a:stretch>
            <a:fillRect/>
          </a:stretch>
        </p:blipFill>
        <p:spPr bwMode="auto">
          <a:xfrm>
            <a:off x="9734136" y="4327368"/>
            <a:ext cx="2442462" cy="16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43" name="タイトル 1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TPC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Data Acquisition System</a:t>
            </a:r>
            <a:endParaRPr kumimoji="1" lang="ja-JP" altLang="en-US" dirty="0"/>
          </a:p>
        </p:txBody>
      </p:sp>
      <p:sp>
        <p:nvSpPr>
          <p:cNvPr id="74" name="角丸四角形 73"/>
          <p:cNvSpPr/>
          <p:nvPr/>
        </p:nvSpPr>
        <p:spPr>
          <a:xfrm>
            <a:off x="1379476" y="1646990"/>
            <a:ext cx="1187280" cy="6677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detector</a:t>
            </a:r>
            <a:endParaRPr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400" dirty="0" err="1" smtClean="0">
                <a:solidFill>
                  <a:schemeClr val="tx1"/>
                </a:solidFill>
              </a:rPr>
              <a:t>GEM+Pad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5" name="角丸四角形 74"/>
          <p:cNvSpPr/>
          <p:nvPr/>
        </p:nvSpPr>
        <p:spPr>
          <a:xfrm>
            <a:off x="3995218" y="1304764"/>
            <a:ext cx="5174389" cy="1261204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534440" y="1427535"/>
            <a:ext cx="143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analog</a:t>
            </a:r>
            <a:endParaRPr lang="en-US" altLang="ja-JP" sz="1600" dirty="0"/>
          </a:p>
          <a:p>
            <a:pPr algn="ctr"/>
            <a:r>
              <a:rPr lang="en-US" altLang="ja-JP" sz="1600" dirty="0"/>
              <a:t>(</a:t>
            </a:r>
            <a:r>
              <a:rPr lang="en-US" altLang="ja-JP" sz="1600" dirty="0" smtClean="0"/>
              <a:t>560k </a:t>
            </a:r>
            <a:r>
              <a:rPr lang="en-US" altLang="ja-JP" sz="1600" dirty="0" err="1"/>
              <a:t>ch.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77" name="二等辺三角形 76"/>
          <p:cNvSpPr/>
          <p:nvPr/>
        </p:nvSpPr>
        <p:spPr>
          <a:xfrm rot="5400000">
            <a:off x="4270564" y="1702952"/>
            <a:ext cx="703196" cy="56073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8" name="直線コネクタ 77"/>
          <p:cNvCxnSpPr>
            <a:stCxn id="74" idx="3"/>
            <a:endCxn id="77" idx="3"/>
          </p:cNvCxnSpPr>
          <p:nvPr/>
        </p:nvCxnSpPr>
        <p:spPr>
          <a:xfrm>
            <a:off x="2566756" y="1980841"/>
            <a:ext cx="1775039" cy="24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5069577" y="1526117"/>
            <a:ext cx="84988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A/D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5 MHz</a:t>
            </a:r>
          </a:p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10 bit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80" name="直線コネクタ 79"/>
          <p:cNvCxnSpPr>
            <a:stCxn id="77" idx="0"/>
            <a:endCxn id="79" idx="1"/>
          </p:cNvCxnSpPr>
          <p:nvPr/>
        </p:nvCxnSpPr>
        <p:spPr>
          <a:xfrm flipV="1">
            <a:off x="4902532" y="1983319"/>
            <a:ext cx="167047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4286418" y="1829430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amp</a:t>
            </a:r>
            <a:endParaRPr lang="ja-JP" altLang="en-US" sz="1400" dirty="0"/>
          </a:p>
        </p:txBody>
      </p:sp>
      <p:sp>
        <p:nvSpPr>
          <p:cNvPr id="83" name="正方形/長方形 82"/>
          <p:cNvSpPr/>
          <p:nvPr/>
        </p:nvSpPr>
        <p:spPr>
          <a:xfrm>
            <a:off x="6173236" y="1526115"/>
            <a:ext cx="168696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DSP +</a:t>
            </a:r>
          </a:p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Zero </a:t>
            </a:r>
            <a:r>
              <a:rPr lang="en-US" altLang="ja-JP" sz="1400" dirty="0" smtClean="0">
                <a:solidFill>
                  <a:schemeClr val="tx1"/>
                </a:solidFill>
              </a:rPr>
              <a:t>Suppression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cxnSp>
        <p:nvCxnSpPr>
          <p:cNvPr id="84" name="直線コネクタ 83"/>
          <p:cNvCxnSpPr>
            <a:stCxn id="79" idx="3"/>
            <a:endCxn id="83" idx="1"/>
          </p:cNvCxnSpPr>
          <p:nvPr/>
        </p:nvCxnSpPr>
        <p:spPr>
          <a:xfrm flipV="1">
            <a:off x="5919457" y="1983315"/>
            <a:ext cx="253779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/>
          <p:cNvSpPr/>
          <p:nvPr/>
        </p:nvSpPr>
        <p:spPr>
          <a:xfrm>
            <a:off x="8112224" y="1759323"/>
            <a:ext cx="720765" cy="397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1" name="正方形/長方形 90"/>
          <p:cNvSpPr/>
          <p:nvPr/>
        </p:nvSpPr>
        <p:spPr>
          <a:xfrm>
            <a:off x="8148228" y="1795327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GBT</a:t>
            </a:r>
            <a:endParaRPr lang="en-US" altLang="ja-JP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562842" y="2009679"/>
            <a:ext cx="1495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short wire</a:t>
            </a:r>
            <a:endParaRPr lang="ja-JP" altLang="en-US" sz="16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2001791" y="2708685"/>
            <a:ext cx="661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optical fibers 4 </a:t>
            </a:r>
            <a:r>
              <a:rPr lang="en-US" altLang="ja-JP" sz="1600" dirty="0" err="1"/>
              <a:t>Gbps</a:t>
            </a:r>
            <a:r>
              <a:rPr lang="en-US" altLang="ja-JP" sz="1600" dirty="0"/>
              <a:t> x </a:t>
            </a:r>
            <a:r>
              <a:rPr lang="en-US" altLang="ja-JP" sz="1600" dirty="0" smtClean="0"/>
              <a:t>7000</a:t>
            </a:r>
            <a:r>
              <a:rPr lang="ja-JP" altLang="en-US" sz="1600" dirty="0" smtClean="0"/>
              <a:t> </a:t>
            </a:r>
            <a:r>
              <a:rPr lang="en-US" altLang="ja-JP" sz="1600" dirty="0" smtClean="0">
                <a:sym typeface="Wingdings" panose="05000000000000000000" pitchFamily="2" charset="2"/>
              </a:rPr>
              <a:t> 28 </a:t>
            </a:r>
            <a:r>
              <a:rPr lang="en-US" altLang="ja-JP" sz="1600" dirty="0" err="1">
                <a:sym typeface="Wingdings" panose="05000000000000000000" pitchFamily="2" charset="2"/>
              </a:rPr>
              <a:t>T</a:t>
            </a:r>
            <a:r>
              <a:rPr lang="en-US" altLang="ja-JP" sz="1600" dirty="0" err="1" smtClean="0">
                <a:sym typeface="Wingdings" panose="05000000000000000000" pitchFamily="2" charset="2"/>
              </a:rPr>
              <a:t>bps</a:t>
            </a:r>
            <a:r>
              <a:rPr lang="en-US" altLang="ja-JP" sz="1600" dirty="0" smtClean="0">
                <a:sym typeface="Wingdings" panose="05000000000000000000" pitchFamily="2" charset="2"/>
              </a:rPr>
              <a:t> (3.5 TB/s)</a:t>
            </a:r>
            <a:r>
              <a:rPr lang="en-US" altLang="ja-JP" sz="1600" dirty="0" smtClean="0"/>
              <a:t>, distance ~100 m </a:t>
            </a:r>
            <a:endParaRPr lang="ja-JP" altLang="en-US" sz="1600" dirty="0"/>
          </a:p>
        </p:txBody>
      </p:sp>
      <p:sp>
        <p:nvSpPr>
          <p:cNvPr id="96" name="角丸四角形 95"/>
          <p:cNvSpPr/>
          <p:nvPr/>
        </p:nvSpPr>
        <p:spPr>
          <a:xfrm>
            <a:off x="1859493" y="3501008"/>
            <a:ext cx="6554452" cy="3096344"/>
          </a:xfrm>
          <a:prstGeom prst="roundRect">
            <a:avLst>
              <a:gd name="adj" fmla="val 7099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3090726" y="4149080"/>
            <a:ext cx="4819163" cy="889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2051348" y="4296365"/>
            <a:ext cx="720765" cy="629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>
                <a:solidFill>
                  <a:schemeClr val="tx1"/>
                </a:solidFill>
              </a:rPr>
              <a:t>GBT</a:t>
            </a:r>
          </a:p>
          <a:p>
            <a:pPr algn="ctr"/>
            <a:r>
              <a:rPr lang="en-US" altLang="ja-JP" sz="1600">
                <a:solidFill>
                  <a:schemeClr val="tx1"/>
                </a:solidFill>
              </a:rPr>
              <a:t>x20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cxnSp>
        <p:nvCxnSpPr>
          <p:cNvPr id="99" name="直線コネクタ 98"/>
          <p:cNvCxnSpPr/>
          <p:nvPr/>
        </p:nvCxnSpPr>
        <p:spPr>
          <a:xfrm>
            <a:off x="1859491" y="4592610"/>
            <a:ext cx="1892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>
            <a:off x="659396" y="4115004"/>
            <a:ext cx="20" cy="1798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/>
          <p:cNvSpPr/>
          <p:nvPr/>
        </p:nvSpPr>
        <p:spPr>
          <a:xfrm>
            <a:off x="1007068" y="4276655"/>
            <a:ext cx="553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x20</a:t>
            </a:r>
            <a:endParaRPr lang="ja-JP" altLang="en-US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3179676" y="3356992"/>
            <a:ext cx="38154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FLP(First Level Processor) node</a:t>
            </a:r>
            <a:endParaRPr lang="ja-JP" altLang="en-US" b="1" dirty="0"/>
          </a:p>
        </p:txBody>
      </p:sp>
      <p:sp>
        <p:nvSpPr>
          <p:cNvPr id="108" name="正方形/長方形 107"/>
          <p:cNvSpPr/>
          <p:nvPr/>
        </p:nvSpPr>
        <p:spPr>
          <a:xfrm>
            <a:off x="643026" y="4583773"/>
            <a:ext cx="1268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</a:rPr>
              <a:t>80</a:t>
            </a:r>
            <a:r>
              <a:rPr lang="en-US" altLang="ja-JP" sz="1600" b="1" dirty="0">
                <a:solidFill>
                  <a:srgbClr val="FF0000"/>
                </a:solidFill>
              </a:rPr>
              <a:t> </a:t>
            </a:r>
            <a:r>
              <a:rPr lang="en-US" altLang="ja-JP" sz="1600" b="1" dirty="0" err="1" smtClean="0">
                <a:solidFill>
                  <a:srgbClr val="FF0000"/>
                </a:solidFill>
              </a:rPr>
              <a:t>Gbps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</a:rPr>
              <a:t>(10 GB/s)</a:t>
            </a:r>
          </a:p>
          <a:p>
            <a:pPr algn="ctr"/>
            <a:r>
              <a:rPr lang="en-US" altLang="ja-JP" sz="1600" b="1" dirty="0" smtClean="0">
                <a:solidFill>
                  <a:srgbClr val="FF0000"/>
                </a:solidFill>
              </a:rPr>
              <a:t>1600 ADCs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179676" y="3877307"/>
            <a:ext cx="4275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FPGA </a:t>
            </a:r>
            <a:r>
              <a:rPr lang="en-US" altLang="ja-JP" sz="1400" b="1" dirty="0" err="1" smtClean="0"/>
              <a:t>Arria</a:t>
            </a:r>
            <a:r>
              <a:rPr lang="en-US" altLang="ja-JP" sz="1400" b="1" dirty="0" smtClean="0"/>
              <a:t> 10 (GTX1150, 10AX115S3F45E2SG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110" name="正方形/長方形 109"/>
          <p:cNvSpPr/>
          <p:nvPr/>
        </p:nvSpPr>
        <p:spPr>
          <a:xfrm>
            <a:off x="3229369" y="4307564"/>
            <a:ext cx="855645" cy="60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sort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11" name="直線コネクタ 110"/>
          <p:cNvCxnSpPr>
            <a:stCxn id="98" idx="3"/>
            <a:endCxn id="110" idx="1"/>
          </p:cNvCxnSpPr>
          <p:nvPr/>
        </p:nvCxnSpPr>
        <p:spPr>
          <a:xfrm flipV="1">
            <a:off x="2772113" y="4609777"/>
            <a:ext cx="457256" cy="1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正方形/長方形 117"/>
          <p:cNvSpPr/>
          <p:nvPr/>
        </p:nvSpPr>
        <p:spPr>
          <a:xfrm>
            <a:off x="4087526" y="4307564"/>
            <a:ext cx="1260623" cy="60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filtering</a:t>
            </a:r>
            <a:br>
              <a:rPr lang="en-US" altLang="ja-JP" sz="1600" dirty="0" smtClean="0">
                <a:solidFill>
                  <a:srgbClr val="FF0000"/>
                </a:solidFill>
              </a:rPr>
            </a:br>
            <a:r>
              <a:rPr lang="en-US" altLang="ja-JP" sz="1600" dirty="0" smtClean="0">
                <a:solidFill>
                  <a:srgbClr val="FF0000"/>
                </a:solidFill>
              </a:rPr>
              <a:t>DSPs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5353605" y="4307564"/>
            <a:ext cx="1332631" cy="60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clustering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2048749" y="5301208"/>
            <a:ext cx="2327927" cy="936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post-clustering</a:t>
            </a: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formatting</a:t>
            </a:r>
          </a:p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loss-less compression</a:t>
            </a:r>
            <a:endParaRPr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6541737" y="5769260"/>
            <a:ext cx="162018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network IF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4813545" y="5337175"/>
            <a:ext cx="1116124" cy="9001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4417501" y="6273316"/>
            <a:ext cx="18369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PCI Express </a:t>
            </a:r>
            <a:r>
              <a:rPr lang="en-US" altLang="ja-JP" sz="1400" dirty="0" smtClean="0"/>
              <a:t>Gen3</a:t>
            </a:r>
            <a:endParaRPr lang="en-US" altLang="ja-JP" sz="1400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3049349" y="620130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x86 CPU</a:t>
            </a:r>
            <a:endParaRPr lang="ja-JP" altLang="en-US" dirty="0"/>
          </a:p>
        </p:txBody>
      </p:sp>
      <p:sp>
        <p:nvSpPr>
          <p:cNvPr id="128" name="正方形/長方形 127"/>
          <p:cNvSpPr/>
          <p:nvPr/>
        </p:nvSpPr>
        <p:spPr>
          <a:xfrm>
            <a:off x="9120336" y="5877272"/>
            <a:ext cx="1919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to computing farm</a:t>
            </a:r>
            <a:endParaRPr lang="ja-JP" altLang="en-US" sz="1600" dirty="0"/>
          </a:p>
        </p:txBody>
      </p:sp>
      <p:cxnSp>
        <p:nvCxnSpPr>
          <p:cNvPr id="132" name="直線コネクタ 131"/>
          <p:cNvCxnSpPr>
            <a:endCxn id="121" idx="1"/>
          </p:cNvCxnSpPr>
          <p:nvPr/>
        </p:nvCxnSpPr>
        <p:spPr>
          <a:xfrm>
            <a:off x="4381497" y="6027602"/>
            <a:ext cx="2160240" cy="326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H="1">
            <a:off x="2221258" y="3032956"/>
            <a:ext cx="28803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>
            <a:off x="659396" y="5589240"/>
            <a:ext cx="3180" cy="25127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/>
          <p:cNvSpPr txBox="1"/>
          <p:nvPr/>
        </p:nvSpPr>
        <p:spPr>
          <a:xfrm>
            <a:off x="5317440" y="5145649"/>
            <a:ext cx="3577806" cy="3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ja-JP" sz="1600" dirty="0" smtClean="0">
                <a:solidFill>
                  <a:srgbClr val="FF0000"/>
                </a:solidFill>
              </a:rPr>
              <a:t>16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Gbps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40" name="直線コネクタ 139"/>
          <p:cNvCxnSpPr/>
          <p:nvPr/>
        </p:nvCxnSpPr>
        <p:spPr>
          <a:xfrm>
            <a:off x="8161917" y="6021288"/>
            <a:ext cx="1008112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テキスト ボックス 140"/>
          <p:cNvSpPr txBox="1"/>
          <p:nvPr/>
        </p:nvSpPr>
        <p:spPr>
          <a:xfrm>
            <a:off x="8699306" y="6227198"/>
            <a:ext cx="2997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10 </a:t>
            </a:r>
            <a:r>
              <a:rPr lang="en-US" altLang="ja-JP" sz="1600" dirty="0" err="1" smtClean="0"/>
              <a:t>Gbps</a:t>
            </a:r>
            <a:r>
              <a:rPr lang="en-US" altLang="ja-JP" sz="1600" dirty="0" smtClean="0"/>
              <a:t>/node,  3.6 </a:t>
            </a:r>
            <a:r>
              <a:rPr lang="en-US" altLang="ja-JP" sz="1600" dirty="0" err="1" smtClean="0"/>
              <a:t>Tbps</a:t>
            </a:r>
            <a:r>
              <a:rPr lang="ja-JP" altLang="en-US" sz="1600" dirty="0"/>
              <a:t> </a:t>
            </a:r>
            <a:r>
              <a:rPr lang="en-US" altLang="ja-JP" sz="1600" dirty="0" smtClean="0"/>
              <a:t>total</a:t>
            </a:r>
          </a:p>
        </p:txBody>
      </p:sp>
      <p:sp>
        <p:nvSpPr>
          <p:cNvPr id="142" name="正方形/長方形 141"/>
          <p:cNvSpPr/>
          <p:nvPr/>
        </p:nvSpPr>
        <p:spPr>
          <a:xfrm>
            <a:off x="-14815" y="5934811"/>
            <a:ext cx="1964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/>
              <a:t>to other nodes</a:t>
            </a:r>
          </a:p>
          <a:p>
            <a:pPr algn="ctr"/>
            <a:r>
              <a:rPr lang="en-US" altLang="ja-JP" sz="1600" dirty="0" smtClean="0"/>
              <a:t>(total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360 nodes</a:t>
            </a:r>
            <a:r>
              <a:rPr lang="en-US" altLang="ja-JP" sz="1600" dirty="0" smtClean="0"/>
              <a:t>)</a:t>
            </a:r>
            <a:endParaRPr lang="ja-JP" altLang="en-US" sz="1600" dirty="0"/>
          </a:p>
        </p:txBody>
      </p:sp>
      <p:cxnSp>
        <p:nvCxnSpPr>
          <p:cNvPr id="147" name="直線コネクタ 146"/>
          <p:cNvCxnSpPr/>
          <p:nvPr/>
        </p:nvCxnSpPr>
        <p:spPr>
          <a:xfrm flipV="1">
            <a:off x="7860196" y="1975347"/>
            <a:ext cx="253779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 flipH="1">
            <a:off x="6168008" y="1507295"/>
            <a:ext cx="1692188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 flipV="1">
            <a:off x="6204012" y="1543299"/>
            <a:ext cx="1656184" cy="900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10344472" y="3176972"/>
            <a:ext cx="163150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/>
          <p:cNvSpPr txBox="1"/>
          <p:nvPr/>
        </p:nvSpPr>
        <p:spPr>
          <a:xfrm>
            <a:off x="10142848" y="281693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underground</a:t>
            </a:r>
            <a:r>
              <a:rPr kumimoji="1" lang="ja-JP" altLang="en-US" b="1" dirty="0" smtClean="0"/>
              <a:t>↑</a:t>
            </a:r>
            <a:endParaRPr kumimoji="1" lang="ja-JP" altLang="en-US" b="1" dirty="0"/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10740516" y="3206653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surface</a:t>
            </a:r>
            <a:r>
              <a:rPr lang="ja-JP" altLang="en-US" b="1" dirty="0" smtClean="0"/>
              <a:t>↓</a:t>
            </a:r>
            <a:endParaRPr kumimoji="1" lang="en-US" altLang="ja-JP" b="1" dirty="0" smtClean="0"/>
          </a:p>
        </p:txBody>
      </p:sp>
      <p:pic>
        <p:nvPicPr>
          <p:cNvPr id="166" name="図 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102044" y="694364"/>
            <a:ext cx="1512170" cy="2298304"/>
          </a:xfrm>
          <a:prstGeom prst="rect">
            <a:avLst/>
          </a:prstGeom>
        </p:spPr>
      </p:pic>
      <p:sp>
        <p:nvSpPr>
          <p:cNvPr id="167" name="テキスト ボックス 166"/>
          <p:cNvSpPr txBox="1"/>
          <p:nvPr/>
        </p:nvSpPr>
        <p:spPr>
          <a:xfrm>
            <a:off x="5267908" y="1124744"/>
            <a:ext cx="26356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Front-End Electronics</a:t>
            </a:r>
            <a:endParaRPr lang="ja-JP" altLang="en-US" b="1" dirty="0"/>
          </a:p>
        </p:txBody>
      </p:sp>
      <p:pic>
        <p:nvPicPr>
          <p:cNvPr id="172" name="図 1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2" y="1088740"/>
            <a:ext cx="1224136" cy="1851740"/>
          </a:xfrm>
          <a:prstGeom prst="rect">
            <a:avLst/>
          </a:prstGeom>
        </p:spPr>
      </p:pic>
      <p:sp>
        <p:nvSpPr>
          <p:cNvPr id="187" name="正方形/長方形 186"/>
          <p:cNvSpPr/>
          <p:nvPr/>
        </p:nvSpPr>
        <p:spPr>
          <a:xfrm>
            <a:off x="6691691" y="4307564"/>
            <a:ext cx="1080120" cy="604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format</a:t>
            </a:r>
            <a:endParaRPr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212" name="角丸四角形 211"/>
          <p:cNvSpPr/>
          <p:nvPr/>
        </p:nvSpPr>
        <p:spPr>
          <a:xfrm rot="10800000">
            <a:off x="8832304" y="1988840"/>
            <a:ext cx="576064" cy="1044116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997" h="914400">
                <a:moveTo>
                  <a:pt x="761997" y="914400"/>
                </a:move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lnTo>
                  <a:pt x="761997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角丸四角形 211"/>
          <p:cNvSpPr/>
          <p:nvPr/>
        </p:nvSpPr>
        <p:spPr>
          <a:xfrm rot="5400000">
            <a:off x="551115" y="3141238"/>
            <a:ext cx="1086058" cy="869495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997" h="761997">
                <a:moveTo>
                  <a:pt x="761997" y="761997"/>
                </a:moveTo>
                <a:lnTo>
                  <a:pt x="381431" y="761997"/>
                </a:lnTo>
                <a:cubicBezTo>
                  <a:pt x="12758" y="761997"/>
                  <a:pt x="2849" y="496535"/>
                  <a:pt x="2" y="371499"/>
                </a:cubicBezTo>
                <a:cubicBezTo>
                  <a:pt x="4" y="-89340"/>
                  <a:pt x="0" y="20319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4" name="直線コネクタ 213"/>
          <p:cNvCxnSpPr>
            <a:stCxn id="213" idx="3"/>
          </p:cNvCxnSpPr>
          <p:nvPr/>
        </p:nvCxnSpPr>
        <p:spPr>
          <a:xfrm>
            <a:off x="1528892" y="3032957"/>
            <a:ext cx="73394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/>
          <p:cNvCxnSpPr/>
          <p:nvPr/>
        </p:nvCxnSpPr>
        <p:spPr>
          <a:xfrm flipH="1">
            <a:off x="4417501" y="5445226"/>
            <a:ext cx="352839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角丸四角形 211"/>
          <p:cNvSpPr/>
          <p:nvPr/>
        </p:nvSpPr>
        <p:spPr>
          <a:xfrm rot="10800000">
            <a:off x="7896200" y="4617132"/>
            <a:ext cx="360040" cy="828093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997" h="914400">
                <a:moveTo>
                  <a:pt x="761997" y="914400"/>
                </a:move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lnTo>
                  <a:pt x="761997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1" name="図 2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3356992"/>
            <a:ext cx="1835825" cy="1368152"/>
          </a:xfrm>
          <a:prstGeom prst="rect">
            <a:avLst/>
          </a:prstGeom>
        </p:spPr>
      </p:pic>
      <p:sp>
        <p:nvSpPr>
          <p:cNvPr id="6" name="フリーフォーム 5"/>
          <p:cNvSpPr/>
          <p:nvPr/>
        </p:nvSpPr>
        <p:spPr>
          <a:xfrm>
            <a:off x="10364146" y="3820563"/>
            <a:ext cx="908176" cy="655145"/>
          </a:xfrm>
          <a:custGeom>
            <a:avLst/>
            <a:gdLst>
              <a:gd name="connsiteX0" fmla="*/ 0 w 818536"/>
              <a:gd name="connsiteY0" fmla="*/ 0 h 486697"/>
              <a:gd name="connsiteX1" fmla="*/ 818536 w 818536"/>
              <a:gd name="connsiteY1" fmla="*/ 486697 h 486697"/>
              <a:gd name="connsiteX2" fmla="*/ 818536 w 818536"/>
              <a:gd name="connsiteY2" fmla="*/ 486697 h 486697"/>
              <a:gd name="connsiteX0" fmla="*/ 0 w 818536"/>
              <a:gd name="connsiteY0" fmla="*/ 120 h 486817"/>
              <a:gd name="connsiteX1" fmla="*/ 818536 w 818536"/>
              <a:gd name="connsiteY1" fmla="*/ 486817 h 486817"/>
              <a:gd name="connsiteX2" fmla="*/ 818536 w 818536"/>
              <a:gd name="connsiteY2" fmla="*/ 486817 h 486817"/>
              <a:gd name="connsiteX0" fmla="*/ 0 w 908176"/>
              <a:gd name="connsiteY0" fmla="*/ 304 h 487001"/>
              <a:gd name="connsiteX1" fmla="*/ 818536 w 908176"/>
              <a:gd name="connsiteY1" fmla="*/ 487001 h 487001"/>
              <a:gd name="connsiteX2" fmla="*/ 818536 w 908176"/>
              <a:gd name="connsiteY2" fmla="*/ 487001 h 4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176" h="487001">
                <a:moveTo>
                  <a:pt x="0" y="304"/>
                </a:moveTo>
                <a:cubicBezTo>
                  <a:pt x="744794" y="-7071"/>
                  <a:pt x="1084007" y="118292"/>
                  <a:pt x="818536" y="487001"/>
                </a:cubicBezTo>
                <a:lnTo>
                  <a:pt x="818536" y="487001"/>
                </a:ln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角丸四角形 211"/>
          <p:cNvSpPr/>
          <p:nvPr/>
        </p:nvSpPr>
        <p:spPr>
          <a:xfrm>
            <a:off x="659008" y="3717570"/>
            <a:ext cx="1196263" cy="869495"/>
          </a:xfrm>
          <a:custGeom>
            <a:avLst/>
            <a:gdLst>
              <a:gd name="connsiteX0" fmla="*/ 0 w 914400"/>
              <a:gd name="connsiteY0" fmla="*/ 152403 h 914400"/>
              <a:gd name="connsiteX1" fmla="*/ 152403 w 914400"/>
              <a:gd name="connsiteY1" fmla="*/ 0 h 914400"/>
              <a:gd name="connsiteX2" fmla="*/ 761997 w 914400"/>
              <a:gd name="connsiteY2" fmla="*/ 0 h 914400"/>
              <a:gd name="connsiteX3" fmla="*/ 914400 w 914400"/>
              <a:gd name="connsiteY3" fmla="*/ 152403 h 914400"/>
              <a:gd name="connsiteX4" fmla="*/ 914400 w 914400"/>
              <a:gd name="connsiteY4" fmla="*/ 761997 h 914400"/>
              <a:gd name="connsiteX5" fmla="*/ 761997 w 914400"/>
              <a:gd name="connsiteY5" fmla="*/ 914400 h 914400"/>
              <a:gd name="connsiteX6" fmla="*/ 152403 w 914400"/>
              <a:gd name="connsiteY6" fmla="*/ 914400 h 914400"/>
              <a:gd name="connsiteX7" fmla="*/ 0 w 914400"/>
              <a:gd name="connsiteY7" fmla="*/ 761997 h 914400"/>
              <a:gd name="connsiteX8" fmla="*/ 0 w 914400"/>
              <a:gd name="connsiteY8" fmla="*/ 152403 h 914400"/>
              <a:gd name="connsiteX0" fmla="*/ 914400 w 1005840"/>
              <a:gd name="connsiteY0" fmla="*/ 152403 h 914400"/>
              <a:gd name="connsiteX1" fmla="*/ 914400 w 1005840"/>
              <a:gd name="connsiteY1" fmla="*/ 761997 h 914400"/>
              <a:gd name="connsiteX2" fmla="*/ 761997 w 1005840"/>
              <a:gd name="connsiteY2" fmla="*/ 914400 h 914400"/>
              <a:gd name="connsiteX3" fmla="*/ 152403 w 1005840"/>
              <a:gd name="connsiteY3" fmla="*/ 914400 h 914400"/>
              <a:gd name="connsiteX4" fmla="*/ 0 w 1005840"/>
              <a:gd name="connsiteY4" fmla="*/ 761997 h 914400"/>
              <a:gd name="connsiteX5" fmla="*/ 0 w 1005840"/>
              <a:gd name="connsiteY5" fmla="*/ 152403 h 914400"/>
              <a:gd name="connsiteX6" fmla="*/ 152403 w 1005840"/>
              <a:gd name="connsiteY6" fmla="*/ 0 h 914400"/>
              <a:gd name="connsiteX7" fmla="*/ 761997 w 1005840"/>
              <a:gd name="connsiteY7" fmla="*/ 0 h 914400"/>
              <a:gd name="connsiteX8" fmla="*/ 1005840 w 1005840"/>
              <a:gd name="connsiteY8" fmla="*/ 243843 h 914400"/>
              <a:gd name="connsiteX0" fmla="*/ 914400 w 914400"/>
              <a:gd name="connsiteY0" fmla="*/ 152403 h 914400"/>
              <a:gd name="connsiteX1" fmla="*/ 914400 w 914400"/>
              <a:gd name="connsiteY1" fmla="*/ 761997 h 914400"/>
              <a:gd name="connsiteX2" fmla="*/ 761997 w 914400"/>
              <a:gd name="connsiteY2" fmla="*/ 914400 h 914400"/>
              <a:gd name="connsiteX3" fmla="*/ 152403 w 914400"/>
              <a:gd name="connsiteY3" fmla="*/ 914400 h 914400"/>
              <a:gd name="connsiteX4" fmla="*/ 0 w 914400"/>
              <a:gd name="connsiteY4" fmla="*/ 761997 h 914400"/>
              <a:gd name="connsiteX5" fmla="*/ 0 w 914400"/>
              <a:gd name="connsiteY5" fmla="*/ 152403 h 914400"/>
              <a:gd name="connsiteX6" fmla="*/ 152403 w 914400"/>
              <a:gd name="connsiteY6" fmla="*/ 0 h 914400"/>
              <a:gd name="connsiteX7" fmla="*/ 761997 w 914400"/>
              <a:gd name="connsiteY7" fmla="*/ 0 h 914400"/>
              <a:gd name="connsiteX0" fmla="*/ 914400 w 914400"/>
              <a:gd name="connsiteY0" fmla="*/ 761997 h 914400"/>
              <a:gd name="connsiteX1" fmla="*/ 761997 w 914400"/>
              <a:gd name="connsiteY1" fmla="*/ 914400 h 914400"/>
              <a:gd name="connsiteX2" fmla="*/ 152403 w 914400"/>
              <a:gd name="connsiteY2" fmla="*/ 914400 h 914400"/>
              <a:gd name="connsiteX3" fmla="*/ 0 w 914400"/>
              <a:gd name="connsiteY3" fmla="*/ 761997 h 914400"/>
              <a:gd name="connsiteX4" fmla="*/ 0 w 914400"/>
              <a:gd name="connsiteY4" fmla="*/ 152403 h 914400"/>
              <a:gd name="connsiteX5" fmla="*/ 152403 w 914400"/>
              <a:gd name="connsiteY5" fmla="*/ 0 h 914400"/>
              <a:gd name="connsiteX6" fmla="*/ 761997 w 914400"/>
              <a:gd name="connsiteY6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5" fmla="*/ 761997 w 761997"/>
              <a:gd name="connsiteY5" fmla="*/ 0 h 914400"/>
              <a:gd name="connsiteX0" fmla="*/ 761997 w 761997"/>
              <a:gd name="connsiteY0" fmla="*/ 914400 h 914400"/>
              <a:gd name="connsiteX1" fmla="*/ 152403 w 761997"/>
              <a:gd name="connsiteY1" fmla="*/ 914400 h 914400"/>
              <a:gd name="connsiteX2" fmla="*/ 0 w 761997"/>
              <a:gd name="connsiteY2" fmla="*/ 761997 h 914400"/>
              <a:gd name="connsiteX3" fmla="*/ 0 w 761997"/>
              <a:gd name="connsiteY3" fmla="*/ 152403 h 914400"/>
              <a:gd name="connsiteX4" fmla="*/ 152403 w 761997"/>
              <a:gd name="connsiteY4" fmla="*/ 0 h 914400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0 w 761997"/>
              <a:gd name="connsiteY2" fmla="*/ 609594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152403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  <a:gd name="connsiteX0" fmla="*/ 761997 w 761997"/>
              <a:gd name="connsiteY0" fmla="*/ 761997 h 761997"/>
              <a:gd name="connsiteX1" fmla="*/ 381431 w 761997"/>
              <a:gd name="connsiteY1" fmla="*/ 761997 h 761997"/>
              <a:gd name="connsiteX2" fmla="*/ 2 w 761997"/>
              <a:gd name="connsiteY2" fmla="*/ 371499 h 761997"/>
              <a:gd name="connsiteX3" fmla="*/ 0 w 761997"/>
              <a:gd name="connsiteY3" fmla="*/ 0 h 7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1997" h="761997">
                <a:moveTo>
                  <a:pt x="761997" y="761997"/>
                </a:moveTo>
                <a:lnTo>
                  <a:pt x="381431" y="761997"/>
                </a:lnTo>
                <a:cubicBezTo>
                  <a:pt x="12758" y="761997"/>
                  <a:pt x="2849" y="496535"/>
                  <a:pt x="2" y="371499"/>
                </a:cubicBezTo>
                <a:cubicBezTo>
                  <a:pt x="4" y="-89340"/>
                  <a:pt x="0" y="203198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716180" y="2132856"/>
            <a:ext cx="14955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sz="1600" dirty="0" smtClean="0"/>
              <a:t>rad-hard</a:t>
            </a:r>
            <a:br>
              <a:rPr lang="en-US" altLang="ja-JP" sz="1600" dirty="0" smtClean="0"/>
            </a:br>
            <a:r>
              <a:rPr lang="en-US" altLang="ja-JP" sz="1600" dirty="0" smtClean="0"/>
              <a:t>optical TX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25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system overview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6737195" cy="558227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Detectors</a:t>
            </a:r>
          </a:p>
          <a:p>
            <a:r>
              <a:rPr lang="en-US" altLang="ja-JP" dirty="0" smtClean="0"/>
              <a:t>FLP (First Level Processor) cluster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Arria10 FPGA + CPU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~400 nodes</a:t>
            </a:r>
          </a:p>
          <a:p>
            <a:r>
              <a:rPr lang="en-US" altLang="ja-JP" dirty="0" smtClean="0"/>
              <a:t>EPN (Event Processing Node) cluster</a:t>
            </a:r>
          </a:p>
          <a:p>
            <a:pPr lvl="1"/>
            <a:r>
              <a:rPr lang="en-US" altLang="ja-JP" dirty="0" smtClean="0"/>
              <a:t>CPU+GPU</a:t>
            </a:r>
          </a:p>
          <a:p>
            <a:pPr lvl="1"/>
            <a:r>
              <a:rPr lang="en-US" altLang="ja-JP" dirty="0" smtClean="0"/>
              <a:t>~1000 nodes</a:t>
            </a:r>
          </a:p>
          <a:p>
            <a:r>
              <a:rPr lang="en-US" altLang="ja-JP" dirty="0" smtClean="0"/>
              <a:t>Storage at CERN and offline processing nodes</a:t>
            </a:r>
          </a:p>
          <a:p>
            <a:pPr lvl="1"/>
            <a:r>
              <a:rPr lang="en-US" altLang="ja-JP" dirty="0" smtClean="0"/>
              <a:t>~ 1 EB storage</a:t>
            </a:r>
          </a:p>
          <a:p>
            <a:pPr lvl="1"/>
            <a:r>
              <a:rPr lang="en-US" altLang="ja-JP" dirty="0" smtClean="0"/>
              <a:t>~1000 CPU nodes</a:t>
            </a:r>
          </a:p>
          <a:p>
            <a:r>
              <a:rPr lang="en-US" altLang="ja-JP" dirty="0" smtClean="0"/>
              <a:t>Simulation facilities not at CERN</a:t>
            </a:r>
          </a:p>
          <a:p>
            <a:pPr lvl="1"/>
            <a:r>
              <a:rPr lang="en-US" altLang="ja-JP" dirty="0" smtClean="0"/>
              <a:t>~10000 CPU(+GPU+FPGA?0 nodes</a:t>
            </a:r>
          </a:p>
          <a:p>
            <a:pPr lvl="1"/>
            <a:r>
              <a:rPr lang="en-US" altLang="ja-JP" dirty="0" smtClean="0"/>
              <a:t>distributed over world (grid system)</a:t>
            </a:r>
          </a:p>
          <a:p>
            <a:r>
              <a:rPr lang="en-US" altLang="ja-JP" dirty="0" smtClean="0"/>
              <a:t>Physics analysis facility</a:t>
            </a:r>
          </a:p>
          <a:p>
            <a:pPr lvl="1"/>
            <a:r>
              <a:rPr lang="en-US" altLang="ja-JP" dirty="0" smtClean="0"/>
              <a:t>~1000 CPUs</a:t>
            </a:r>
          </a:p>
          <a:p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9661"/>
            <a:ext cx="4733482" cy="675001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1168236" y="44625"/>
            <a:ext cx="914400" cy="50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1269136" y="857251"/>
            <a:ext cx="914400" cy="50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7854211" y="44625"/>
            <a:ext cx="2488312" cy="4680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7845404" y="681013"/>
            <a:ext cx="2488312" cy="1343831"/>
          </a:xfrm>
          <a:prstGeom prst="roundRect">
            <a:avLst>
              <a:gd name="adj" fmla="val 560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7849440" y="2132856"/>
            <a:ext cx="2488312" cy="1221671"/>
          </a:xfrm>
          <a:prstGeom prst="roundRect">
            <a:avLst>
              <a:gd name="adj" fmla="val 560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7849440" y="3462539"/>
            <a:ext cx="2488312" cy="1874673"/>
          </a:xfrm>
          <a:prstGeom prst="roundRect">
            <a:avLst>
              <a:gd name="adj" fmla="val 560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7845404" y="5435837"/>
            <a:ext cx="2488312" cy="909487"/>
          </a:xfrm>
          <a:prstGeom prst="roundRect">
            <a:avLst>
              <a:gd name="adj" fmla="val 560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7845404" y="6443949"/>
            <a:ext cx="2488312" cy="355725"/>
          </a:xfrm>
          <a:prstGeom prst="roundRect">
            <a:avLst>
              <a:gd name="adj" fmla="val 560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>
            <a:endCxn id="11" idx="1"/>
          </p:cNvCxnSpPr>
          <p:nvPr/>
        </p:nvCxnSpPr>
        <p:spPr>
          <a:xfrm flipV="1">
            <a:off x="1745078" y="278651"/>
            <a:ext cx="6109133" cy="10826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endCxn id="12" idx="1"/>
          </p:cNvCxnSpPr>
          <p:nvPr/>
        </p:nvCxnSpPr>
        <p:spPr>
          <a:xfrm flipV="1">
            <a:off x="4501068" y="1352929"/>
            <a:ext cx="3344336" cy="4323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endCxn id="13" idx="1"/>
          </p:cNvCxnSpPr>
          <p:nvPr/>
        </p:nvCxnSpPr>
        <p:spPr>
          <a:xfrm flipV="1">
            <a:off x="4799644" y="2743692"/>
            <a:ext cx="3049796" cy="851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endCxn id="14" idx="1"/>
          </p:cNvCxnSpPr>
          <p:nvPr/>
        </p:nvCxnSpPr>
        <p:spPr>
          <a:xfrm>
            <a:off x="5735960" y="3866545"/>
            <a:ext cx="2113480" cy="533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endCxn id="16" idx="1"/>
          </p:cNvCxnSpPr>
          <p:nvPr/>
        </p:nvCxnSpPr>
        <p:spPr>
          <a:xfrm>
            <a:off x="4281684" y="4854619"/>
            <a:ext cx="3563720" cy="10359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>
            <a:endCxn id="17" idx="1"/>
          </p:cNvCxnSpPr>
          <p:nvPr/>
        </p:nvCxnSpPr>
        <p:spPr>
          <a:xfrm>
            <a:off x="3240928" y="5890580"/>
            <a:ext cx="4604476" cy="731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10675408" y="1705880"/>
            <a:ext cx="1109223" cy="301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下矢印 41"/>
          <p:cNvSpPr/>
          <p:nvPr/>
        </p:nvSpPr>
        <p:spPr>
          <a:xfrm>
            <a:off x="10634994" y="44625"/>
            <a:ext cx="484632" cy="384775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328155" y="416024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4 TB/s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350166" y="1870251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5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00 </a:t>
            </a:r>
            <a:r>
              <a:rPr lang="en-US" altLang="ja-JP" sz="2000" b="1" dirty="0">
                <a:solidFill>
                  <a:srgbClr val="FF0000"/>
                </a:solidFill>
              </a:rPr>
              <a:t>G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B/s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0335858" y="3104964"/>
            <a:ext cx="1712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100 GB/s</a:t>
            </a:r>
          </a:p>
          <a:p>
            <a:r>
              <a:rPr lang="en-US" altLang="ja-JP" sz="2000" b="1" dirty="0">
                <a:solidFill>
                  <a:srgbClr val="FF0000"/>
                </a:solidFill>
              </a:rPr>
              <a:t>2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00 PT/year</a:t>
            </a:r>
          </a:p>
          <a:p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 rot="16200000">
            <a:off x="10319208" y="1127466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realtime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42" grpId="0" animBg="1"/>
      <p:bldP spid="37" grpId="0"/>
      <p:bldP spid="40" grpId="0"/>
      <p:bldP spid="41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TPC front-end readout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56931" y="1204303"/>
            <a:ext cx="4320480" cy="550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 smtClean="0"/>
              <a:t>FEC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(Front-end Card)</a:t>
            </a:r>
          </a:p>
          <a:p>
            <a:r>
              <a:rPr kumimoji="1" lang="en-US" altLang="ja-JP" dirty="0" smtClean="0"/>
              <a:t>5 ASICs (SAMPA)</a:t>
            </a:r>
          </a:p>
          <a:p>
            <a:pPr lvl="1"/>
            <a:r>
              <a:rPr kumimoji="1" lang="en-US" altLang="ja-JP" dirty="0" smtClean="0"/>
              <a:t>32 charge sensitive shaping amplifier</a:t>
            </a:r>
          </a:p>
          <a:p>
            <a:pPr lvl="1"/>
            <a:r>
              <a:rPr lang="en-US" altLang="ja-JP" dirty="0" smtClean="0"/>
              <a:t>32 ADC at 10 bit 5 MHz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continuous readout</a:t>
            </a:r>
          </a:p>
          <a:p>
            <a:r>
              <a:rPr lang="en-US" altLang="ja-JP" dirty="0" smtClean="0"/>
              <a:t>2 GBT optical links</a:t>
            </a:r>
          </a:p>
          <a:p>
            <a:pPr lvl="1"/>
            <a:r>
              <a:rPr lang="en-US" altLang="ja-JP" dirty="0" smtClean="0"/>
              <a:t>4 </a:t>
            </a:r>
            <a:r>
              <a:rPr lang="en-US" altLang="ja-JP" dirty="0" err="1" smtClean="0"/>
              <a:t>Gbps</a:t>
            </a:r>
            <a:r>
              <a:rPr lang="en-US" altLang="ja-JP" dirty="0" smtClean="0"/>
              <a:t> each</a:t>
            </a:r>
          </a:p>
          <a:p>
            <a:pPr lvl="1"/>
            <a:r>
              <a:rPr lang="en-US" altLang="ja-JP" dirty="0" smtClean="0"/>
              <a:t>radiation hard</a:t>
            </a:r>
          </a:p>
          <a:p>
            <a:r>
              <a:rPr lang="en-US" altLang="ja-JP" dirty="0" smtClean="0"/>
              <a:t>design by ORNL, USA</a:t>
            </a:r>
          </a:p>
          <a:p>
            <a:r>
              <a:rPr lang="en-US" altLang="ja-JP" dirty="0" smtClean="0"/>
              <a:t>3276</a:t>
            </a:r>
            <a:r>
              <a:rPr lang="ja-JP" altLang="en-US" dirty="0"/>
              <a:t> </a:t>
            </a:r>
            <a:r>
              <a:rPr lang="en-US" altLang="ja-JP" dirty="0" smtClean="0"/>
              <a:t>FECs to be installed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29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45717" y="385405"/>
            <a:ext cx="2844317" cy="43229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12" y="3969063"/>
            <a:ext cx="4451488" cy="26048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l="6520" t="2587" r="11326" b="1724"/>
          <a:stretch/>
        </p:blipFill>
        <p:spPr>
          <a:xfrm>
            <a:off x="222901" y="1124744"/>
            <a:ext cx="2688414" cy="47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 of this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Introducing modern </a:t>
            </a:r>
            <a:r>
              <a:rPr lang="en-US" altLang="ja-JP" dirty="0"/>
              <a:t>high energy nuclear </a:t>
            </a:r>
            <a:r>
              <a:rPr lang="en-US" altLang="ja-JP" dirty="0" smtClean="0"/>
              <a:t>physics</a:t>
            </a:r>
          </a:p>
          <a:p>
            <a:pPr lvl="1"/>
            <a:r>
              <a:rPr lang="en-US" altLang="ja-JP" dirty="0" smtClean="0"/>
              <a:t>our purposes (without </a:t>
            </a:r>
            <a:r>
              <a:rPr lang="en-US" altLang="ja-JP" dirty="0" err="1" smtClean="0"/>
              <a:t>Schröedinger</a:t>
            </a:r>
            <a:r>
              <a:rPr lang="en-US" altLang="ja-JP" dirty="0" smtClean="0"/>
              <a:t> or Einstein-like equations)</a:t>
            </a:r>
          </a:p>
          <a:p>
            <a:pPr lvl="1"/>
            <a:r>
              <a:rPr lang="en-US" altLang="ja-JP" dirty="0" smtClean="0"/>
              <a:t>situations</a:t>
            </a:r>
            <a:r>
              <a:rPr lang="ja-JP" altLang="en-US" dirty="0"/>
              <a:t> </a:t>
            </a:r>
            <a:r>
              <a:rPr lang="en-US" altLang="ja-JP" dirty="0" smtClean="0"/>
              <a:t>so far</a:t>
            </a:r>
            <a:endParaRPr lang="en-US" altLang="ja-JP" dirty="0"/>
          </a:p>
          <a:p>
            <a:r>
              <a:rPr lang="en-US" altLang="ja-JP" dirty="0" smtClean="0"/>
              <a:t>Advancing particle </a:t>
            </a:r>
            <a:r>
              <a:rPr lang="en-US" altLang="ja-JP" dirty="0"/>
              <a:t>detectors and its </a:t>
            </a:r>
            <a:r>
              <a:rPr lang="en-US" altLang="ja-JP" dirty="0" smtClean="0"/>
              <a:t>electronics</a:t>
            </a:r>
          </a:p>
          <a:p>
            <a:pPr lvl="1"/>
            <a:r>
              <a:rPr lang="en-US" altLang="ja-JP" dirty="0" smtClean="0"/>
              <a:t>we are in problematic phase (really)</a:t>
            </a:r>
          </a:p>
          <a:p>
            <a:pPr marL="457200" lvl="1" indent="0">
              <a:buNone/>
            </a:pPr>
            <a:r>
              <a:rPr lang="en-US" altLang="ja-JP" dirty="0" smtClean="0">
                <a:sym typeface="Wingdings" panose="05000000000000000000" pitchFamily="2" charset="2"/>
              </a:rPr>
              <a:t>	 let’s say, challenging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from “</a:t>
            </a:r>
            <a:r>
              <a:rPr lang="en-US" altLang="ja-JP" dirty="0" smtClean="0">
                <a:solidFill>
                  <a:srgbClr val="FF0000"/>
                </a:solidFill>
              </a:rPr>
              <a:t>triggered</a:t>
            </a:r>
            <a:r>
              <a:rPr lang="en-US" altLang="ja-JP" dirty="0" smtClean="0"/>
              <a:t>“ data readout to “</a:t>
            </a:r>
            <a:r>
              <a:rPr lang="en-US" altLang="ja-JP" dirty="0" smtClean="0">
                <a:solidFill>
                  <a:srgbClr val="FF0000"/>
                </a:solidFill>
              </a:rPr>
              <a:t>continuous readout &amp; </a:t>
            </a:r>
            <a:r>
              <a:rPr lang="en-US" altLang="ja-JP" dirty="0" err="1" smtClean="0">
                <a:solidFill>
                  <a:srgbClr val="FF0000"/>
                </a:solidFill>
              </a:rPr>
              <a:t>realtime</a:t>
            </a:r>
            <a:r>
              <a:rPr lang="en-US" altLang="ja-JP" dirty="0" smtClean="0">
                <a:solidFill>
                  <a:srgbClr val="FF0000"/>
                </a:solidFill>
              </a:rPr>
              <a:t> processing</a:t>
            </a:r>
            <a:r>
              <a:rPr lang="en-US" altLang="ja-JP" dirty="0" smtClean="0"/>
              <a:t>” era</a:t>
            </a:r>
            <a:endParaRPr lang="en-US" altLang="ja-JP" dirty="0"/>
          </a:p>
          <a:p>
            <a:r>
              <a:rPr lang="en-US" altLang="ja-JP" dirty="0"/>
              <a:t>Applying acceleration by FPGA to </a:t>
            </a:r>
            <a:r>
              <a:rPr lang="en-US" altLang="ja-JP" dirty="0" smtClean="0"/>
              <a:t>solve our problems</a:t>
            </a:r>
          </a:p>
          <a:p>
            <a:pPr lvl="1"/>
            <a:r>
              <a:rPr lang="en-US" altLang="ja-JP" dirty="0" smtClean="0"/>
              <a:t>our detector project as one of the typical cases, but (probably) the most challenging case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0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CRU with a FPGA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887200" cy="4351337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 smtClean="0"/>
              <a:t>CRU </a:t>
            </a:r>
            <a:r>
              <a:rPr lang="en-US" altLang="ja-JP" b="1" dirty="0"/>
              <a:t>(Common Readout Unit</a:t>
            </a:r>
            <a:r>
              <a:rPr lang="en-US" altLang="ja-JP" b="1" dirty="0" smtClean="0"/>
              <a:t>): commonly used in all ALICE detectors and other experiments</a:t>
            </a:r>
          </a:p>
          <a:p>
            <a:r>
              <a:rPr lang="en-US" altLang="ja-JP" dirty="0" smtClean="0"/>
              <a:t>Hardware design by Marseille group (</a:t>
            </a:r>
            <a:r>
              <a:rPr lang="en-US" altLang="ja-JP" dirty="0" err="1" smtClean="0"/>
              <a:t>LHCb</a:t>
            </a:r>
            <a:r>
              <a:rPr lang="en-US" altLang="ja-JP" dirty="0" smtClean="0"/>
              <a:t> + ALICE)</a:t>
            </a:r>
          </a:p>
          <a:p>
            <a:r>
              <a:rPr lang="en-US" altLang="ja-JP" dirty="0" smtClean="0"/>
              <a:t>48 GBT duplex SERDES links </a:t>
            </a:r>
            <a:r>
              <a:rPr lang="en-US" altLang="ja-JP" dirty="0" smtClean="0">
                <a:sym typeface="Wingdings" panose="05000000000000000000" pitchFamily="2" charset="2"/>
              </a:rPr>
              <a:t> maximum 4.48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r>
              <a:rPr lang="en-US" altLang="ja-JP" dirty="0" smtClean="0">
                <a:sym typeface="Wingdings" panose="05000000000000000000" pitchFamily="2" charset="2"/>
              </a:rPr>
              <a:t> x 48 = 215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endParaRPr lang="en-US" altLang="ja-JP" dirty="0" smtClean="0"/>
          </a:p>
          <a:p>
            <a:r>
              <a:rPr lang="en-US" altLang="ja-JP" dirty="0" smtClean="0"/>
              <a:t>Intel/Altera </a:t>
            </a:r>
            <a:r>
              <a:rPr lang="en-US" altLang="ja-JP" dirty="0" err="1" smtClean="0"/>
              <a:t>Arria</a:t>
            </a:r>
            <a:r>
              <a:rPr lang="en-US" altLang="ja-JP" dirty="0" smtClean="0"/>
              <a:t> 10 FPGA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&gt;200 times</a:t>
            </a:r>
            <a:r>
              <a:rPr lang="ja-JP" alt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acceleration</a:t>
            </a:r>
            <a:r>
              <a:rPr lang="en-US" altLang="ja-JP" b="1" dirty="0" smtClean="0">
                <a:solidFill>
                  <a:srgbClr val="FF0000"/>
                </a:solidFill>
              </a:rPr>
              <a:t>(TPC CF) w.r.t. Intel Xeon CPU core</a:t>
            </a:r>
            <a:endParaRPr lang="en-US" altLang="ja-JP" b="1" dirty="0" smtClean="0"/>
          </a:p>
          <a:p>
            <a:r>
              <a:rPr lang="en-US" altLang="ja-JP" dirty="0" smtClean="0"/>
              <a:t>PCI Express 3 x16Lane (128 </a:t>
            </a:r>
            <a:r>
              <a:rPr lang="en-US" altLang="ja-JP" dirty="0" err="1" smtClean="0"/>
              <a:t>Gbps</a:t>
            </a:r>
            <a:r>
              <a:rPr lang="en-US" altLang="ja-JP" dirty="0" smtClean="0"/>
              <a:t>)</a:t>
            </a:r>
            <a:r>
              <a:rPr lang="ja-JP" altLang="en-US" dirty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max tested throughput ~90 </a:t>
            </a:r>
            <a:r>
              <a:rPr lang="en-US" altLang="ja-JP" dirty="0" err="1" smtClean="0">
                <a:sym typeface="Wingdings" panose="05000000000000000000" pitchFamily="2" charset="2"/>
              </a:rPr>
              <a:t>Gbps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ja-JP" altLang="en-US" dirty="0" smtClean="0">
                <a:sym typeface="Wingdings" panose="05000000000000000000" pitchFamily="2" charset="2"/>
              </a:rPr>
              <a:t>現在最終バージョンの評価段階に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118" y="3524442"/>
            <a:ext cx="4945290" cy="32931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80" y="3465004"/>
            <a:ext cx="6624802" cy="306034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80352" y="6509778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Drawing and photo by Kiss </a:t>
            </a:r>
            <a:r>
              <a:rPr kumimoji="1" lang="en-US" altLang="ja-JP" sz="1400" i="1" dirty="0" err="1" smtClean="0"/>
              <a:t>Tivadar</a:t>
            </a:r>
            <a:endParaRPr kumimoji="1" lang="en-US" altLang="ja-JP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5449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Sorting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0515600" cy="548796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due to geometrical limitation, ADC data from one pad row</a:t>
            </a:r>
            <a:br>
              <a:rPr lang="en-US" altLang="ja-JP" dirty="0" smtClean="0"/>
            </a:br>
            <a:r>
              <a:rPr lang="en-US" altLang="ja-JP" dirty="0" smtClean="0"/>
              <a:t>(clustering unit) arrive to FPGA more less randomly</a:t>
            </a:r>
          </a:p>
          <a:p>
            <a:pPr lvl="1"/>
            <a:r>
              <a:rPr lang="en-US" altLang="ja-JP" dirty="0" smtClean="0"/>
              <a:t>large routing matrix (1600-to-1600)</a:t>
            </a:r>
            <a:r>
              <a:rPr lang="ja-JP" altLang="en-US" dirty="0"/>
              <a:t> </a:t>
            </a:r>
            <a:r>
              <a:rPr lang="en-US" altLang="ja-JP" dirty="0" smtClean="0"/>
              <a:t>inside FPGA</a:t>
            </a:r>
          </a:p>
          <a:p>
            <a:pPr lvl="1"/>
            <a:r>
              <a:rPr lang="en-US" altLang="ja-JP" dirty="0" smtClean="0"/>
              <a:t>configurable</a:t>
            </a:r>
            <a:r>
              <a:rPr lang="ja-JP" altLang="en-US" dirty="0"/>
              <a:t> </a:t>
            </a:r>
            <a:r>
              <a:rPr lang="en-US" altLang="ja-JP" dirty="0" smtClean="0"/>
              <a:t>(360 FPGAs with different mapping)</a:t>
            </a:r>
          </a:p>
          <a:p>
            <a:pPr lvl="2"/>
            <a:r>
              <a:rPr lang="en-US" altLang="ja-JP" dirty="0" smtClean="0"/>
              <a:t>firmware compilation takes 24 hours with standard PC</a:t>
            </a:r>
            <a:endParaRPr lang="en-US" altLang="ja-JP" dirty="0"/>
          </a:p>
          <a:p>
            <a:pPr lvl="1"/>
            <a:r>
              <a:rPr lang="en-US" altLang="ja-JP" dirty="0" smtClean="0"/>
              <a:t>using memory in FPGA (configurable LUT for writing address)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1" r="-560"/>
          <a:stretch/>
        </p:blipFill>
        <p:spPr>
          <a:xfrm>
            <a:off x="8429442" y="859404"/>
            <a:ext cx="3816000" cy="516720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1" y="3897433"/>
            <a:ext cx="8737181" cy="244789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8976320" y="6492947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Sebastian </a:t>
            </a:r>
            <a:r>
              <a:rPr lang="en-US" altLang="ja-JP" dirty="0" err="1"/>
              <a:t>Klewin</a:t>
            </a:r>
            <a:r>
              <a:rPr lang="en-US" altLang="ja-JP" dirty="0"/>
              <a:t>, Dec. 2017</a:t>
            </a:r>
            <a:endParaRPr lang="ja-JP" altLang="en-US" dirty="0"/>
          </a:p>
        </p:txBody>
      </p:sp>
      <p:sp>
        <p:nvSpPr>
          <p:cNvPr id="14" name="フリーフォーム 13"/>
          <p:cNvSpPr/>
          <p:nvPr/>
        </p:nvSpPr>
        <p:spPr>
          <a:xfrm rot="21138147">
            <a:off x="10139881" y="582318"/>
            <a:ext cx="339354" cy="5569527"/>
          </a:xfrm>
          <a:custGeom>
            <a:avLst/>
            <a:gdLst>
              <a:gd name="connsiteX0" fmla="*/ 326571 w 326571"/>
              <a:gd name="connsiteY0" fmla="*/ 5569527 h 5569527"/>
              <a:gd name="connsiteX1" fmla="*/ 0 w 326571"/>
              <a:gd name="connsiteY1" fmla="*/ 0 h 5569527"/>
              <a:gd name="connsiteX0" fmla="*/ 326571 w 326571"/>
              <a:gd name="connsiteY0" fmla="*/ 5569527 h 5569527"/>
              <a:gd name="connsiteX1" fmla="*/ 0 w 326571"/>
              <a:gd name="connsiteY1" fmla="*/ 0 h 5569527"/>
              <a:gd name="connsiteX0" fmla="*/ 326571 w 365657"/>
              <a:gd name="connsiteY0" fmla="*/ 5569527 h 5569527"/>
              <a:gd name="connsiteX1" fmla="*/ 0 w 365657"/>
              <a:gd name="connsiteY1" fmla="*/ 0 h 5569527"/>
              <a:gd name="connsiteX0" fmla="*/ 326571 w 339354"/>
              <a:gd name="connsiteY0" fmla="*/ 5569527 h 5569527"/>
              <a:gd name="connsiteX1" fmla="*/ 0 w 339354"/>
              <a:gd name="connsiteY1" fmla="*/ 0 h 55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354" h="5569527">
                <a:moveTo>
                  <a:pt x="326571" y="5569527"/>
                </a:moveTo>
                <a:cubicBezTo>
                  <a:pt x="378031" y="3594264"/>
                  <a:pt x="275112" y="1209303"/>
                  <a:pt x="0" y="0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4533186">
            <a:off x="9451511" y="2055410"/>
            <a:ext cx="2089033" cy="307777"/>
          </a:xfrm>
          <a:prstGeom prst="rect">
            <a:avLst/>
          </a:prstGeom>
          <a:solidFill>
            <a:schemeClr val="accent6">
              <a:lumMod val="75000"/>
              <a:alpha val="6902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1"/>
                </a:solidFill>
              </a:rPr>
              <a:t>typical track direction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9481120" y="3501008"/>
            <a:ext cx="259228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539615" y="6090036"/>
            <a:ext cx="2034531" cy="307777"/>
          </a:xfrm>
          <a:prstGeom prst="rect">
            <a:avLst/>
          </a:prstGeom>
          <a:solidFill>
            <a:schemeClr val="tx2">
              <a:lumMod val="60000"/>
              <a:lumOff val="40000"/>
              <a:alpha val="6902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blue border: FEE unit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807713" y="3612241"/>
            <a:ext cx="1879041" cy="307777"/>
          </a:xfrm>
          <a:prstGeom prst="rect">
            <a:avLst/>
          </a:prstGeom>
          <a:solidFill>
            <a:srgbClr val="002060">
              <a:alpha val="6902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1"/>
                </a:solidFill>
              </a:rPr>
              <a:t>clustering direction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19" name="直線矢印コネクタ 18"/>
          <p:cNvCxnSpPr>
            <a:stCxn id="17" idx="3"/>
          </p:cNvCxnSpPr>
          <p:nvPr/>
        </p:nvCxnSpPr>
        <p:spPr>
          <a:xfrm flipV="1">
            <a:off x="9574146" y="5805265"/>
            <a:ext cx="470416" cy="43866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6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Common mode noise filtering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97" y="3181714"/>
            <a:ext cx="5327203" cy="34522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b="43313"/>
          <a:stretch/>
        </p:blipFill>
        <p:spPr>
          <a:xfrm>
            <a:off x="6924092" y="1057820"/>
            <a:ext cx="5208612" cy="1934389"/>
          </a:xfrm>
          <a:prstGeom prst="rect">
            <a:avLst/>
          </a:prstGeom>
          <a:ln>
            <a:noFill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0184009" y="3284984"/>
            <a:ext cx="1840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/>
              <a:t>simulation</a:t>
            </a:r>
          </a:p>
          <a:p>
            <a:r>
              <a:rPr kumimoji="1" lang="en-US" altLang="ja-JP" sz="1600" b="1" dirty="0" smtClean="0"/>
              <a:t>―</a:t>
            </a:r>
            <a:r>
              <a:rPr lang="ja-JP" altLang="en-US" sz="1600" b="1" dirty="0" smtClean="0"/>
              <a:t> </a:t>
            </a:r>
            <a:r>
              <a:rPr kumimoji="1" lang="en-US" altLang="ja-JP" sz="1600" dirty="0" smtClean="0"/>
              <a:t>original signal</a:t>
            </a:r>
          </a:p>
          <a:p>
            <a:r>
              <a:rPr lang="en-US" altLang="ja-JP" sz="1600" dirty="0">
                <a:solidFill>
                  <a:srgbClr val="00B050"/>
                </a:solidFill>
              </a:rPr>
              <a:t>―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common mode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―</a:t>
            </a:r>
            <a:r>
              <a:rPr lang="en-US" altLang="ja-JP" sz="1600" dirty="0"/>
              <a:t> </a:t>
            </a:r>
            <a:r>
              <a:rPr kumimoji="1" lang="en-US" altLang="ja-JP" sz="1600" dirty="0" smtClean="0"/>
              <a:t>sum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22901" y="1217396"/>
                <a:ext cx="7169243" cy="5564404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 smtClean="0"/>
                  <a:t>GEM + pads = parallel plate capacitor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ja-JP" dirty="0" smtClean="0"/>
                  <a:t>capacitive coupling causes strong common mode crosstalk</a:t>
                </a:r>
              </a:p>
              <a:p>
                <a:r>
                  <a:rPr lang="en-US" altLang="ja-JP" dirty="0" smtClean="0"/>
                  <a:t>FPGA is powerful for removing this crosstalk</a:t>
                </a:r>
              </a:p>
              <a:p>
                <a:pPr lvl="1"/>
                <a:r>
                  <a:rPr lang="en-US" altLang="ja-JP" dirty="0" smtClean="0"/>
                  <a:t>1600 channel concurrent adaptive filter</a:t>
                </a:r>
              </a:p>
              <a:p>
                <a:pPr lvl="1"/>
                <a:r>
                  <a:rPr lang="en-US" altLang="ja-JP" dirty="0" smtClean="0">
                    <a:solidFill>
                      <a:srgbClr val="FF0000"/>
                    </a:solidFill>
                  </a:rPr>
                  <a:t>calc. average of 1600 ADC values at every 200 ns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pPr marL="3603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   ,  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𝑐𝑜𝑛𝑡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ja-JP" dirty="0" smtClean="0"/>
              </a:p>
              <a:p>
                <a:pPr lvl="1"/>
                <a:r>
                  <a:rPr lang="en-US" altLang="ja-JP" dirty="0" smtClean="0"/>
                  <a:t>only this operation even occupy one CPU core!</a:t>
                </a:r>
              </a:p>
              <a:p>
                <a:r>
                  <a:rPr lang="en-US" altLang="ja-JP" dirty="0" smtClean="0"/>
                  <a:t>Weak point: average value is biased by signal </a:t>
                </a:r>
              </a:p>
              <a:p>
                <a:pPr marL="0" indent="0">
                  <a:buNone/>
                </a:pPr>
                <a:endParaRPr lang="en-US" altLang="ja-JP" b="1" dirty="0" smtClean="0"/>
              </a:p>
              <a:p>
                <a:pPr marL="0" indent="0">
                  <a:buNone/>
                </a:pPr>
                <a:endParaRPr lang="en-US" altLang="ja-JP" b="1" dirty="0" smtClean="0"/>
              </a:p>
              <a:p>
                <a:pPr marL="0" indent="0">
                  <a:buNone/>
                </a:pPr>
                <a:r>
                  <a:rPr lang="en-US" altLang="ja-JP" b="1" dirty="0" smtClean="0"/>
                  <a:t>Plan A:  </a:t>
                </a:r>
                <a:r>
                  <a:rPr lang="en-US" altLang="ja-JP" dirty="0" smtClean="0"/>
                  <a:t>peak rejection by detecting rising </a:t>
                </a:r>
                <a:r>
                  <a:rPr lang="en-US" altLang="ja-JP" dirty="0"/>
                  <a:t>&amp;</a:t>
                </a:r>
                <a:r>
                  <a:rPr lang="en-US" altLang="ja-JP" dirty="0" smtClean="0"/>
                  <a:t> falling edges</a:t>
                </a:r>
              </a:p>
              <a:p>
                <a:pPr marL="0" indent="0">
                  <a:buNone/>
                </a:pPr>
                <a:r>
                  <a:rPr lang="en-US" altLang="ja-JP" b="1" dirty="0" smtClean="0"/>
                  <a:t>Plan B:  </a:t>
                </a:r>
                <a:r>
                  <a:rPr lang="en-US" altLang="ja-JP" dirty="0" smtClean="0"/>
                  <a:t>calculate median value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901" y="1217396"/>
                <a:ext cx="7169243" cy="5564404"/>
              </a:xfrm>
              <a:blipFill>
                <a:blip r:embed="rId4"/>
                <a:stretch>
                  <a:fillRect l="-935" t="-5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下矢印 9"/>
          <p:cNvSpPr/>
          <p:nvPr/>
        </p:nvSpPr>
        <p:spPr>
          <a:xfrm>
            <a:off x="2927648" y="4907847"/>
            <a:ext cx="576064" cy="79838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Common mode noise </a:t>
            </a:r>
            <a:r>
              <a:rPr lang="en-US" altLang="ja-JP" dirty="0" smtClean="0"/>
              <a:t>filtering (cont.)</a:t>
            </a:r>
            <a:endParaRPr kumimoji="1" lang="ja-JP" altLang="en-US" dirty="0"/>
          </a:p>
        </p:txBody>
      </p:sp>
      <p:pic>
        <p:nvPicPr>
          <p:cNvPr id="7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1" y="1634519"/>
            <a:ext cx="6002468" cy="25562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07468" y="944724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[peak rejection by Y. Takeuchi]</a:t>
            </a:r>
            <a:endParaRPr kumimoji="1" lang="ja-JP" altLang="en-US" i="1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99" y="1567770"/>
            <a:ext cx="5831809" cy="28333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464152" y="94472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[median by Y. Matsuyama]</a:t>
            </a:r>
            <a:endParaRPr kumimoji="1" lang="ja-JP" altLang="en-US" i="1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98968"/>
              </p:ext>
            </p:extLst>
          </p:nvPr>
        </p:nvGraphicFramePr>
        <p:xfrm>
          <a:off x="371364" y="5100121"/>
          <a:ext cx="7308811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08211">
                  <a:extLst>
                    <a:ext uri="{9D8B030D-6E8A-4147-A177-3AD203B41FA5}">
                      <a16:colId xmlns:a16="http://schemas.microsoft.com/office/drawing/2014/main" val="595968938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921936380"/>
                    </a:ext>
                  </a:extLst>
                </a:gridCol>
                <a:gridCol w="2556284">
                  <a:extLst>
                    <a:ext uri="{9D8B030D-6E8A-4147-A177-3AD203B41FA5}">
                      <a16:colId xmlns:a16="http://schemas.microsoft.com/office/drawing/2014/main" val="3269456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Type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plan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A: peak</a:t>
                      </a:r>
                      <a:r>
                        <a:rPr kumimoji="1" lang="en-US" altLang="ja-JP" baseline="0" dirty="0" smtClean="0"/>
                        <a:t> detection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plan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B: median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ALM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use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3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bias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bad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(1-2</a:t>
                      </a:r>
                      <a:r>
                        <a:rPr kumimoji="1" lang="en-US" altLang="ja-JP" baseline="0" dirty="0" smtClean="0"/>
                        <a:t> ADC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value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good(~zero)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6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occupancy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limit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ok up to</a:t>
                      </a:r>
                      <a:r>
                        <a:rPr kumimoji="1" lang="en-US" altLang="ja-JP" baseline="0" dirty="0" smtClean="0"/>
                        <a:t> 7</a:t>
                      </a:r>
                      <a:r>
                        <a:rPr kumimoji="1" lang="en-US" altLang="ja-JP" dirty="0" smtClean="0"/>
                        <a:t>0-80%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up to 50%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592217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9525072" y="4061012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histograming</a:t>
            </a:r>
            <a:r>
              <a:rPr kumimoji="1" lang="en-US" altLang="ja-JP" dirty="0" smtClean="0">
                <a:solidFill>
                  <a:srgbClr val="FF0000"/>
                </a:solidFill>
              </a:rPr>
              <a:t> 1600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values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at 5 MHz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944482" y="1544152"/>
            <a:ext cx="2484276" cy="2964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91496" y="944724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v.s</a:t>
            </a:r>
            <a:r>
              <a:rPr lang="en-US" altLang="ja-JP" dirty="0" smtClean="0">
                <a:solidFill>
                  <a:srgbClr val="FF0000"/>
                </a:solidFill>
              </a:rPr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724292" y="6129727"/>
            <a:ext cx="1078556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 flipV="1">
            <a:off x="8724292" y="5365259"/>
            <a:ext cx="862532" cy="8448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 flipV="1">
            <a:off x="9660396" y="5542838"/>
            <a:ext cx="70444" cy="6672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 flipV="1">
            <a:off x="9588388" y="5409649"/>
            <a:ext cx="70444" cy="8640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 flipV="1">
            <a:off x="9804412" y="5985711"/>
            <a:ext cx="70444" cy="5040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 flipV="1">
            <a:off x="9732404" y="5805691"/>
            <a:ext cx="70444" cy="4680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 flipV="1">
            <a:off x="9946864" y="6222618"/>
            <a:ext cx="72008" cy="2671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 flipV="1">
            <a:off x="9875725" y="6163213"/>
            <a:ext cx="71139" cy="3265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 flipV="1">
            <a:off x="10091085" y="6350224"/>
            <a:ext cx="70065" cy="13727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 flipV="1">
            <a:off x="10161150" y="6381754"/>
            <a:ext cx="75310" cy="1035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8721853" y="5049607"/>
            <a:ext cx="875" cy="144016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1410781" y="6484525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X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356208" y="477654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</a:t>
            </a:r>
            <a:r>
              <a:rPr lang="en-US" altLang="ja-JP" sz="1400" baseline="-25000" dirty="0" smtClean="0"/>
              <a:t>ADC&gt;X</a:t>
            </a:r>
            <a:endParaRPr kumimoji="1" lang="ja-JP" altLang="en-US" sz="1400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8747240" y="5915197"/>
            <a:ext cx="1766635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9395950" y="4882786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median</a:t>
            </a:r>
            <a:endParaRPr kumimoji="1" lang="ja-JP" altLang="en-US" sz="1400" i="1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9823284" y="5125864"/>
            <a:ext cx="0" cy="69229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0828408" y="6169981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signal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169476" y="5235061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100%</a:t>
            </a:r>
            <a:endParaRPr kumimoji="1" lang="ja-JP" altLang="en-US" sz="1400" dirty="0"/>
          </a:p>
        </p:txBody>
      </p:sp>
      <p:sp>
        <p:nvSpPr>
          <p:cNvPr id="34" name="正方形/長方形 33"/>
          <p:cNvSpPr/>
          <p:nvPr/>
        </p:nvSpPr>
        <p:spPr>
          <a:xfrm flipV="1">
            <a:off x="10018003" y="6296121"/>
            <a:ext cx="72008" cy="18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 flipV="1">
            <a:off x="10231215" y="6381753"/>
            <a:ext cx="75310" cy="1035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 flipV="1">
            <a:off x="10306525" y="6381752"/>
            <a:ext cx="75310" cy="1035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 flipV="1">
            <a:off x="10377758" y="6417760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 flipV="1">
            <a:off x="10447823" y="6417759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 flipV="1">
            <a:off x="10523133" y="6417758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 flipV="1">
            <a:off x="10598443" y="6417759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 flipV="1">
            <a:off x="10668508" y="6417758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 flipV="1">
            <a:off x="10743818" y="6417757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 flipV="1">
            <a:off x="10816817" y="6417759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 flipV="1">
            <a:off x="10886882" y="6417758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 flipV="1">
            <a:off x="10962192" y="6417757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 flipV="1">
            <a:off x="11035191" y="6417759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 flipV="1">
            <a:off x="11105256" y="6417758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 flipV="1">
            <a:off x="11180566" y="6417757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 flipV="1">
            <a:off x="11258138" y="6417759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 flipV="1">
            <a:off x="11328203" y="6417758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 flipV="1">
            <a:off x="11403513" y="6417757"/>
            <a:ext cx="79387" cy="6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8724292" y="6484525"/>
            <a:ext cx="2880320" cy="524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8256740" y="5761309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50%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625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Clustering instead of zero suppression</a:t>
            </a:r>
            <a:endParaRPr kumimoji="1" lang="ja-JP" altLang="en-US" dirty="0"/>
          </a:p>
        </p:txBody>
      </p:sp>
      <p:pic>
        <p:nvPicPr>
          <p:cNvPr id="7" name="コンテンツ プレースホルダ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84" y="959162"/>
            <a:ext cx="10138820" cy="58988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796300" y="6476481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/>
              <a:t>slide by Jens </a:t>
            </a:r>
            <a:r>
              <a:rPr kumimoji="1" lang="en-US" altLang="ja-JP" sz="1400" i="1" dirty="0" err="1" smtClean="0"/>
              <a:t>Wiechula</a:t>
            </a:r>
            <a:endParaRPr kumimoji="1"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393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703388" algn="l"/>
              </a:tabLst>
            </a:pPr>
            <a:r>
              <a:rPr lang="en-US" altLang="ja-JP" dirty="0" smtClean="0"/>
              <a:t>Cluster finding algorithm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5"/>
            <a:ext cx="6341151" cy="560908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find local maxima in pad-</a:t>
            </a:r>
            <a:r>
              <a:rPr lang="en-US" altLang="ja-JP" dirty="0" err="1" smtClean="0"/>
              <a:t>timebin</a:t>
            </a:r>
            <a:r>
              <a:rPr lang="en-US" altLang="ja-JP" dirty="0" smtClean="0"/>
              <a:t> 2D space</a:t>
            </a:r>
          </a:p>
          <a:p>
            <a:r>
              <a:rPr lang="en-US" altLang="ja-JP" dirty="0" smtClean="0"/>
              <a:t>processor modules to scan rectangular regions</a:t>
            </a:r>
          </a:p>
          <a:p>
            <a:pPr lvl="1"/>
            <a:r>
              <a:rPr lang="en-US" altLang="ja-JP" dirty="0" smtClean="0"/>
              <a:t>optimize size vs number of processors</a:t>
            </a:r>
          </a:p>
          <a:p>
            <a:pPr lvl="1"/>
            <a:r>
              <a:rPr lang="en-US" altLang="ja-JP" dirty="0" smtClean="0"/>
              <a:t>available clock cycle is the boundary condition</a:t>
            </a:r>
          </a:p>
          <a:p>
            <a:pPr marL="457200" lvl="1" indent="0">
              <a:buNone/>
            </a:pP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35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1" r="-223"/>
          <a:stretch/>
        </p:blipFill>
        <p:spPr>
          <a:xfrm>
            <a:off x="6476433" y="1022335"/>
            <a:ext cx="5668239" cy="511446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8697163" y="6465923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/>
              <a:t>drawings by Sebastian </a:t>
            </a:r>
            <a:r>
              <a:rPr lang="en-US" altLang="ja-JP" i="1" dirty="0" err="1" smtClean="0"/>
              <a:t>Klewin</a:t>
            </a:r>
            <a:endParaRPr lang="ja-JP" altLang="en-US" i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7" y="3068960"/>
            <a:ext cx="5963276" cy="3708412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1595500" y="6118361"/>
            <a:ext cx="33123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266532" y="5761863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more buffer size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53920" y="2070140"/>
                <a:ext cx="5691222" cy="14512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𝑜𝑡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Sup>
                              <m:sSubSup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sSub>
                                      <m:sSubPr>
                                        <m:ctrlP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ja-JP" sz="20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𝑡𝑜𝑡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ja-JP" sz="2000" dirty="0" smtClean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20" y="2070140"/>
                <a:ext cx="5691222" cy="1451295"/>
              </a:xfrm>
              <a:prstGeom prst="rect">
                <a:avLst/>
              </a:prstGeom>
              <a:blipFill>
                <a:blip r:embed="rId2"/>
                <a:stretch>
                  <a:fillRect l="-964" t="-340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正方形/長方形 52"/>
          <p:cNvSpPr/>
          <p:nvPr/>
        </p:nvSpPr>
        <p:spPr>
          <a:xfrm>
            <a:off x="8144131" y="2406770"/>
            <a:ext cx="3529136" cy="85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Cluster parameter pre-calculation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0" y="1217396"/>
            <a:ext cx="9638143" cy="4695880"/>
          </a:xfrm>
        </p:spPr>
        <p:txBody>
          <a:bodyPr>
            <a:normAutofit/>
          </a:bodyPr>
          <a:lstStyle/>
          <a:p>
            <a:r>
              <a:rPr lang="en-US" altLang="ja-JP" dirty="0"/>
              <a:t>C</a:t>
            </a:r>
            <a:r>
              <a:rPr lang="en-US" altLang="ja-JP" dirty="0" smtClean="0"/>
              <a:t>alc. cluster characteristics for 5x5 pad-</a:t>
            </a:r>
            <a:r>
              <a:rPr lang="en-US" altLang="ja-JP" dirty="0" err="1" smtClean="0"/>
              <a:t>timebin</a:t>
            </a:r>
            <a:r>
              <a:rPr lang="en-US" altLang="ja-JP" dirty="0" smtClean="0"/>
              <a:t> region around the peak</a:t>
            </a:r>
            <a:endParaRPr kumimoji="1" lang="en-US" altLang="ja-JP" dirty="0" smtClean="0"/>
          </a:p>
          <a:p>
            <a:pPr marL="457200" lvl="1" indent="0">
              <a:buNone/>
            </a:pP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endParaRPr lang="en-US" altLang="ja-JP" dirty="0" smtClean="0"/>
          </a:p>
          <a:p>
            <a:r>
              <a:rPr lang="en-US" altLang="ja-JP" dirty="0"/>
              <a:t>A</a:t>
            </a:r>
            <a:r>
              <a:rPr lang="en-US" altLang="ja-JP" dirty="0" smtClean="0"/>
              <a:t>void division in FPGA, and put that work for CPU</a:t>
            </a:r>
          </a:p>
          <a:p>
            <a:pPr marL="457200" lvl="1" indent="0">
              <a:buNone/>
            </a:pP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4375" y="1700808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local coordinate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6211684" y="2346273"/>
                <a:ext cx="279082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product with</a:t>
                </a:r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={−2,−1, 0 ,+1,+2}</m:t>
                      </m:r>
                    </m:oMath>
                  </m:oMathPara>
                </a14:m>
                <a:r>
                  <a:rPr kumimoji="1" lang="en-US" altLang="ja-JP" b="0" dirty="0" smtClean="0"/>
                  <a:t/>
                </a:r>
                <a:br>
                  <a:rPr kumimoji="1" lang="en-US" altLang="ja-JP" b="0" dirty="0" smtClean="0"/>
                </a:br>
                <a:r>
                  <a:rPr lang="en-US" altLang="ja-JP" dirty="0" smtClean="0"/>
                  <a:t>=bit shift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684" y="2346273"/>
                <a:ext cx="2790829" cy="923330"/>
              </a:xfrm>
              <a:prstGeom prst="rect">
                <a:avLst/>
              </a:prstGeom>
              <a:blipFill>
                <a:blip r:embed="rId3"/>
                <a:stretch>
                  <a:fillRect l="-1965" t="-3311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353919" y="4629760"/>
                <a:ext cx="2788675" cy="182357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 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ja-JP" dirty="0"/>
              </a:p>
              <a:p>
                <a:pPr marL="285750" indent="-285750">
                  <a:lnSpc>
                    <a:spcPts val="27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9" y="4629760"/>
                <a:ext cx="2788675" cy="1823576"/>
              </a:xfrm>
              <a:prstGeom prst="rect">
                <a:avLst/>
              </a:prstGeom>
              <a:blipFill>
                <a:blip r:embed="rId4"/>
                <a:stretch>
                  <a:fillRect l="-1310" t="-22000" b="-3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294375" y="4257092"/>
            <a:ext cx="388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FPGA</a:t>
            </a:r>
            <a:r>
              <a:rPr lang="ja-JP" altLang="en-US" b="1" dirty="0"/>
              <a:t> </a:t>
            </a:r>
            <a:r>
              <a:rPr lang="en-US" altLang="ja-JP" b="1" dirty="0" smtClean="0"/>
              <a:t>friendly (sums + bit shifts)</a:t>
            </a:r>
            <a:endParaRPr kumimoji="1" lang="ja-JP" altLang="en-US" b="1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9718892" y="1480696"/>
            <a:ext cx="1800000" cy="1800000"/>
            <a:chOff x="8148228" y="2996952"/>
            <a:chExt cx="900080" cy="901170"/>
          </a:xfrm>
          <a:solidFill>
            <a:schemeClr val="bg1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814822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32824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850826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688288" y="299695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8868308" y="2996952"/>
              <a:ext cx="180000" cy="181090"/>
            </a:xfrm>
            <a:prstGeom prst="rect">
              <a:avLst/>
            </a:prstGeom>
            <a:solidFill>
              <a:srgbClr val="FFE6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148228" y="317697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32824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50826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8688288" y="317697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868308" y="317697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148228" y="335699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328248" y="335699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508268" y="3356992"/>
              <a:ext cx="180000" cy="181090"/>
            </a:xfrm>
            <a:prstGeom prst="rect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688288" y="3356992"/>
              <a:ext cx="180000" cy="181090"/>
            </a:xfrm>
            <a:prstGeom prst="rect">
              <a:avLst/>
            </a:prstGeom>
            <a:solidFill>
              <a:srgbClr val="FFA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8868308" y="335699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148228" y="353701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32824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50826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688288" y="3537012"/>
              <a:ext cx="180000" cy="181090"/>
            </a:xfrm>
            <a:prstGeom prst="rect">
              <a:avLst/>
            </a:prstGeom>
            <a:solidFill>
              <a:srgbClr val="FF78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868308" y="353701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814822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832824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850826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8688288" y="3717032"/>
              <a:ext cx="180000" cy="181090"/>
            </a:xfrm>
            <a:prstGeom prst="rect">
              <a:avLst/>
            </a:prstGeom>
            <a:solidFill>
              <a:srgbClr val="FFC8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8868308" y="3717032"/>
              <a:ext cx="180000" cy="181090"/>
            </a:xfrm>
            <a:prstGeom prst="rect">
              <a:avLst/>
            </a:prstGeom>
            <a:solidFill>
              <a:srgbClr val="FFDC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2" name="直線矢印コネクタ 41"/>
          <p:cNvCxnSpPr/>
          <p:nvPr/>
        </p:nvCxnSpPr>
        <p:spPr>
          <a:xfrm flipV="1">
            <a:off x="9712446" y="3367290"/>
            <a:ext cx="1836169" cy="55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1518892" y="3183685"/>
                <a:ext cx="565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892" y="3183685"/>
                <a:ext cx="565603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9342815" y="1093941"/>
                <a:ext cx="532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815" y="1093941"/>
                <a:ext cx="53264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/>
          <p:cNvSpPr txBox="1"/>
          <p:nvPr/>
        </p:nvSpPr>
        <p:spPr>
          <a:xfrm>
            <a:off x="9726775" y="3337535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+1   +2</a:t>
            </a:r>
            <a:endParaRPr kumimoji="1" lang="ja-JP" altLang="en-US" sz="1600" dirty="0"/>
          </a:p>
        </p:txBody>
      </p:sp>
      <p:cxnSp>
        <p:nvCxnSpPr>
          <p:cNvPr id="48" name="直線矢印コネクタ 47"/>
          <p:cNvCxnSpPr/>
          <p:nvPr/>
        </p:nvCxnSpPr>
        <p:spPr>
          <a:xfrm flipV="1">
            <a:off x="9617468" y="1480697"/>
            <a:ext cx="0" cy="18128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 rot="16200000">
            <a:off x="8498053" y="2176996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-2   -1   0   +1  +2</a:t>
            </a:r>
            <a:endParaRPr kumimoji="1" lang="ja-JP" altLang="en-US" sz="1600" dirty="0"/>
          </a:p>
        </p:txBody>
      </p:sp>
      <p:sp>
        <p:nvSpPr>
          <p:cNvPr id="57" name="楕円 56"/>
          <p:cNvSpPr/>
          <p:nvPr/>
        </p:nvSpPr>
        <p:spPr>
          <a:xfrm>
            <a:off x="2171706" y="2383025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/>
          <p:cNvSpPr/>
          <p:nvPr/>
        </p:nvSpPr>
        <p:spPr>
          <a:xfrm>
            <a:off x="4175974" y="2921664"/>
            <a:ext cx="414694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/>
          <p:cNvSpPr/>
          <p:nvPr/>
        </p:nvSpPr>
        <p:spPr>
          <a:xfrm>
            <a:off x="5358476" y="2926216"/>
            <a:ext cx="360040" cy="330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3124623" y="5503881"/>
            <a:ext cx="4157023" cy="2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7254052" y="4642330"/>
                <a:ext cx="3259801" cy="159409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b="0" dirty="0" smtClean="0"/>
              </a:p>
              <a:p>
                <a:pPr marL="285750" indent="-285750">
                  <a:lnSpc>
                    <a:spcPts val="3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052" y="4642330"/>
                <a:ext cx="3259801" cy="1594091"/>
              </a:xfrm>
              <a:prstGeom prst="rect">
                <a:avLst/>
              </a:prstGeom>
              <a:blipFill>
                <a:blip r:embed="rId8"/>
                <a:stretch>
                  <a:fillRect l="-1308" b="-38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正方形/長方形 77"/>
              <p:cNvSpPr/>
              <p:nvPr/>
            </p:nvSpPr>
            <p:spPr>
              <a:xfrm>
                <a:off x="3622647" y="2061447"/>
                <a:ext cx="2138727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=1…25</m:t>
                    </m:r>
                  </m:oMath>
                </a14:m>
                <a:r>
                  <a:rPr lang="en-US" altLang="ja-JP" dirty="0"/>
                  <a:t>,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ja-JP" dirty="0"/>
                  <a:t>: </a:t>
                </a:r>
                <a:r>
                  <a:rPr lang="en-US" altLang="ja-JP" dirty="0" smtClean="0"/>
                  <a:t>pad,</a:t>
                </a:r>
              </a:p>
              <a:p>
                <a:r>
                  <a:rPr lang="en-US" altLang="ja-JP" dirty="0" err="1" smtClean="0"/>
                  <a:t>timebin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index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8" name="正方形/長方形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47" y="2061447"/>
                <a:ext cx="2138727" cy="646331"/>
              </a:xfrm>
              <a:prstGeom prst="rect">
                <a:avLst/>
              </a:prstGeom>
              <a:blipFill>
                <a:blip r:embed="rId9"/>
                <a:stretch>
                  <a:fillRect l="-2279" t="-3774" r="-285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テキスト ボックス 78"/>
          <p:cNvSpPr txBox="1"/>
          <p:nvPr/>
        </p:nvSpPr>
        <p:spPr>
          <a:xfrm>
            <a:off x="7122218" y="4274332"/>
            <a:ext cx="361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CPU</a:t>
            </a:r>
            <a:r>
              <a:rPr lang="ja-JP" altLang="en-US" b="1" dirty="0"/>
              <a:t> </a:t>
            </a:r>
            <a:r>
              <a:rPr lang="en-US" altLang="ja-JP" b="1" dirty="0" smtClean="0"/>
              <a:t>friendly (division, square)</a:t>
            </a:r>
            <a:endParaRPr kumimoji="1" lang="ja-JP" altLang="en-US" b="1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538235" y="5534652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 bit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160 </a:t>
            </a:r>
            <a:r>
              <a:rPr lang="en-US" altLang="ja-JP" dirty="0" smtClean="0">
                <a:sym typeface="Wingdings" panose="05000000000000000000" pitchFamily="2" charset="2"/>
              </a:rPr>
              <a:t>bit packing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8611212" y="6519446"/>
            <a:ext cx="35734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/>
              <a:t>S. </a:t>
            </a:r>
            <a:r>
              <a:rPr lang="en-US" altLang="ja-JP" sz="1600" i="1" dirty="0" err="1"/>
              <a:t>Klewin’s</a:t>
            </a:r>
            <a:r>
              <a:rPr lang="en-US" altLang="ja-JP" sz="1600" i="1" dirty="0"/>
              <a:t> PhD thesis coming soon</a:t>
            </a:r>
            <a:endParaRPr lang="ja-JP" altLang="en-US" sz="1600" i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64613" y="5143807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transfer data via</a:t>
            </a:r>
            <a:r>
              <a:rPr kumimoji="1" lang="en-US" altLang="ja-JP" dirty="0" smtClean="0"/>
              <a:t> PCI Express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11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FPGA</a:t>
            </a:r>
            <a:r>
              <a:rPr lang="ja-JP" altLang="en-US" dirty="0" smtClean="0"/>
              <a:t> </a:t>
            </a:r>
            <a:r>
              <a:rPr lang="en-US" altLang="ja-JP" dirty="0" smtClean="0"/>
              <a:t>resources to be used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Arria10 10AX115S3F45E2SG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37</a:t>
            </a:fld>
            <a:endParaRPr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29405"/>
              </p:ext>
            </p:extLst>
          </p:nvPr>
        </p:nvGraphicFramePr>
        <p:xfrm>
          <a:off x="1161711" y="1700808"/>
          <a:ext cx="9718840" cy="4079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59596893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921936380"/>
                    </a:ext>
                  </a:extLst>
                </a:gridCol>
                <a:gridCol w="1009853">
                  <a:extLst>
                    <a:ext uri="{9D8B030D-6E8A-4147-A177-3AD203B41FA5}">
                      <a16:colId xmlns:a16="http://schemas.microsoft.com/office/drawing/2014/main" val="1679342791"/>
                    </a:ext>
                  </a:extLst>
                </a:gridCol>
                <a:gridCol w="1546431">
                  <a:extLst>
                    <a:ext uri="{9D8B030D-6E8A-4147-A177-3AD203B41FA5}">
                      <a16:colId xmlns:a16="http://schemas.microsoft.com/office/drawing/2014/main" val="212307102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21740396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121078698"/>
                    </a:ext>
                  </a:extLst>
                </a:gridCol>
                <a:gridCol w="789848">
                  <a:extLst>
                    <a:ext uri="{9D8B030D-6E8A-4147-A177-3AD203B41FA5}">
                      <a16:colId xmlns:a16="http://schemas.microsoft.com/office/drawing/2014/main" val="28651146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Module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ALMs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M20Ks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DSPs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%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61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peripheral logics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7144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54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3.6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3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GBT stream decoding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10264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56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sorting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43956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5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common mode filter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err="1" smtClean="0"/>
                        <a:t>u.e</a:t>
                      </a:r>
                      <a:r>
                        <a:rPr kumimoji="1" lang="en-US" altLang="ja-JP" dirty="0" smtClean="0"/>
                        <a:t>.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2-15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543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cluster</a:t>
                      </a:r>
                      <a:r>
                        <a:rPr kumimoji="1" lang="en-US" altLang="ja-JP" baseline="0" dirty="0" smtClean="0"/>
                        <a:t>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167905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39.3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906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33.4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362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23.8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40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readout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3890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3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configuration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10024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2.3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8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total user</a:t>
                      </a:r>
                      <a:r>
                        <a:rPr kumimoji="1" lang="en-US" altLang="ja-JP" b="1" baseline="0" dirty="0" smtClean="0"/>
                        <a:t> logic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243184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57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1062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39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416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27</a:t>
                      </a:r>
                      <a:endParaRPr kumimoji="1" lang="ja-JP" altLang="en-US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312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common</a:t>
                      </a:r>
                      <a:r>
                        <a:rPr kumimoji="1" lang="en-US" altLang="ja-JP" b="0" baseline="0" dirty="0" smtClean="0"/>
                        <a:t> logic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119762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28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1252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46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0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0" dirty="0" smtClean="0"/>
                        <a:t>0</a:t>
                      </a:r>
                      <a:endParaRPr kumimoji="1" lang="ja-JP" altLang="en-US" b="0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266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total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362946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87-100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2314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85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416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b="1" dirty="0" smtClean="0"/>
                        <a:t>27</a:t>
                      </a:r>
                      <a:endParaRPr kumimoji="1" lang="ja-JP" altLang="en-US" b="1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564723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118333" y="6021288"/>
            <a:ext cx="7713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looking for rooms to reduce ALM usage (common mode, cluster finder)</a:t>
            </a:r>
          </a:p>
          <a:p>
            <a:r>
              <a:rPr kumimoji="1" lang="en-US" altLang="ja-JP" dirty="0" smtClean="0"/>
              <a:t>by using DSP, better algorithm, </a:t>
            </a:r>
            <a:r>
              <a:rPr kumimoji="1" lang="en-US" altLang="ja-JP" dirty="0" err="1" smtClean="0"/>
              <a:t>etc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4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FPGA acceleration factor</a:t>
            </a:r>
            <a:r>
              <a:rPr lang="ja-JP" altLang="en-US" dirty="0"/>
              <a:t> </a:t>
            </a:r>
            <a:r>
              <a:rPr lang="en-US" altLang="ja-JP" dirty="0" smtClean="0"/>
              <a:t>for TPC clustering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124744"/>
            <a:ext cx="5220435" cy="5377692"/>
          </a:xfrm>
        </p:spPr>
        <p:txBody>
          <a:bodyPr>
            <a:normAutofit/>
          </a:bodyPr>
          <a:lstStyle/>
          <a:p>
            <a:r>
              <a:rPr lang="en-US" altLang="ja-JP" dirty="0"/>
              <a:t>T</a:t>
            </a:r>
            <a:r>
              <a:rPr lang="en-US" altLang="ja-JP" dirty="0" smtClean="0"/>
              <a:t>ested with Virtex-6 only for clustering yet</a:t>
            </a:r>
          </a:p>
          <a:p>
            <a:pPr lvl="1"/>
            <a:r>
              <a:rPr kumimoji="1" lang="en-US" altLang="ja-JP" dirty="0" smtClean="0"/>
              <a:t>testing with full function with Arria10</a:t>
            </a:r>
            <a:br>
              <a:rPr kumimoji="1" lang="en-US" altLang="ja-JP" dirty="0" smtClean="0"/>
            </a:br>
            <a:r>
              <a:rPr lang="en-US" altLang="ja-JP" dirty="0" smtClean="0"/>
              <a:t>will come soon</a:t>
            </a:r>
            <a:endParaRPr lang="en-US" altLang="ja-JP" dirty="0"/>
          </a:p>
          <a:p>
            <a:r>
              <a:rPr lang="en-US" altLang="ja-JP" dirty="0" smtClean="0"/>
              <a:t>Xeon E5-2697 and </a:t>
            </a:r>
            <a:r>
              <a:rPr kumimoji="1" lang="en-US" altLang="ja-JP" dirty="0" smtClean="0"/>
              <a:t>Core-i7 compared to hardware </a:t>
            </a:r>
            <a:r>
              <a:rPr lang="en-US" altLang="ja-JP" dirty="0"/>
              <a:t>(</a:t>
            </a:r>
            <a:r>
              <a:rPr kumimoji="1" lang="en-US" altLang="ja-JP" dirty="0" smtClean="0"/>
              <a:t>C-RORC)</a:t>
            </a:r>
            <a:endParaRPr lang="en-US" altLang="ja-JP" dirty="0" smtClean="0"/>
          </a:p>
          <a:p>
            <a:r>
              <a:rPr lang="en-US" altLang="ja-JP" dirty="0" smtClean="0"/>
              <a:t>&gt; x10 improvement compared to 48 threads software processing</a:t>
            </a:r>
          </a:p>
          <a:p>
            <a:pPr marL="457200" lvl="1" indent="0">
              <a:buNone/>
            </a:pP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>
                <a:solidFill>
                  <a:srgbClr val="FF0000"/>
                </a:solidFill>
              </a:rPr>
              <a:t>a FPGA (Virtex-6) corresponds to     </a:t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     240 Xeon E5 cores</a:t>
            </a:r>
            <a:endParaRPr kumimoji="1" lang="en-US" altLang="ja-JP" dirty="0"/>
          </a:p>
          <a:p>
            <a:r>
              <a:rPr lang="en-US" altLang="ja-JP" dirty="0"/>
              <a:t>T</a:t>
            </a:r>
            <a:r>
              <a:rPr lang="en-US" altLang="ja-JP" dirty="0" smtClean="0"/>
              <a:t>ransformation: only coordinate transformation</a:t>
            </a:r>
            <a:r>
              <a:rPr kumimoji="1" lang="en-US" altLang="ja-JP" dirty="0" smtClean="0"/>
              <a:t>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38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6" y="1448780"/>
            <a:ext cx="6445122" cy="481872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9660396" y="1213850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/>
              <a:t>arXiv:1812.08036v1 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5783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 and 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597735" cy="54957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Breakthroughs on particle accelerator and detector are bringing high energy physics field to a new era</a:t>
            </a:r>
          </a:p>
          <a:p>
            <a:pPr lvl="1"/>
            <a:r>
              <a:rPr lang="en-US" altLang="ja-JP" dirty="0" smtClean="0"/>
              <a:t>HPC with acceleration technology using FPGA is indispensable</a:t>
            </a:r>
          </a:p>
          <a:p>
            <a:r>
              <a:rPr lang="en-US" altLang="ja-JP" dirty="0" smtClean="0"/>
              <a:t>Modern FPGA is found to be quite powerful for HPC for physics</a:t>
            </a:r>
          </a:p>
          <a:p>
            <a:pPr lvl="1"/>
            <a:r>
              <a:rPr lang="en-US" altLang="ja-JP" dirty="0" smtClean="0"/>
              <a:t>strong data reduction with massive parallelism</a:t>
            </a:r>
          </a:p>
          <a:p>
            <a:pPr lvl="1"/>
            <a:r>
              <a:rPr lang="en-US" altLang="ja-JP" dirty="0" smtClean="0"/>
              <a:t>replaces two orders of magnitude larger number of CPU core</a:t>
            </a:r>
          </a:p>
          <a:p>
            <a:r>
              <a:rPr lang="en-US" altLang="ja-JP" dirty="0" smtClean="0"/>
              <a:t>In ALICE, we are also developing acceleration using GPU (tracking, </a:t>
            </a:r>
            <a:r>
              <a:rPr lang="en-US" altLang="ja-JP" dirty="0" err="1" smtClean="0"/>
              <a:t>Kalman</a:t>
            </a:r>
            <a:r>
              <a:rPr lang="en-US" altLang="ja-JP" dirty="0" smtClean="0"/>
              <a:t> filter algorithm, DNN for particle finding, </a:t>
            </a:r>
            <a:r>
              <a:rPr lang="en-US" altLang="ja-JP" dirty="0" err="1" smtClean="0"/>
              <a:t>etc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FPGA to GPU efficient data connection (at above 100 </a:t>
            </a:r>
            <a:r>
              <a:rPr lang="en-US" altLang="ja-JP" dirty="0" err="1" smtClean="0"/>
              <a:t>Gbps</a:t>
            </a:r>
            <a:r>
              <a:rPr lang="en-US" altLang="ja-JP" dirty="0"/>
              <a:t> </a:t>
            </a:r>
            <a:r>
              <a:rPr lang="en-US" altLang="ja-JP" dirty="0" err="1" smtClean="0"/>
              <a:t>b.w</a:t>
            </a:r>
            <a:r>
              <a:rPr lang="en-US" altLang="ja-JP" dirty="0" smtClean="0"/>
              <a:t>.) is one of the desired technologies</a:t>
            </a:r>
            <a:endParaRPr lang="en-US" altLang="ja-JP" dirty="0"/>
          </a:p>
          <a:p>
            <a:r>
              <a:rPr lang="en-US" altLang="ja-JP" dirty="0" smtClean="0"/>
              <a:t>In future, high energy physics field is proposing many larger projects and those may need even higher performance computing</a:t>
            </a:r>
          </a:p>
          <a:p>
            <a:pPr lvl="1"/>
            <a:r>
              <a:rPr lang="en-US" altLang="ja-JP" dirty="0" smtClean="0"/>
              <a:t>where FPGA and GPU may become more and more important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75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Understanding nature is our final </a:t>
            </a:r>
            <a:r>
              <a:rPr lang="en-US" altLang="ja-JP" dirty="0"/>
              <a:t>g</a:t>
            </a:r>
            <a:r>
              <a:rPr kumimoji="1" lang="en-US" altLang="ja-JP" dirty="0" smtClean="0"/>
              <a:t>oal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From very large structure to very small structure</a:t>
            </a:r>
          </a:p>
          <a:p>
            <a:r>
              <a:rPr lang="en-US" altLang="ja-JP" dirty="0" smtClean="0"/>
              <a:t>Describing all the forces</a:t>
            </a:r>
          </a:p>
          <a:p>
            <a:r>
              <a:rPr kumimoji="1" lang="en-US" altLang="ja-JP" dirty="0" smtClean="0"/>
              <a:t>Explain and predict all phenomena happening in the universe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780928"/>
            <a:ext cx="1885651" cy="188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42" y="2710709"/>
            <a:ext cx="1955870" cy="1955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710709"/>
            <a:ext cx="4024746" cy="1955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915752"/>
            <a:ext cx="8325694" cy="1836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cxnSp>
        <p:nvCxnSpPr>
          <p:cNvPr id="12" name="直線コネクタ 11"/>
          <p:cNvCxnSpPr/>
          <p:nvPr/>
        </p:nvCxnSpPr>
        <p:spPr>
          <a:xfrm>
            <a:off x="1437815" y="3609020"/>
            <a:ext cx="2488829" cy="104161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428699" y="2710709"/>
            <a:ext cx="2507061" cy="898311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6397591" y="4131013"/>
            <a:ext cx="2938769" cy="53556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6388475" y="2710709"/>
            <a:ext cx="2938067" cy="142030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0521559" y="4267852"/>
            <a:ext cx="1670441" cy="6479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0531377" y="4267852"/>
            <a:ext cx="1651358" cy="1026705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0" y="4837303"/>
            <a:ext cx="2842946" cy="801649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0" y="5172552"/>
            <a:ext cx="2223860" cy="1208776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3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projects</a:t>
            </a:r>
            <a:endParaRPr kumimoji="1" lang="ja-JP" altLang="en-US" dirty="0"/>
          </a:p>
        </p:txBody>
      </p:sp>
      <p:pic>
        <p:nvPicPr>
          <p:cNvPr id="1030" name="Picture 6" descr="http://inspirehep.net/record/1344237/files/FAIR_Modell_2008-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287186"/>
            <a:ext cx="4912477" cy="35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FAIR GSI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287185"/>
            <a:ext cx="6249196" cy="35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8187825" y="4797150"/>
            <a:ext cx="3401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GSI FAIR project in Darmstadt</a:t>
            </a:r>
          </a:p>
          <a:p>
            <a:r>
              <a:rPr lang="en-US" altLang="ja-JP" dirty="0" smtClean="0"/>
              <a:t>may produce x10 times data</a:t>
            </a:r>
          </a:p>
          <a:p>
            <a:r>
              <a:rPr kumimoji="1" lang="en-US" altLang="ja-JP" dirty="0" smtClean="0"/>
              <a:t>than ALICE</a:t>
            </a:r>
            <a:endParaRPr kumimoji="1" lang="ja-JP" altLang="en-US" dirty="0"/>
          </a:p>
        </p:txBody>
      </p:sp>
      <p:pic>
        <p:nvPicPr>
          <p:cNvPr id="1034" name="Picture 10" descr="ãJ-PARC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71" y="1144274"/>
            <a:ext cx="8305376" cy="49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279002" y="6051541"/>
            <a:ext cx="5024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similar project in J-PARC in Japan (Tokai)</a:t>
            </a:r>
          </a:p>
          <a:p>
            <a:r>
              <a:rPr lang="en-US" altLang="ja-JP" dirty="0" smtClean="0"/>
              <a:t>to upgrade existing accelerator for heavy ions</a:t>
            </a:r>
            <a:endParaRPr kumimoji="1" lang="ja-JP" altLang="en-US" dirty="0"/>
          </a:p>
        </p:txBody>
      </p:sp>
      <p:pic>
        <p:nvPicPr>
          <p:cNvPr id="1028" name="Picture 4" descr="c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0" y="980942"/>
            <a:ext cx="10854290" cy="58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Explaining from </a:t>
            </a:r>
            <a:r>
              <a:rPr lang="en-US" altLang="ja-JP" dirty="0"/>
              <a:t>b</a:t>
            </a:r>
            <a:r>
              <a:rPr kumimoji="1" lang="en-US" altLang="ja-JP" dirty="0" smtClean="0"/>
              <a:t>ig </a:t>
            </a:r>
            <a:r>
              <a:rPr lang="en-US" altLang="ja-JP" dirty="0"/>
              <a:t>b</a:t>
            </a:r>
            <a:r>
              <a:rPr kumimoji="1" lang="en-US" altLang="ja-JP" dirty="0" smtClean="0"/>
              <a:t>ang till today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3861048"/>
            <a:ext cx="10515600" cy="291632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Nowadays, we know (or think) big bang is the start of everything</a:t>
            </a:r>
          </a:p>
          <a:p>
            <a:r>
              <a:rPr lang="en-US" altLang="ja-JP" dirty="0" smtClean="0"/>
              <a:t>Necessary to understand all the stages universe may have passed</a:t>
            </a:r>
          </a:p>
          <a:p>
            <a:pPr lvl="1"/>
            <a:r>
              <a:rPr lang="en-US" altLang="ja-JP" dirty="0" smtClean="0"/>
              <a:t>want to see closer to</a:t>
            </a:r>
            <a:br>
              <a:rPr lang="en-US" altLang="ja-JP" dirty="0" smtClean="0"/>
            </a:br>
            <a:r>
              <a:rPr lang="en-US" altLang="ja-JP" dirty="0" smtClean="0"/>
              <a:t>big-bang condition</a:t>
            </a:r>
          </a:p>
          <a:p>
            <a:pPr marL="1828800" lvl="4" indent="0">
              <a:buNone/>
            </a:pPr>
            <a:r>
              <a:rPr lang="en-US" altLang="ja-JP" dirty="0" smtClean="0">
                <a:sym typeface="Symbol" panose="05050102010706020507" pitchFamily="18" charset="2"/>
              </a:rPr>
              <a:t>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higher energy density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and temperature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コンテンツ プレースホルダ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43459" r="3050" b="11208"/>
          <a:stretch/>
        </p:blipFill>
        <p:spPr>
          <a:xfrm>
            <a:off x="-13044" y="963378"/>
            <a:ext cx="12205044" cy="2625786"/>
          </a:xfrm>
          <a:prstGeom prst="rect">
            <a:avLst/>
          </a:prstGeom>
          <a:effectLst/>
        </p:spPr>
      </p:pic>
      <p:grpSp>
        <p:nvGrpSpPr>
          <p:cNvPr id="10" name="グループ化 9"/>
          <p:cNvGrpSpPr/>
          <p:nvPr/>
        </p:nvGrpSpPr>
        <p:grpSpPr>
          <a:xfrm>
            <a:off x="4505524" y="4941168"/>
            <a:ext cx="7583331" cy="1631216"/>
            <a:chOff x="4505524" y="4941168"/>
            <a:chExt cx="7583331" cy="1631216"/>
          </a:xfrm>
        </p:grpSpPr>
        <p:sp>
          <p:nvSpPr>
            <p:cNvPr id="8" name="正方形/長方形 7"/>
            <p:cNvSpPr/>
            <p:nvPr/>
          </p:nvSpPr>
          <p:spPr>
            <a:xfrm>
              <a:off x="5405627" y="4941168"/>
              <a:ext cx="668322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ja-JP" sz="2000" b="1" dirty="0" smtClean="0"/>
                <a:t>Solution 1</a:t>
              </a:r>
            </a:p>
            <a:p>
              <a:pPr lvl="2"/>
              <a:r>
                <a:rPr lang="en-US" altLang="ja-JP" sz="2000" b="1" dirty="0" smtClean="0"/>
                <a:t>observe far </a:t>
              </a:r>
              <a:r>
                <a:rPr lang="en-US" altLang="ja-JP" sz="2000" b="1" dirty="0"/>
                <a:t>away (Hubble's law)</a:t>
              </a:r>
              <a:endParaRPr lang="en-US" altLang="ja-JP" sz="2000" b="1" dirty="0" smtClean="0"/>
            </a:p>
            <a:p>
              <a:pPr lvl="1"/>
              <a:r>
                <a:rPr lang="en-US" altLang="ja-JP" sz="2000" b="1" dirty="0" smtClean="0">
                  <a:solidFill>
                    <a:srgbClr val="FF0000"/>
                  </a:solidFill>
                </a:rPr>
                <a:t>Solution 2</a:t>
              </a:r>
            </a:p>
            <a:p>
              <a:pPr lvl="2"/>
              <a:r>
                <a:rPr lang="en-US" altLang="ja-JP" sz="2000" b="1" dirty="0" smtClean="0">
                  <a:solidFill>
                    <a:srgbClr val="FF0000"/>
                  </a:solidFill>
                </a:rPr>
                <a:t>achieving </a:t>
              </a:r>
              <a:r>
                <a:rPr lang="en-US" altLang="ja-JP" sz="2000" b="1" dirty="0">
                  <a:solidFill>
                    <a:srgbClr val="FF0000"/>
                  </a:solidFill>
                </a:rPr>
                <a:t>high temperature condition 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in laboratory then observe it</a:t>
              </a:r>
              <a:endParaRPr lang="en-US" altLang="ja-JP" sz="2000" dirty="0"/>
            </a:p>
          </p:txBody>
        </p:sp>
        <p:sp>
          <p:nvSpPr>
            <p:cNvPr id="9" name="右矢印 8"/>
            <p:cNvSpPr/>
            <p:nvPr/>
          </p:nvSpPr>
          <p:spPr>
            <a:xfrm>
              <a:off x="4505524" y="5445224"/>
              <a:ext cx="978408" cy="4846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940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actually was the early universe?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Before thinking that, we need to remember the elements of the universe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8651877" y="2096476"/>
            <a:ext cx="2398944" cy="2162321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051056" y="2083310"/>
            <a:ext cx="2986996" cy="4274481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839416" y="2083311"/>
            <a:ext cx="3585982" cy="4274481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3013" y="1920652"/>
            <a:ext cx="12250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altLang="ja-JP" kern="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materials</a:t>
            </a:r>
            <a:endParaRPr kumimoji="0" lang="en-US" altLang="ja-JP" kern="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18313" y="1924783"/>
            <a:ext cx="2337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altLang="ja-JP" kern="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force (interactions)</a:t>
            </a:r>
            <a:endParaRPr kumimoji="0" lang="en-US" altLang="ja-JP" kern="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020032" y="1901301"/>
            <a:ext cx="7713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altLang="ja-JP" kern="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mass</a:t>
            </a:r>
            <a:endParaRPr kumimoji="0" lang="en-US" altLang="ja-JP" kern="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円/楕円 48"/>
          <p:cNvSpPr/>
          <p:nvPr/>
        </p:nvSpPr>
        <p:spPr>
          <a:xfrm>
            <a:off x="1537535" y="2865309"/>
            <a:ext cx="360000" cy="36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u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5" name="円/楕円 49"/>
          <p:cNvSpPr/>
          <p:nvPr/>
        </p:nvSpPr>
        <p:spPr>
          <a:xfrm>
            <a:off x="2068618" y="2546802"/>
            <a:ext cx="720000" cy="72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c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6" name="円/楕円 50"/>
          <p:cNvSpPr/>
          <p:nvPr/>
        </p:nvSpPr>
        <p:spPr>
          <a:xfrm>
            <a:off x="3000219" y="2225569"/>
            <a:ext cx="1080000" cy="108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t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7" name="円/楕円 51"/>
          <p:cNvSpPr/>
          <p:nvPr/>
        </p:nvSpPr>
        <p:spPr>
          <a:xfrm>
            <a:off x="1537535" y="3419304"/>
            <a:ext cx="360000" cy="36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d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8" name="円/楕円 52"/>
          <p:cNvSpPr/>
          <p:nvPr/>
        </p:nvSpPr>
        <p:spPr>
          <a:xfrm>
            <a:off x="2147899" y="3308940"/>
            <a:ext cx="540000" cy="54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s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9" name="円/楕円 53"/>
          <p:cNvSpPr/>
          <p:nvPr/>
        </p:nvSpPr>
        <p:spPr>
          <a:xfrm>
            <a:off x="3036087" y="3020250"/>
            <a:ext cx="900000" cy="900000"/>
          </a:xfrm>
          <a:prstGeom prst="ellipse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b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0" name="円/楕円 54"/>
          <p:cNvSpPr/>
          <p:nvPr/>
        </p:nvSpPr>
        <p:spPr>
          <a:xfrm>
            <a:off x="1689058" y="4863436"/>
            <a:ext cx="180000" cy="18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1" name="円/楕円 55"/>
          <p:cNvSpPr/>
          <p:nvPr/>
        </p:nvSpPr>
        <p:spPr>
          <a:xfrm>
            <a:off x="1663453" y="5672001"/>
            <a:ext cx="252000" cy="252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e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2" name="円/楕円 56"/>
          <p:cNvSpPr/>
          <p:nvPr/>
        </p:nvSpPr>
        <p:spPr>
          <a:xfrm>
            <a:off x="2384934" y="5584364"/>
            <a:ext cx="360000" cy="36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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円/楕円 57"/>
          <p:cNvSpPr/>
          <p:nvPr/>
        </p:nvSpPr>
        <p:spPr>
          <a:xfrm>
            <a:off x="3140655" y="5413326"/>
            <a:ext cx="540000" cy="54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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円/楕円 58"/>
          <p:cNvSpPr/>
          <p:nvPr/>
        </p:nvSpPr>
        <p:spPr>
          <a:xfrm>
            <a:off x="5416479" y="2554741"/>
            <a:ext cx="360000" cy="3600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solidFill>
                  <a:schemeClr val="bg1"/>
                </a:solidFill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</a:t>
            </a:r>
            <a:endParaRPr kumimoji="0" lang="ja-JP" altLang="en-US" kern="0" dirty="0">
              <a:solidFill>
                <a:schemeClr val="bg1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5" name="円/楕円 59"/>
          <p:cNvSpPr/>
          <p:nvPr/>
        </p:nvSpPr>
        <p:spPr>
          <a:xfrm>
            <a:off x="5446902" y="3484837"/>
            <a:ext cx="360000" cy="3600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solidFill>
                  <a:schemeClr val="bg1"/>
                </a:solidFill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g</a:t>
            </a:r>
            <a:endParaRPr kumimoji="0" lang="ja-JP" altLang="en-US" kern="0" dirty="0">
              <a:solidFill>
                <a:schemeClr val="bg1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6" name="円/楕円 60"/>
          <p:cNvSpPr/>
          <p:nvPr/>
        </p:nvSpPr>
        <p:spPr>
          <a:xfrm>
            <a:off x="5306248" y="4566534"/>
            <a:ext cx="720000" cy="7200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solidFill>
                  <a:schemeClr val="bg1"/>
                </a:solidFill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Z</a:t>
            </a:r>
            <a:endParaRPr kumimoji="0" lang="ja-JP" altLang="en-US" kern="0" dirty="0">
              <a:solidFill>
                <a:schemeClr val="bg1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7" name="円/楕円 61"/>
          <p:cNvSpPr/>
          <p:nvPr/>
        </p:nvSpPr>
        <p:spPr>
          <a:xfrm>
            <a:off x="5610078" y="5087644"/>
            <a:ext cx="720000" cy="7200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solidFill>
                  <a:schemeClr val="bg1"/>
                </a:solidFill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W</a:t>
            </a:r>
            <a:endParaRPr kumimoji="0" lang="ja-JP" altLang="en-US" kern="0" dirty="0">
              <a:solidFill>
                <a:schemeClr val="bg1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55146" y="2573761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photons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(electromagnetic)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437910" y="336282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gluons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(strong)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544554" y="4859289"/>
            <a:ext cx="114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dirty="0">
                <a:latin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and W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(weak)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円/楕円 65"/>
          <p:cNvSpPr/>
          <p:nvPr/>
        </p:nvSpPr>
        <p:spPr>
          <a:xfrm>
            <a:off x="9260977" y="2853417"/>
            <a:ext cx="1080000" cy="1080000"/>
          </a:xfrm>
          <a:prstGeom prst="ellipse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kern="0" dirty="0">
                <a:latin typeface="Calibri" panose="020F0502020204030204"/>
                <a:ea typeface="ＭＳ Ｐゴシック" panose="020B0600070205080204" pitchFamily="50" charset="-128"/>
              </a:rPr>
              <a:t>H</a:t>
            </a: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598215" y="492879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</a:t>
            </a:r>
            <a:r>
              <a:rPr lang="en-US" altLang="ja-JP" baseline="-25000" dirty="0">
                <a:latin typeface="Calibri" panose="020F0502020204030204"/>
                <a:ea typeface="ＭＳ Ｐゴシック" panose="020B0600070205080204" pitchFamily="50" charset="-128"/>
              </a:rPr>
              <a:t>e</a:t>
            </a:r>
            <a:endParaRPr lang="ja-JP" altLang="en-US" baseline="-2500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90331" y="4926534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</a:t>
            </a:r>
            <a:r>
              <a:rPr lang="en-US" altLang="ja-JP" baseline="-25000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</a:t>
            </a:r>
            <a:endParaRPr lang="ja-JP" altLang="en-US" baseline="-2500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76215" y="492653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</a:t>
            </a:r>
            <a:r>
              <a:rPr lang="en-US" altLang="ja-JP" baseline="-25000" dirty="0">
                <a:latin typeface="Calibri" panose="020F0502020204030204"/>
                <a:ea typeface="ＭＳ Ｐゴシック" panose="020B0600070205080204" pitchFamily="50" charset="-128"/>
                <a:sym typeface="Symbol" panose="05050102010706020507" pitchFamily="18" charset="2"/>
              </a:rPr>
              <a:t></a:t>
            </a:r>
            <a:endParaRPr lang="ja-JP" altLang="en-US" baseline="-2500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5" name="円/楕円 69"/>
          <p:cNvSpPr/>
          <p:nvPr/>
        </p:nvSpPr>
        <p:spPr>
          <a:xfrm>
            <a:off x="2472879" y="4859289"/>
            <a:ext cx="180000" cy="18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6" name="円/楕円 70"/>
          <p:cNvSpPr/>
          <p:nvPr/>
        </p:nvSpPr>
        <p:spPr>
          <a:xfrm>
            <a:off x="3340305" y="4875629"/>
            <a:ext cx="180000" cy="1800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35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dirty="0"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65828" y="237007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quarks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288953" y="4231626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leptons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40219" y="4859289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neutrinos</a:t>
            </a:r>
            <a:endParaRPr lang="en-US" altLang="ja-JP" sz="120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399610" y="5955011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electrons</a:t>
            </a:r>
            <a:endParaRPr lang="en-US" altLang="ja-JP" sz="120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304365" y="595268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muons</a:t>
            </a:r>
            <a:endParaRPr lang="en-US" altLang="ja-JP" sz="120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97295" y="595742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tau</a:t>
            </a:r>
            <a:endParaRPr lang="en-US" altLang="ja-JP" sz="120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840497" y="4258797"/>
            <a:ext cx="202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discovery in 2012</a:t>
            </a:r>
          </a:p>
          <a:p>
            <a:pPr algn="ctr"/>
            <a:r>
              <a:rPr lang="en-US" altLang="ja-JP" dirty="0" smtClean="0"/>
              <a:t>(ATLAS,CMS)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405714" y="247931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Higgs</a:t>
            </a:r>
            <a:endParaRPr lang="en-US" altLang="ja-JP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04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Quarks are frozen into nucleus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0515600" cy="552397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In the world (now), quarks are never observed alone</a:t>
            </a:r>
            <a:r>
              <a:rPr lang="ja-JP" altLang="en-US" dirty="0" smtClean="0"/>
              <a:t> </a:t>
            </a:r>
            <a:r>
              <a:rPr lang="en-US" altLang="ja-JP" dirty="0" smtClean="0"/>
              <a:t>but always </a:t>
            </a:r>
            <a:r>
              <a:rPr lang="en-US" altLang="ja-JP" dirty="0" smtClean="0">
                <a:solidFill>
                  <a:srgbClr val="FF0000"/>
                </a:solidFill>
              </a:rPr>
              <a:t>confined into nucleus</a:t>
            </a:r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The situation is similar to </a:t>
            </a:r>
            <a:r>
              <a:rPr lang="en-US" altLang="ja-JP" b="1" dirty="0" smtClean="0">
                <a:solidFill>
                  <a:schemeClr val="accent5"/>
                </a:solidFill>
              </a:rPr>
              <a:t>H</a:t>
            </a:r>
            <a:r>
              <a:rPr lang="en-US" altLang="ja-JP" b="1" baseline="-25000" dirty="0" smtClean="0">
                <a:solidFill>
                  <a:schemeClr val="accent5"/>
                </a:solidFill>
              </a:rPr>
              <a:t>2</a:t>
            </a:r>
            <a:r>
              <a:rPr lang="en-US" altLang="ja-JP" b="1" dirty="0" smtClean="0">
                <a:solidFill>
                  <a:schemeClr val="accent5"/>
                </a:solidFill>
              </a:rPr>
              <a:t>O</a:t>
            </a:r>
            <a:r>
              <a:rPr lang="en-US" altLang="ja-JP" dirty="0" smtClean="0"/>
              <a:t> atoms frozen (confined) into </a:t>
            </a:r>
            <a:r>
              <a:rPr lang="en-US" altLang="ja-JP" b="1" dirty="0" smtClean="0">
                <a:solidFill>
                  <a:schemeClr val="accent5"/>
                </a:solidFill>
              </a:rPr>
              <a:t>ice</a:t>
            </a:r>
          </a:p>
          <a:p>
            <a:pPr lvl="1"/>
            <a:r>
              <a:rPr lang="en-US" altLang="ja-JP" dirty="0" smtClean="0"/>
              <a:t>heating it will produce freely moving </a:t>
            </a:r>
            <a:r>
              <a:rPr lang="en-US" altLang="ja-JP" dirty="0"/>
              <a:t>H</a:t>
            </a:r>
            <a:r>
              <a:rPr lang="en-US" altLang="ja-JP" baseline="-25000" dirty="0"/>
              <a:t>2</a:t>
            </a:r>
            <a:r>
              <a:rPr lang="en-US" altLang="ja-JP" dirty="0"/>
              <a:t>O </a:t>
            </a:r>
            <a:r>
              <a:rPr lang="en-US" altLang="ja-JP" dirty="0" smtClean="0"/>
              <a:t>atoms (water or vapor) </a:t>
            </a:r>
          </a:p>
          <a:p>
            <a:pPr lvl="1"/>
            <a:r>
              <a:rPr lang="en-US" altLang="ja-JP" dirty="0" smtClean="0"/>
              <a:t>similarly heating nucleus frees quarks?</a:t>
            </a:r>
          </a:p>
          <a:p>
            <a:pPr lvl="2"/>
            <a:r>
              <a:rPr lang="en-US" altLang="ja-JP" dirty="0" smtClean="0"/>
              <a:t>what that is? water? or vapor?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275479" y="2436912"/>
            <a:ext cx="2892963" cy="1154124"/>
            <a:chOff x="1275479" y="2436912"/>
            <a:chExt cx="2892963" cy="1154124"/>
          </a:xfrm>
        </p:grpSpPr>
        <p:sp>
          <p:nvSpPr>
            <p:cNvPr id="16" name="角丸四角形 15"/>
            <p:cNvSpPr/>
            <p:nvPr/>
          </p:nvSpPr>
          <p:spPr>
            <a:xfrm rot="20519280">
              <a:off x="2583900" y="3003045"/>
              <a:ext cx="456179" cy="2559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5"/>
            <p:cNvSpPr/>
            <p:nvPr/>
          </p:nvSpPr>
          <p:spPr>
            <a:xfrm>
              <a:off x="2063552" y="3015036"/>
              <a:ext cx="576000" cy="57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円/楕円 16"/>
            <p:cNvSpPr>
              <a:spLocks noChangeAspect="1"/>
            </p:cNvSpPr>
            <p:nvPr/>
          </p:nvSpPr>
          <p:spPr>
            <a:xfrm>
              <a:off x="2352885" y="3188260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円/楕円 17"/>
            <p:cNvSpPr>
              <a:spLocks noChangeAspect="1"/>
            </p:cNvSpPr>
            <p:nvPr/>
          </p:nvSpPr>
          <p:spPr>
            <a:xfrm>
              <a:off x="2124447" y="3258515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円/楕円 18"/>
            <p:cNvSpPr>
              <a:spLocks noChangeAspect="1"/>
            </p:cNvSpPr>
            <p:nvPr/>
          </p:nvSpPr>
          <p:spPr>
            <a:xfrm>
              <a:off x="2875973" y="2937665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右矢印 18"/>
            <p:cNvSpPr/>
            <p:nvPr/>
          </p:nvSpPr>
          <p:spPr>
            <a:xfrm>
              <a:off x="1275479" y="3068960"/>
              <a:ext cx="549545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48716">
              <a:off x="3109205" y="2436912"/>
              <a:ext cx="1059237" cy="867441"/>
            </a:xfrm>
            <a:prstGeom prst="rect">
              <a:avLst/>
            </a:prstGeom>
          </p:spPr>
        </p:pic>
      </p:grpSp>
      <p:sp>
        <p:nvSpPr>
          <p:cNvPr id="47" name="テキスト ボックス 46"/>
          <p:cNvSpPr txBox="1"/>
          <p:nvPr/>
        </p:nvSpPr>
        <p:spPr>
          <a:xfrm>
            <a:off x="2687130" y="3923273"/>
            <a:ext cx="902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dirty="0" smtClean="0"/>
              <a:t>this characteristic is called “confinement” and reason of that is not clear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smtClean="0"/>
              <a:t>applied energy was converted to mass of new nucleus</a:t>
            </a:r>
            <a:endParaRPr kumimoji="1" lang="ja-JP" altLang="en-US" b="1" dirty="0"/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62" y="4616882"/>
            <a:ext cx="2615345" cy="2092275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4187788" y="2029399"/>
            <a:ext cx="4109113" cy="1561636"/>
            <a:chOff x="4187788" y="2029399"/>
            <a:chExt cx="4109113" cy="1561636"/>
          </a:xfrm>
        </p:grpSpPr>
        <p:sp>
          <p:nvSpPr>
            <p:cNvPr id="37" name="角丸四角形 36"/>
            <p:cNvSpPr/>
            <p:nvPr/>
          </p:nvSpPr>
          <p:spPr>
            <a:xfrm rot="20519280">
              <a:off x="5419538" y="2948292"/>
              <a:ext cx="810316" cy="2559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角丸四角形 40"/>
            <p:cNvSpPr/>
            <p:nvPr/>
          </p:nvSpPr>
          <p:spPr>
            <a:xfrm rot="20519280">
              <a:off x="6412482" y="2618865"/>
              <a:ext cx="867079" cy="25592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15"/>
            <p:cNvSpPr/>
            <p:nvPr/>
          </p:nvSpPr>
          <p:spPr>
            <a:xfrm>
              <a:off x="4907868" y="3015035"/>
              <a:ext cx="576000" cy="57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5" name="円/楕円 16"/>
            <p:cNvSpPr>
              <a:spLocks noChangeAspect="1"/>
            </p:cNvSpPr>
            <p:nvPr/>
          </p:nvSpPr>
          <p:spPr>
            <a:xfrm>
              <a:off x="5197201" y="3188259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円/楕円 17"/>
            <p:cNvSpPr>
              <a:spLocks noChangeAspect="1"/>
            </p:cNvSpPr>
            <p:nvPr/>
          </p:nvSpPr>
          <p:spPr>
            <a:xfrm>
              <a:off x="4968763" y="3258514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円/楕円 18"/>
            <p:cNvSpPr>
              <a:spLocks noChangeAspect="1"/>
            </p:cNvSpPr>
            <p:nvPr/>
          </p:nvSpPr>
          <p:spPr>
            <a:xfrm>
              <a:off x="6031187" y="2843872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48716">
              <a:off x="7237664" y="2029399"/>
              <a:ext cx="1059237" cy="867441"/>
            </a:xfrm>
            <a:prstGeom prst="rect">
              <a:avLst/>
            </a:prstGeom>
          </p:spPr>
        </p:pic>
        <p:sp>
          <p:nvSpPr>
            <p:cNvPr id="40" name="円/楕円 18"/>
            <p:cNvSpPr>
              <a:spLocks noChangeAspect="1"/>
            </p:cNvSpPr>
            <p:nvPr/>
          </p:nvSpPr>
          <p:spPr>
            <a:xfrm>
              <a:off x="6331546" y="2743200"/>
              <a:ext cx="252000" cy="2604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円/楕円 18"/>
            <p:cNvSpPr>
              <a:spLocks noChangeAspect="1"/>
            </p:cNvSpPr>
            <p:nvPr/>
          </p:nvSpPr>
          <p:spPr>
            <a:xfrm>
              <a:off x="7074545" y="2495680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右矢印 45"/>
            <p:cNvSpPr/>
            <p:nvPr/>
          </p:nvSpPr>
          <p:spPr>
            <a:xfrm>
              <a:off x="4187788" y="3075049"/>
              <a:ext cx="549545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0" name="直線コネクタ 49"/>
            <p:cNvCxnSpPr/>
            <p:nvPr/>
          </p:nvCxnSpPr>
          <p:spPr>
            <a:xfrm flipV="1">
              <a:off x="6309615" y="2514801"/>
              <a:ext cx="50514" cy="250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 flipV="1">
              <a:off x="6110013" y="2620983"/>
              <a:ext cx="106442" cy="1357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6394160" y="3080302"/>
              <a:ext cx="0" cy="1760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6258363" y="3067739"/>
              <a:ext cx="50514" cy="250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6073891" y="2188692"/>
              <a:ext cx="295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!</a:t>
              </a:r>
              <a:endParaRPr kumimoji="1" lang="ja-JP" altLang="en-US" sz="2400" b="1" dirty="0"/>
            </a:p>
          </p:txBody>
        </p:sp>
        <p:cxnSp>
          <p:nvCxnSpPr>
            <p:cNvPr id="59" name="直線コネクタ 58"/>
            <p:cNvCxnSpPr/>
            <p:nvPr/>
          </p:nvCxnSpPr>
          <p:spPr>
            <a:xfrm flipH="1" flipV="1">
              <a:off x="6456040" y="3046816"/>
              <a:ext cx="127506" cy="2095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/>
          <p:cNvGrpSpPr/>
          <p:nvPr/>
        </p:nvGrpSpPr>
        <p:grpSpPr>
          <a:xfrm>
            <a:off x="142383" y="3015038"/>
            <a:ext cx="1000595" cy="908235"/>
            <a:chOff x="142383" y="3015038"/>
            <a:chExt cx="1000595" cy="908235"/>
          </a:xfrm>
        </p:grpSpPr>
        <p:sp>
          <p:nvSpPr>
            <p:cNvPr id="9" name="円/楕円 10"/>
            <p:cNvSpPr/>
            <p:nvPr/>
          </p:nvSpPr>
          <p:spPr>
            <a:xfrm>
              <a:off x="371364" y="3015038"/>
              <a:ext cx="576000" cy="57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円/楕円 11"/>
            <p:cNvSpPr>
              <a:spLocks noChangeAspect="1"/>
            </p:cNvSpPr>
            <p:nvPr/>
          </p:nvSpPr>
          <p:spPr>
            <a:xfrm>
              <a:off x="660697" y="3188262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円/楕円 12"/>
            <p:cNvSpPr>
              <a:spLocks noChangeAspect="1"/>
            </p:cNvSpPr>
            <p:nvPr/>
          </p:nvSpPr>
          <p:spPr>
            <a:xfrm>
              <a:off x="432259" y="3258517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円/楕円 13"/>
            <p:cNvSpPr>
              <a:spLocks noChangeAspect="1"/>
            </p:cNvSpPr>
            <p:nvPr/>
          </p:nvSpPr>
          <p:spPr>
            <a:xfrm>
              <a:off x="483478" y="3062262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42383" y="3584719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smtClean="0"/>
                <a:t>confined</a:t>
              </a:r>
              <a:endParaRPr kumimoji="1" lang="ja-JP" altLang="en-US" sz="1600" i="1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8040216" y="2194977"/>
            <a:ext cx="3631346" cy="1697169"/>
            <a:chOff x="8040216" y="2194977"/>
            <a:chExt cx="3631346" cy="1697169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14823">
              <a:off x="10476096" y="2389956"/>
              <a:ext cx="1059237" cy="867441"/>
            </a:xfrm>
            <a:prstGeom prst="rect">
              <a:avLst/>
            </a:prstGeom>
          </p:spPr>
        </p:pic>
        <p:sp>
          <p:nvSpPr>
            <p:cNvPr id="45" name="円/楕円 23"/>
            <p:cNvSpPr/>
            <p:nvPr/>
          </p:nvSpPr>
          <p:spPr>
            <a:xfrm>
              <a:off x="9936283" y="2288937"/>
              <a:ext cx="576000" cy="57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円/楕円 23"/>
            <p:cNvSpPr/>
            <p:nvPr/>
          </p:nvSpPr>
          <p:spPr>
            <a:xfrm>
              <a:off x="8876248" y="3012900"/>
              <a:ext cx="576000" cy="576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円/楕円 24"/>
            <p:cNvSpPr>
              <a:spLocks noChangeAspect="1"/>
            </p:cNvSpPr>
            <p:nvPr/>
          </p:nvSpPr>
          <p:spPr>
            <a:xfrm>
              <a:off x="9165581" y="3186124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円/楕円 25"/>
            <p:cNvSpPr>
              <a:spLocks noChangeAspect="1"/>
            </p:cNvSpPr>
            <p:nvPr/>
          </p:nvSpPr>
          <p:spPr>
            <a:xfrm>
              <a:off x="8937143" y="3256379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円/楕円 26"/>
            <p:cNvSpPr>
              <a:spLocks noChangeAspect="1"/>
            </p:cNvSpPr>
            <p:nvPr/>
          </p:nvSpPr>
          <p:spPr>
            <a:xfrm>
              <a:off x="8988362" y="3060124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円/楕円 29"/>
            <p:cNvSpPr>
              <a:spLocks noChangeAspect="1"/>
            </p:cNvSpPr>
            <p:nvPr/>
          </p:nvSpPr>
          <p:spPr>
            <a:xfrm>
              <a:off x="10054859" y="2571676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円/楕円 30"/>
            <p:cNvSpPr>
              <a:spLocks noChangeAspect="1"/>
            </p:cNvSpPr>
            <p:nvPr/>
          </p:nvSpPr>
          <p:spPr>
            <a:xfrm>
              <a:off x="10155077" y="2337119"/>
              <a:ext cx="252000" cy="25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q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右矢印 28"/>
            <p:cNvSpPr/>
            <p:nvPr/>
          </p:nvSpPr>
          <p:spPr>
            <a:xfrm>
              <a:off x="8040216" y="3079058"/>
              <a:ext cx="549545" cy="48463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1341022" y="2194977"/>
              <a:ext cx="330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?</a:t>
              </a:r>
              <a:endParaRPr kumimoji="1" lang="ja-JP" altLang="en-US" sz="2000" b="1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8614064" y="3553592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smtClean="0"/>
                <a:t>confined</a:t>
              </a:r>
              <a:endParaRPr kumimoji="1" lang="ja-JP" altLang="en-US" sz="1600" i="1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9689266" y="2838067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i="1" dirty="0" smtClean="0"/>
                <a:t>confined</a:t>
              </a:r>
              <a:endParaRPr kumimoji="1" lang="ja-JP" alt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9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Y:\home\ken\Desktop\nucleon-Q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" y="3609020"/>
            <a:ext cx="4860540" cy="307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actually was the condition</a:t>
            </a:r>
            <a:r>
              <a:rPr lang="en-US" altLang="ja-JP" dirty="0" smtClean="0"/>
              <a:t>? (again)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11850507" cy="435133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Answer: probably the universe was “melted” matter made of freely moving quarks</a:t>
            </a:r>
          </a:p>
          <a:p>
            <a:pPr marL="0" indent="0">
              <a:buNone/>
            </a:pPr>
            <a:r>
              <a:rPr kumimoji="1" lang="en-US" altLang="ja-JP" dirty="0" smtClean="0"/>
              <a:t>   i.e. </a:t>
            </a:r>
            <a:r>
              <a:rPr lang="en-US" altLang="ja-JP" b="1" dirty="0" smtClean="0">
                <a:solidFill>
                  <a:srgbClr val="FF0000"/>
                </a:solidFill>
              </a:rPr>
              <a:t>quark gluon plasma (QGP)</a:t>
            </a:r>
          </a:p>
          <a:p>
            <a:pPr lvl="1"/>
            <a:r>
              <a:rPr kumimoji="1" lang="en-US" altLang="ja-JP" dirty="0" smtClean="0"/>
              <a:t>analogous to electromagnetic plasma (</a:t>
            </a:r>
            <a:r>
              <a:rPr lang="en-US" altLang="ja-JP" dirty="0" smtClean="0"/>
              <a:t>freely moving nuclei and electrons)</a:t>
            </a:r>
          </a:p>
          <a:p>
            <a:pPr lvl="1"/>
            <a:r>
              <a:rPr kumimoji="1" lang="en-US" altLang="ja-JP" dirty="0" smtClean="0"/>
              <a:t>not governed by electromagnetic but by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“strong” interactions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T &gt; 150 MeV ≃ 1.5×10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12</a:t>
            </a:r>
            <a:r>
              <a:rPr lang="en-US" altLang="ja-JP" b="1" dirty="0" smtClean="0">
                <a:solidFill>
                  <a:srgbClr val="FF0000"/>
                </a:solidFill>
              </a:rPr>
              <a:t> K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en-US" altLang="ja-JP" dirty="0" smtClean="0"/>
              <a:t>(laser nuclear </a:t>
            </a:r>
            <a:r>
              <a:rPr lang="en-US" altLang="ja-JP" dirty="0"/>
              <a:t>fusion </a:t>
            </a:r>
            <a:r>
              <a:rPr lang="en-US" altLang="ja-JP" dirty="0" smtClean="0"/>
              <a:t>reactor</a:t>
            </a:r>
            <a:r>
              <a:rPr lang="en-US" altLang="ja-JP" dirty="0"/>
              <a:t> </a:t>
            </a:r>
            <a:r>
              <a:rPr lang="en-US" altLang="ja-JP" dirty="0" smtClean="0"/>
              <a:t>≤ </a:t>
            </a:r>
            <a:r>
              <a:rPr lang="en-US" altLang="ja-JP" dirty="0"/>
              <a:t>2×10</a:t>
            </a:r>
            <a:r>
              <a:rPr lang="en-US" altLang="ja-JP" baseline="30000" dirty="0"/>
              <a:t>7</a:t>
            </a:r>
            <a:r>
              <a:rPr lang="en-US" altLang="ja-JP" dirty="0"/>
              <a:t> </a:t>
            </a:r>
            <a:r>
              <a:rPr lang="en-US" altLang="ja-JP" dirty="0" smtClean="0"/>
              <a:t>K)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2052" name="Picture 4" descr="https://i0.wp.com/deixismagazine.org/wp-content/uploads/2016/06/DOL_Plasma.png?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83" y="3084368"/>
            <a:ext cx="6129426" cy="377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6816080" y="2916411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i="1" dirty="0">
                <a:hlinkClick r:id="rId4"/>
              </a:rPr>
              <a:t>https://deixismagazine.org/2016/06/early-universe-soup/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467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to reach that condition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2901" y="1217396"/>
            <a:ext cx="7673299" cy="5559976"/>
          </a:xfrm>
        </p:spPr>
        <p:txBody>
          <a:bodyPr>
            <a:normAutofit/>
          </a:bodyPr>
          <a:lstStyle/>
          <a:p>
            <a:r>
              <a:rPr kumimoji="0" lang="en-US" altLang="ja-JP" b="1" dirty="0" err="1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nucleus+nucleus</a:t>
            </a:r>
            <a:r>
              <a:rPr kumimoji="0" lang="en-US" altLang="ja-JP" b="1" dirty="0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(</a:t>
            </a:r>
            <a:r>
              <a:rPr kumimoji="0" lang="en-US" altLang="ja-JP" b="1" dirty="0" err="1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Pb+Pb</a:t>
            </a:r>
            <a:r>
              <a:rPr kumimoji="0" lang="en-US" altLang="ja-JP" b="1" dirty="0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) collision</a:t>
            </a:r>
            <a:r>
              <a:rPr kumimoji="0" lang="ja-JP" altLang="en-US" b="1" dirty="0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b="1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may </a:t>
            </a:r>
            <a: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concentrate</a:t>
            </a:r>
            <a:b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</a:br>
            <a: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0.16 </a:t>
            </a:r>
            <a:r>
              <a:rPr kumimoji="0" lang="en-US" altLang="ja-JP" b="1" dirty="0" err="1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mJ</a:t>
            </a:r>
            <a:r>
              <a:rPr kumimoji="0" lang="en-US" altLang="ja-JP" b="1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into (</a:t>
            </a:r>
            <a: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1x10</a:t>
            </a:r>
            <a:r>
              <a:rPr kumimoji="0" lang="en-US" altLang="ja-JP" b="1" baseline="30000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-12</a:t>
            </a:r>
            <a: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b="1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cm)</a:t>
            </a:r>
            <a:r>
              <a:rPr kumimoji="0" lang="en-US" altLang="ja-JP" b="1" baseline="30000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3</a:t>
            </a:r>
            <a:r>
              <a:rPr kumimoji="0" lang="ja-JP" altLang="en-US" b="1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b="1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cube</a:t>
            </a:r>
            <a:endParaRPr kumimoji="0" lang="en-US" altLang="ja-JP" dirty="0">
              <a:latin typeface="Arial"/>
              <a:ea typeface="ＭＳ Ｐゴシック" panose="020B0600070205080204" pitchFamily="50" charset="-128"/>
              <a:sym typeface="Wingdings" panose="05000000000000000000" pitchFamily="2" charset="2"/>
            </a:endParaRPr>
          </a:p>
          <a:p>
            <a:pPr lvl="1"/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e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nergy density: 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1.6x10</a:t>
            </a:r>
            <a:r>
              <a:rPr kumimoji="0" lang="en-US" altLang="ja-JP" baseline="30000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32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J/cm</a:t>
            </a:r>
            <a:r>
              <a:rPr kumimoji="0" lang="en-US" altLang="ja-JP" baseline="30000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3</a:t>
            </a:r>
          </a:p>
          <a:p>
            <a:pPr lvl="1"/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even 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Sun (4x10</a:t>
            </a:r>
            <a:r>
              <a:rPr kumimoji="0" lang="en-US" altLang="ja-JP" baseline="30000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26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W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) 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takes 4 days to fill (1 cm)</a:t>
            </a:r>
            <a:r>
              <a:rPr kumimoji="0" lang="en-US" altLang="ja-JP" baseline="30000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3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cube with this energy density</a:t>
            </a:r>
          </a:p>
          <a:p>
            <a:pPr lvl="1"/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lifetime = 10</a:t>
            </a:r>
            <a:r>
              <a:rPr kumimoji="0" lang="en-US" altLang="ja-JP" baseline="30000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-23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s</a:t>
            </a:r>
          </a:p>
          <a:p>
            <a:pPr lvl="1"/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immediately evaporate and emits “normal” particles</a:t>
            </a:r>
          </a:p>
          <a:p>
            <a:endParaRPr kumimoji="0" lang="en-US" altLang="ja-JP" dirty="0" smtClean="0">
              <a:latin typeface="Arial"/>
              <a:ea typeface="ＭＳ Ｐゴシック" panose="020B0600070205080204" pitchFamily="50" charset="-128"/>
              <a:sym typeface="Wingdings" panose="05000000000000000000" pitchFamily="2" charset="2"/>
            </a:endParaRPr>
          </a:p>
          <a:p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Reconstruct the event by measuring all fragmentations (particles) and analyzing it</a:t>
            </a:r>
          </a:p>
          <a:p>
            <a:pPr lvl="1"/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example: photon information tells achieved temperature</a:t>
            </a:r>
          </a:p>
          <a:p>
            <a:pPr lvl="1"/>
            <a:r>
              <a:rPr kumimoji="0" lang="en-US" altLang="ja-JP" dirty="0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QGP </a:t>
            </a:r>
            <a:r>
              <a:rPr kumimoji="0" lang="en-US" altLang="ja-JP" dirty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at 5x10</a:t>
            </a:r>
            <a:r>
              <a:rPr kumimoji="0" lang="en-US" altLang="ja-JP" baseline="30000" dirty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12</a:t>
            </a:r>
            <a:r>
              <a:rPr kumimoji="0" lang="en-US" altLang="ja-JP" dirty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 </a:t>
            </a:r>
            <a:r>
              <a:rPr kumimoji="0" lang="en-US" altLang="ja-JP" dirty="0" smtClean="0">
                <a:solidFill>
                  <a:srgbClr val="FF0000"/>
                </a:solidFill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K 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is indeed produced</a:t>
            </a: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/>
            </a:r>
            <a:b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</a:br>
            <a:r>
              <a:rPr kumimoji="0" lang="en-US" altLang="ja-JP" dirty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(we confirmed </a:t>
            </a:r>
            <a:r>
              <a:rPr kumimoji="0" lang="en-US" altLang="ja-JP" dirty="0" smtClean="0">
                <a:latin typeface="Arial"/>
                <a:ea typeface="ＭＳ Ｐゴシック" panose="020B0600070205080204" pitchFamily="50" charset="-128"/>
                <a:sym typeface="Wingdings" panose="05000000000000000000" pitchFamily="2" charset="2"/>
              </a:rPr>
              <a:t>already, and making a lot)</a:t>
            </a:r>
            <a:endParaRPr kumimoji="0" lang="en-US" altLang="ja-JP" dirty="0">
              <a:latin typeface="Arial"/>
              <a:ea typeface="ＭＳ Ｐゴシック" panose="020B0600070205080204" pitchFamily="50" charset="-128"/>
              <a:sym typeface="Wingdings" panose="05000000000000000000" pitchFamily="2" charset="2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7, 2019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K. Oyama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A54A-2E67-43D5-B19B-70D888C56A98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992995"/>
            <a:ext cx="3528392" cy="235381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55808" y="99299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ja-JP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444813"/>
            <a:ext cx="3528392" cy="330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游ゴシック Medium"/>
        <a:ea typeface="游ゴシック Medium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19812</TotalTime>
  <Words>2416</Words>
  <Application>Microsoft Office PowerPoint</Application>
  <PresentationFormat>ワイド画面</PresentationFormat>
  <Paragraphs>711</Paragraphs>
  <Slides>40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6" baseType="lpstr">
      <vt:lpstr>MS PGothic</vt:lpstr>
      <vt:lpstr>MS PGothic</vt:lpstr>
      <vt:lpstr>メイリオ</vt:lpstr>
      <vt:lpstr>游ゴシック</vt:lpstr>
      <vt:lpstr>游ゴシック Medium</vt:lpstr>
      <vt:lpstr>汉鼎简中楷</vt:lpstr>
      <vt:lpstr>Arial</vt:lpstr>
      <vt:lpstr>Calibri</vt:lpstr>
      <vt:lpstr>Cambria Math</vt:lpstr>
      <vt:lpstr>Comic Sans MS</vt:lpstr>
      <vt:lpstr>Consolas</vt:lpstr>
      <vt:lpstr>Symbol</vt:lpstr>
      <vt:lpstr>Verdana</vt:lpstr>
      <vt:lpstr>Wingdings</vt:lpstr>
      <vt:lpstr>Wingdings 2</vt:lpstr>
      <vt:lpstr>HDOfficeLightV0</vt:lpstr>
      <vt:lpstr>FPGA accelerated HPC for Experimental Physics</vt:lpstr>
      <vt:lpstr>Introduction</vt:lpstr>
      <vt:lpstr>Outline of this talk</vt:lpstr>
      <vt:lpstr>Understanding nature is our final goal</vt:lpstr>
      <vt:lpstr>Explaining from big bang till today</vt:lpstr>
      <vt:lpstr>What actually was the early universe?</vt:lpstr>
      <vt:lpstr>Quarks are frozen into nucleus</vt:lpstr>
      <vt:lpstr>What actually was the condition? (again)</vt:lpstr>
      <vt:lpstr>How to reach that condition?</vt:lpstr>
      <vt:lpstr>LHC(Large Hadron Collider)</vt:lpstr>
      <vt:lpstr>CERN accelerator complex</vt:lpstr>
      <vt:lpstr>CERN accelerator complex</vt:lpstr>
      <vt:lpstr>CERN accelerator complex</vt:lpstr>
      <vt:lpstr>LHC ALICE Experiment</vt:lpstr>
      <vt:lpstr>TPC of ALICE</vt:lpstr>
      <vt:lpstr>TPC: 3D snapshot memory</vt:lpstr>
      <vt:lpstr>TPC: 3D memory readout (shift register)</vt:lpstr>
      <vt:lpstr>TPC: memory contents converted to signal</vt:lpstr>
      <vt:lpstr>TPC</vt:lpstr>
      <vt:lpstr>Conversion from electrons to digital data</vt:lpstr>
      <vt:lpstr>Readout performance of present system</vt:lpstr>
      <vt:lpstr>Trigger and zero suppression</vt:lpstr>
      <vt:lpstr>Detector signal processing in last 10 years</vt:lpstr>
      <vt:lpstr>We reached limitations with LHC upgrade</vt:lpstr>
      <vt:lpstr>From MWPC to Micro Pattern Gas Detector</vt:lpstr>
      <vt:lpstr>So, we got breakthrough but</vt:lpstr>
      <vt:lpstr>ALICE TPC Data Acquisition System</vt:lpstr>
      <vt:lpstr>Our system overview</vt:lpstr>
      <vt:lpstr>TPC front-end readout</vt:lpstr>
      <vt:lpstr>CRU with a FPGA</vt:lpstr>
      <vt:lpstr>Sorting</vt:lpstr>
      <vt:lpstr>Common mode noise filtering</vt:lpstr>
      <vt:lpstr>Common mode noise filtering (cont.)</vt:lpstr>
      <vt:lpstr>Clustering instead of zero suppression</vt:lpstr>
      <vt:lpstr>Cluster finding algorithm</vt:lpstr>
      <vt:lpstr>Cluster parameter pre-calculation</vt:lpstr>
      <vt:lpstr>FPGA resources to be used</vt:lpstr>
      <vt:lpstr>FPGA acceleration factor for TPC clustering</vt:lpstr>
      <vt:lpstr>Conclusion and Outlook</vt:lpstr>
      <vt:lpstr>Future projects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 Run3+Run4 における物理測定パフォーマンス</dc:title>
  <dc:creator>Ken Oyama</dc:creator>
  <cp:lastModifiedBy>Oyama Ken</cp:lastModifiedBy>
  <cp:revision>1423</cp:revision>
  <dcterms:created xsi:type="dcterms:W3CDTF">2018-08-13T05:14:29Z</dcterms:created>
  <dcterms:modified xsi:type="dcterms:W3CDTF">2019-06-07T02:08:11Z</dcterms:modified>
</cp:coreProperties>
</file>