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6"/>
  </p:notesMasterIdLst>
  <p:sldIdLst>
    <p:sldId id="256" r:id="rId2"/>
    <p:sldId id="317" r:id="rId3"/>
    <p:sldId id="290" r:id="rId4"/>
    <p:sldId id="301" r:id="rId5"/>
    <p:sldId id="282" r:id="rId6"/>
    <p:sldId id="339" r:id="rId7"/>
    <p:sldId id="293" r:id="rId8"/>
    <p:sldId id="330" r:id="rId9"/>
    <p:sldId id="292" r:id="rId10"/>
    <p:sldId id="296" r:id="rId11"/>
    <p:sldId id="336" r:id="rId12"/>
    <p:sldId id="294" r:id="rId13"/>
    <p:sldId id="297" r:id="rId14"/>
    <p:sldId id="308" r:id="rId15"/>
    <p:sldId id="350" r:id="rId16"/>
    <p:sldId id="340" r:id="rId17"/>
    <p:sldId id="341" r:id="rId18"/>
    <p:sldId id="343" r:id="rId19"/>
    <p:sldId id="346" r:id="rId20"/>
    <p:sldId id="347" r:id="rId21"/>
    <p:sldId id="348" r:id="rId22"/>
    <p:sldId id="342" r:id="rId23"/>
    <p:sldId id="349" r:id="rId24"/>
    <p:sldId id="344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767171"/>
    <a:srgbClr val="C5E0B4"/>
    <a:srgbClr val="FFC8C8"/>
    <a:srgbClr val="FFDCDC"/>
    <a:srgbClr val="FFE6E6"/>
    <a:srgbClr val="FF5050"/>
    <a:srgbClr val="FF7878"/>
    <a:srgbClr val="FF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7" autoAdjust="0"/>
    <p:restoredTop sz="96791" autoAdjust="0"/>
  </p:normalViewPr>
  <p:slideViewPr>
    <p:cSldViewPr showGuides="1">
      <p:cViewPr varScale="1">
        <p:scale>
          <a:sx n="105" d="100"/>
          <a:sy n="105" d="100"/>
        </p:scale>
        <p:origin x="72" y="293"/>
      </p:cViewPr>
      <p:guideLst>
        <p:guide orient="horz" pos="10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4457-C33F-47DA-90CD-F38B732147D0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276E-F286-441F-BEB3-FC9135AE55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98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3419856"/>
            <a:ext cx="12192000" cy="103632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80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ABA54A-2E67-43D5-B19B-70D888C56A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859536"/>
            <a:ext cx="12192000" cy="103632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38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859536"/>
            <a:ext cx="12192000" cy="103632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3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901" y="133102"/>
            <a:ext cx="11669709" cy="81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01" y="121739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38502" y="44625"/>
            <a:ext cx="13355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ja-JP" smtClean="0"/>
              <a:t>Jun 7, 2019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16480" y="260648"/>
            <a:ext cx="1656928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ja-JP" smtClean="0"/>
              <a:t>K. Oyama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6360" y="512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ABA54A-2E67-43D5-B19B-70D888C56A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10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49606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apan.xilinx.com/support/documentation/white_papers/j_wp485-hbm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xilinx.com/products/boards-and-kits/alveo/u50.html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hyperlink" Target="https://www.xilinx.com/products/boards-and-kits/alveo/u250.html#solution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ilinx.com/publications/solution-briefs/machine-learning-solution-brief.pdf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34710"/>
            <a:ext cx="12192000" cy="2387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ja-JP" sz="3600" dirty="0" smtClean="0"/>
              <a:t>ALICE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TPC CRU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1530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Ken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Oyama</a:t>
            </a:r>
          </a:p>
          <a:p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Nagasaki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Institute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of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Applied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Scienc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endParaRPr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43995" y="6400954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Mar. 16, 2020  mini Workshop in </a:t>
            </a:r>
            <a:r>
              <a:rPr lang="en-US" altLang="ja-JP" sz="1600" i="1" dirty="0" err="1" smtClean="0"/>
              <a:t>Tamachi</a:t>
            </a:r>
            <a:endParaRPr kumimoji="1" lang="ja-JP" altLang="en-US" sz="1600" i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19836" y="5163318"/>
            <a:ext cx="4144907" cy="131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768" y="80628"/>
            <a:ext cx="1217923" cy="12241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84" y="5452825"/>
            <a:ext cx="1193636" cy="505846"/>
          </a:xfrm>
          <a:prstGeom prst="rect">
            <a:avLst/>
          </a:prstGeom>
        </p:spPr>
      </p:pic>
      <p:pic>
        <p:nvPicPr>
          <p:cNvPr id="1026" name="Picture 2" descr="é¢é£ç»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80628"/>
            <a:ext cx="111819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0709024" y="5976181"/>
            <a:ext cx="1439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JP17H02903</a:t>
            </a:r>
          </a:p>
          <a:p>
            <a:r>
              <a:rPr lang="en-US" altLang="ja-JP" sz="1600" b="1" dirty="0" smtClean="0"/>
              <a:t>JP16K13808</a:t>
            </a:r>
          </a:p>
          <a:p>
            <a:r>
              <a:rPr lang="en-US" altLang="ja-JP" sz="1600" b="1" dirty="0" smtClean="0"/>
              <a:t>JP17K18783 </a:t>
            </a:r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3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Common mode noise </a:t>
            </a:r>
            <a:r>
              <a:rPr lang="en-US" altLang="ja-JP" dirty="0" smtClean="0"/>
              <a:t>filtering (cont.)</a:t>
            </a:r>
            <a:endParaRPr kumimoji="1" lang="ja-JP" altLang="en-US" dirty="0"/>
          </a:p>
        </p:txBody>
      </p:sp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1" y="1634519"/>
            <a:ext cx="6002468" cy="25562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07468" y="944724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[peak rejection by Y. Takeuchi]</a:t>
            </a:r>
            <a:endParaRPr kumimoji="1" lang="ja-JP" altLang="en-US" i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99" y="1567770"/>
            <a:ext cx="5831809" cy="28333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64152" y="94472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[median by Y. Matsuyama]</a:t>
            </a:r>
            <a:endParaRPr kumimoji="1" lang="ja-JP" altLang="en-US" i="1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98968"/>
              </p:ext>
            </p:extLst>
          </p:nvPr>
        </p:nvGraphicFramePr>
        <p:xfrm>
          <a:off x="371364" y="5100121"/>
          <a:ext cx="7308811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08211">
                  <a:extLst>
                    <a:ext uri="{9D8B030D-6E8A-4147-A177-3AD203B41FA5}">
                      <a16:colId xmlns:a16="http://schemas.microsoft.com/office/drawing/2014/main" val="595968938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92193638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326945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plan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A: peak</a:t>
                      </a:r>
                      <a:r>
                        <a:rPr kumimoji="1" lang="en-US" altLang="ja-JP" baseline="0" dirty="0" smtClean="0"/>
                        <a:t> detection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plan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B: median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1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ALM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use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3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bias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bad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(1-2</a:t>
                      </a:r>
                      <a:r>
                        <a:rPr kumimoji="1" lang="en-US" altLang="ja-JP" baseline="0" dirty="0" smtClean="0"/>
                        <a:t> ADC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value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good(~zero)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6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occupancy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limit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ok up to</a:t>
                      </a:r>
                      <a:r>
                        <a:rPr kumimoji="1" lang="en-US" altLang="ja-JP" baseline="0" dirty="0" smtClean="0"/>
                        <a:t> 7</a:t>
                      </a:r>
                      <a:r>
                        <a:rPr kumimoji="1" lang="en-US" altLang="ja-JP" dirty="0" smtClean="0"/>
                        <a:t>0-80%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up to 50%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92217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9525072" y="4061012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histograming</a:t>
            </a:r>
            <a:r>
              <a:rPr kumimoji="1" lang="en-US" altLang="ja-JP" dirty="0" smtClean="0">
                <a:solidFill>
                  <a:srgbClr val="FF0000"/>
                </a:solidFill>
              </a:rPr>
              <a:t> 1600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en-US" altLang="ja-JP" dirty="0" smtClean="0">
                <a:solidFill>
                  <a:srgbClr val="FF0000"/>
                </a:solidFill>
              </a:rPr>
              <a:t>values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at 5 MHz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944482" y="1544152"/>
            <a:ext cx="2484276" cy="296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91496" y="9447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v.s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24292" y="6129727"/>
            <a:ext cx="1078556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flipV="1">
            <a:off x="8724292" y="5365259"/>
            <a:ext cx="862532" cy="8448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flipV="1">
            <a:off x="9660396" y="5542838"/>
            <a:ext cx="70444" cy="6672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588388" y="5409649"/>
            <a:ext cx="70444" cy="8640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flipV="1">
            <a:off x="9804412" y="5985711"/>
            <a:ext cx="7044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flipV="1">
            <a:off x="9732404" y="5805691"/>
            <a:ext cx="70444" cy="468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flipV="1">
            <a:off x="9946864" y="6222618"/>
            <a:ext cx="72008" cy="26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 flipV="1">
            <a:off x="9875725" y="6163213"/>
            <a:ext cx="71139" cy="3265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10091085" y="6350224"/>
            <a:ext cx="70065" cy="1372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10161150" y="6381754"/>
            <a:ext cx="75310" cy="103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8721853" y="5049607"/>
            <a:ext cx="875" cy="144016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410781" y="6484525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56208" y="477654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</a:t>
            </a:r>
            <a:r>
              <a:rPr lang="en-US" altLang="ja-JP" sz="1400" baseline="-25000" dirty="0" smtClean="0"/>
              <a:t>ADC&gt;X</a:t>
            </a:r>
            <a:endParaRPr kumimoji="1" lang="ja-JP" altLang="en-US" sz="14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8747240" y="5915197"/>
            <a:ext cx="1766635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9395950" y="4882786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median</a:t>
            </a:r>
            <a:endParaRPr kumimoji="1" lang="ja-JP" altLang="en-US" sz="1400" i="1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9823284" y="5125864"/>
            <a:ext cx="0" cy="69229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0828408" y="616998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signal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169476" y="5235061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100%</a:t>
            </a:r>
            <a:endParaRPr kumimoji="1" lang="ja-JP" altLang="en-US" sz="1400" dirty="0"/>
          </a:p>
        </p:txBody>
      </p:sp>
      <p:sp>
        <p:nvSpPr>
          <p:cNvPr id="34" name="正方形/長方形 33"/>
          <p:cNvSpPr/>
          <p:nvPr/>
        </p:nvSpPr>
        <p:spPr>
          <a:xfrm flipV="1">
            <a:off x="10018003" y="629612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flipV="1">
            <a:off x="10231215" y="6381753"/>
            <a:ext cx="75310" cy="103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 flipV="1">
            <a:off x="10306525" y="6381752"/>
            <a:ext cx="75310" cy="103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flipV="1">
            <a:off x="10377758" y="6417760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 flipV="1">
            <a:off x="10447823" y="6417759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 flipV="1">
            <a:off x="10523133" y="6417758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flipV="1">
            <a:off x="10598443" y="6417759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V="1">
            <a:off x="10668508" y="6417758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flipV="1">
            <a:off x="10743818" y="6417757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 flipV="1">
            <a:off x="10816817" y="6417759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 flipV="1">
            <a:off x="10886882" y="6417758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 flipV="1">
            <a:off x="10962192" y="6417757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 flipV="1">
            <a:off x="11035191" y="6417759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 flipV="1">
            <a:off x="11105256" y="6417758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 flipV="1">
            <a:off x="11180566" y="6417757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 flipV="1">
            <a:off x="11258138" y="6417759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 flipV="1">
            <a:off x="11328203" y="6417758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 flipV="1">
            <a:off x="11403513" y="6417757"/>
            <a:ext cx="79387" cy="67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8724292" y="6484525"/>
            <a:ext cx="2880320" cy="524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8256740" y="57613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50%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625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Clustering instead of zero suppression</a:t>
            </a:r>
            <a:endParaRPr kumimoji="1" lang="ja-JP" altLang="en-US" dirty="0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84" y="959162"/>
            <a:ext cx="10138820" cy="58988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796300" y="6476481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slide by Jens </a:t>
            </a:r>
            <a:r>
              <a:rPr kumimoji="1" lang="en-US" altLang="ja-JP" sz="1400" i="1" dirty="0" err="1" smtClean="0"/>
              <a:t>Wiechula</a:t>
            </a:r>
            <a:endParaRPr kumimoji="1" lang="ja-JP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393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703388" algn="l"/>
              </a:tabLst>
            </a:pPr>
            <a:r>
              <a:rPr lang="en-US" altLang="ja-JP" dirty="0" smtClean="0"/>
              <a:t>Cluster finding algorithm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5"/>
            <a:ext cx="6341151" cy="560908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find local maxima in pad-</a:t>
            </a:r>
            <a:r>
              <a:rPr lang="en-US" altLang="ja-JP" dirty="0" err="1" smtClean="0"/>
              <a:t>timebin</a:t>
            </a:r>
            <a:r>
              <a:rPr lang="en-US" altLang="ja-JP" dirty="0" smtClean="0"/>
              <a:t> 2D space</a:t>
            </a:r>
          </a:p>
          <a:p>
            <a:r>
              <a:rPr lang="en-US" altLang="ja-JP" dirty="0" smtClean="0"/>
              <a:t>processor modules to scan rectangular regions</a:t>
            </a:r>
          </a:p>
          <a:p>
            <a:pPr lvl="1"/>
            <a:r>
              <a:rPr lang="en-US" altLang="ja-JP" dirty="0" smtClean="0"/>
              <a:t>optimize size vs number of processors</a:t>
            </a:r>
          </a:p>
          <a:p>
            <a:pPr lvl="1"/>
            <a:r>
              <a:rPr lang="en-US" altLang="ja-JP" dirty="0" smtClean="0"/>
              <a:t>available clock cycle is the boundary condition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1" r="-223"/>
          <a:stretch/>
        </p:blipFill>
        <p:spPr>
          <a:xfrm>
            <a:off x="6476433" y="1022335"/>
            <a:ext cx="5668239" cy="51144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697163" y="6465923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drawings by Sebastian </a:t>
            </a:r>
            <a:r>
              <a:rPr lang="en-US" altLang="ja-JP" i="1" dirty="0" err="1" smtClean="0"/>
              <a:t>Klewin</a:t>
            </a:r>
            <a:endParaRPr lang="ja-JP" altLang="en-US" i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7" y="3068960"/>
            <a:ext cx="5963276" cy="3708412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1595500" y="6118361"/>
            <a:ext cx="33123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266532" y="5761863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more buffer size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53920" y="2070140"/>
                <a:ext cx="5691222" cy="14512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𝑜𝑡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𝑡𝑜𝑡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0" y="2070140"/>
                <a:ext cx="5691222" cy="1451295"/>
              </a:xfrm>
              <a:prstGeom prst="rect">
                <a:avLst/>
              </a:prstGeom>
              <a:blipFill>
                <a:blip r:embed="rId2"/>
                <a:stretch>
                  <a:fillRect l="-964" t="-34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/>
          <p:cNvSpPr/>
          <p:nvPr/>
        </p:nvSpPr>
        <p:spPr>
          <a:xfrm>
            <a:off x="8144131" y="2406770"/>
            <a:ext cx="3529136" cy="85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Cluster parameter pre-calculation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9638143" cy="4695880"/>
          </a:xfrm>
        </p:spPr>
        <p:txBody>
          <a:bodyPr>
            <a:norm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alc. cluster characteristics for 5x5 pad-</a:t>
            </a:r>
            <a:r>
              <a:rPr lang="en-US" altLang="ja-JP" dirty="0" err="1" smtClean="0"/>
              <a:t>timebin</a:t>
            </a:r>
            <a:r>
              <a:rPr lang="en-US" altLang="ja-JP" dirty="0" smtClean="0"/>
              <a:t> region around the peak</a:t>
            </a: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en-US" altLang="ja-JP" dirty="0"/>
              <a:t>A</a:t>
            </a:r>
            <a:r>
              <a:rPr lang="en-US" altLang="ja-JP" dirty="0" smtClean="0"/>
              <a:t>void division in FPGA, and put that work for CPU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4375" y="1700808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local coordinate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211684" y="2346273"/>
                <a:ext cx="27908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product with</a:t>
                </a:r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={−2,−1, 0 ,+1,+2}</m:t>
                      </m:r>
                    </m:oMath>
                  </m:oMathPara>
                </a14:m>
                <a:r>
                  <a:rPr kumimoji="1" lang="en-US" altLang="ja-JP" b="0" dirty="0" smtClean="0"/>
                  <a:t/>
                </a:r>
                <a:br>
                  <a:rPr kumimoji="1" lang="en-US" altLang="ja-JP" b="0" dirty="0" smtClean="0"/>
                </a:br>
                <a:r>
                  <a:rPr lang="en-US" altLang="ja-JP" dirty="0" smtClean="0"/>
                  <a:t>=bit shift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84" y="2346273"/>
                <a:ext cx="2790829" cy="923330"/>
              </a:xfrm>
              <a:prstGeom prst="rect">
                <a:avLst/>
              </a:prstGeom>
              <a:blipFill>
                <a:blip r:embed="rId3"/>
                <a:stretch>
                  <a:fillRect l="-1965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3919" y="4629760"/>
                <a:ext cx="2788675" cy="18235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 smtClean="0"/>
              </a:p>
              <a:p>
                <a:pPr marL="285750" indent="-28575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dirty="0" smtClean="0"/>
              </a:p>
              <a:p>
                <a:pPr marL="285750" indent="-28575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 smtClean="0"/>
              </a:p>
              <a:p>
                <a:pPr marL="285750" indent="-28575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ja-JP" dirty="0"/>
              </a:p>
              <a:p>
                <a:pPr marL="285750" indent="-285750">
                  <a:lnSpc>
                    <a:spcPts val="27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9" y="4629760"/>
                <a:ext cx="2788675" cy="1823576"/>
              </a:xfrm>
              <a:prstGeom prst="rect">
                <a:avLst/>
              </a:prstGeom>
              <a:blipFill>
                <a:blip r:embed="rId4"/>
                <a:stretch>
                  <a:fillRect l="-1310" t="-2200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294375" y="4257092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FPGA</a:t>
            </a:r>
            <a:r>
              <a:rPr lang="ja-JP" altLang="en-US" b="1" dirty="0"/>
              <a:t> </a:t>
            </a:r>
            <a:r>
              <a:rPr lang="en-US" altLang="ja-JP" b="1" dirty="0" smtClean="0"/>
              <a:t>friendly (sums + bit shifts)</a:t>
            </a:r>
            <a:endParaRPr kumimoji="1" lang="ja-JP" altLang="en-US" b="1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9718892" y="1480696"/>
            <a:ext cx="1800000" cy="1800000"/>
            <a:chOff x="8148228" y="2996952"/>
            <a:chExt cx="900080" cy="901170"/>
          </a:xfrm>
          <a:solidFill>
            <a:schemeClr val="bg1"/>
          </a:solidFill>
        </p:grpSpPr>
        <p:sp>
          <p:nvSpPr>
            <p:cNvPr id="17" name="正方形/長方形 16"/>
            <p:cNvSpPr/>
            <p:nvPr/>
          </p:nvSpPr>
          <p:spPr>
            <a:xfrm>
              <a:off x="8148228" y="299695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328248" y="299695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508268" y="299695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688288" y="299695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868308" y="2996952"/>
              <a:ext cx="180000" cy="181090"/>
            </a:xfrm>
            <a:prstGeom prst="rect">
              <a:avLst/>
            </a:prstGeom>
            <a:solidFill>
              <a:srgbClr val="FF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148228" y="317697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328248" y="3176972"/>
              <a:ext cx="180000" cy="181090"/>
            </a:xfrm>
            <a:prstGeom prst="rect">
              <a:avLst/>
            </a:prstGeom>
            <a:solidFill>
              <a:srgbClr val="FFA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8508268" y="3176972"/>
              <a:ext cx="180000" cy="181090"/>
            </a:xfrm>
            <a:prstGeom prst="rect">
              <a:avLst/>
            </a:prstGeom>
            <a:solidFill>
              <a:srgbClr val="FFA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688288" y="3176972"/>
              <a:ext cx="180000" cy="181090"/>
            </a:xfrm>
            <a:prstGeom prst="rect">
              <a:avLst/>
            </a:prstGeom>
            <a:solidFill>
              <a:srgbClr val="FFA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868308" y="317697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148228" y="335699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328248" y="3356992"/>
              <a:ext cx="180000" cy="181090"/>
            </a:xfrm>
            <a:prstGeom prst="rect">
              <a:avLst/>
            </a:prstGeom>
            <a:solidFill>
              <a:srgbClr val="FF78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508268" y="3356992"/>
              <a:ext cx="180000" cy="18109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688288" y="3356992"/>
              <a:ext cx="180000" cy="181090"/>
            </a:xfrm>
            <a:prstGeom prst="rect">
              <a:avLst/>
            </a:prstGeom>
            <a:solidFill>
              <a:srgbClr val="FFA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8868308" y="335699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148228" y="353701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328248" y="3537012"/>
              <a:ext cx="180000" cy="181090"/>
            </a:xfrm>
            <a:prstGeom prst="rect">
              <a:avLst/>
            </a:prstGeom>
            <a:solidFill>
              <a:srgbClr val="FF78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508268" y="3537012"/>
              <a:ext cx="180000" cy="181090"/>
            </a:xfrm>
            <a:prstGeom prst="rect">
              <a:avLst/>
            </a:prstGeom>
            <a:solidFill>
              <a:srgbClr val="FF78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8688288" y="3537012"/>
              <a:ext cx="180000" cy="181090"/>
            </a:xfrm>
            <a:prstGeom prst="rect">
              <a:avLst/>
            </a:prstGeom>
            <a:solidFill>
              <a:srgbClr val="FF78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868308" y="353701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8148228" y="371703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328248" y="371703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508268" y="371703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688288" y="3717032"/>
              <a:ext cx="180000" cy="181090"/>
            </a:xfrm>
            <a:prstGeom prst="rect">
              <a:avLst/>
            </a:prstGeom>
            <a:solidFill>
              <a:srgbClr val="FFC8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8868308" y="3717032"/>
              <a:ext cx="180000" cy="181090"/>
            </a:xfrm>
            <a:prstGeom prst="rect">
              <a:avLst/>
            </a:prstGeom>
            <a:solidFill>
              <a:srgbClr val="FFDC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2" name="直線矢印コネクタ 41"/>
          <p:cNvCxnSpPr/>
          <p:nvPr/>
        </p:nvCxnSpPr>
        <p:spPr>
          <a:xfrm flipV="1">
            <a:off x="9712446" y="3367290"/>
            <a:ext cx="1836169" cy="5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11518892" y="3183685"/>
                <a:ext cx="565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92" y="3183685"/>
                <a:ext cx="56560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9342815" y="1093941"/>
                <a:ext cx="532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815" y="1093941"/>
                <a:ext cx="5326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/>
          <p:cNvSpPr txBox="1"/>
          <p:nvPr/>
        </p:nvSpPr>
        <p:spPr>
          <a:xfrm>
            <a:off x="9726775" y="333753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-2   -1   0  +1   +2</a:t>
            </a:r>
            <a:endParaRPr kumimoji="1" lang="ja-JP" altLang="en-US" sz="1600" dirty="0"/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9617468" y="1480697"/>
            <a:ext cx="0" cy="18128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 rot="16200000">
            <a:off x="8498053" y="2176996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-2   -1   0   +1  +2</a:t>
            </a:r>
            <a:endParaRPr kumimoji="1" lang="ja-JP" altLang="en-US" sz="1600" dirty="0"/>
          </a:p>
        </p:txBody>
      </p:sp>
      <p:sp>
        <p:nvSpPr>
          <p:cNvPr id="57" name="楕円 56"/>
          <p:cNvSpPr/>
          <p:nvPr/>
        </p:nvSpPr>
        <p:spPr>
          <a:xfrm>
            <a:off x="2171706" y="2383025"/>
            <a:ext cx="360040" cy="330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/>
          <p:cNvSpPr/>
          <p:nvPr/>
        </p:nvSpPr>
        <p:spPr>
          <a:xfrm>
            <a:off x="4175974" y="2921664"/>
            <a:ext cx="414694" cy="330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/>
          <p:cNvSpPr/>
          <p:nvPr/>
        </p:nvSpPr>
        <p:spPr>
          <a:xfrm>
            <a:off x="5358476" y="2926216"/>
            <a:ext cx="360040" cy="330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3124623" y="5503881"/>
            <a:ext cx="4157023" cy="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7254052" y="4642330"/>
                <a:ext cx="3259801" cy="15940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b="0" dirty="0" smtClean="0"/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052" y="4642330"/>
                <a:ext cx="3259801" cy="1594091"/>
              </a:xfrm>
              <a:prstGeom prst="rect">
                <a:avLst/>
              </a:prstGeom>
              <a:blipFill>
                <a:blip r:embed="rId8"/>
                <a:stretch>
                  <a:fillRect l="-1308" b="-38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3622647" y="2061447"/>
                <a:ext cx="2138727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=1…25</m:t>
                    </m:r>
                  </m:oMath>
                </a14:m>
                <a:r>
                  <a:rPr lang="en-US" altLang="ja-JP" dirty="0"/>
                  <a:t>,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en-US" altLang="ja-JP" dirty="0" smtClean="0"/>
                  <a:t>pad,</a:t>
                </a:r>
              </a:p>
              <a:p>
                <a:r>
                  <a:rPr lang="en-US" altLang="ja-JP" dirty="0" err="1" smtClean="0"/>
                  <a:t>timebin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index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47" y="2061447"/>
                <a:ext cx="2138727" cy="646331"/>
              </a:xfrm>
              <a:prstGeom prst="rect">
                <a:avLst/>
              </a:prstGeom>
              <a:blipFill>
                <a:blip r:embed="rId9"/>
                <a:stretch>
                  <a:fillRect l="-2279" t="-3774" r="-285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テキスト ボックス 78"/>
          <p:cNvSpPr txBox="1"/>
          <p:nvPr/>
        </p:nvSpPr>
        <p:spPr>
          <a:xfrm>
            <a:off x="7122218" y="4274332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CPU</a:t>
            </a:r>
            <a:r>
              <a:rPr lang="ja-JP" altLang="en-US" b="1" dirty="0"/>
              <a:t> </a:t>
            </a:r>
            <a:r>
              <a:rPr lang="en-US" altLang="ja-JP" b="1" dirty="0" smtClean="0"/>
              <a:t>friendly (division, square)</a:t>
            </a:r>
            <a:endParaRPr kumimoji="1" lang="ja-JP" altLang="en-US" b="1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538235" y="553465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250 bit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160 </a:t>
            </a:r>
            <a:r>
              <a:rPr lang="en-US" altLang="ja-JP" dirty="0" smtClean="0">
                <a:sym typeface="Wingdings" panose="05000000000000000000" pitchFamily="2" charset="2"/>
              </a:rPr>
              <a:t>bit packing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611212" y="6519446"/>
            <a:ext cx="3573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/>
              <a:t>S. </a:t>
            </a:r>
            <a:r>
              <a:rPr lang="en-US" altLang="ja-JP" sz="1600" i="1" dirty="0" err="1"/>
              <a:t>Klewin’s</a:t>
            </a:r>
            <a:r>
              <a:rPr lang="en-US" altLang="ja-JP" sz="1600" i="1" dirty="0"/>
              <a:t> PhD thesis coming soon</a:t>
            </a:r>
            <a:endParaRPr lang="ja-JP" altLang="en-US" sz="1600" i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64613" y="5143807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transfer data via</a:t>
            </a:r>
            <a:r>
              <a:rPr kumimoji="1" lang="en-US" altLang="ja-JP" dirty="0" smtClean="0"/>
              <a:t> PCI Express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11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FPGA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resources to be used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Arria10 10AX115S3F45E2SG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29405"/>
              </p:ext>
            </p:extLst>
          </p:nvPr>
        </p:nvGraphicFramePr>
        <p:xfrm>
          <a:off x="1161711" y="1700808"/>
          <a:ext cx="9718840" cy="4079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59596893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21936380"/>
                    </a:ext>
                  </a:extLst>
                </a:gridCol>
                <a:gridCol w="1009853">
                  <a:extLst>
                    <a:ext uri="{9D8B030D-6E8A-4147-A177-3AD203B41FA5}">
                      <a16:colId xmlns:a16="http://schemas.microsoft.com/office/drawing/2014/main" val="1679342791"/>
                    </a:ext>
                  </a:extLst>
                </a:gridCol>
                <a:gridCol w="1546431">
                  <a:extLst>
                    <a:ext uri="{9D8B030D-6E8A-4147-A177-3AD203B41FA5}">
                      <a16:colId xmlns:a16="http://schemas.microsoft.com/office/drawing/2014/main" val="2123071029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21740396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21078698"/>
                    </a:ext>
                  </a:extLst>
                </a:gridCol>
                <a:gridCol w="789848">
                  <a:extLst>
                    <a:ext uri="{9D8B030D-6E8A-4147-A177-3AD203B41FA5}">
                      <a16:colId xmlns:a16="http://schemas.microsoft.com/office/drawing/2014/main" val="286511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Module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ALMs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M20Ks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DSPs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1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peripheral logics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7144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3.6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3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mtClean="0"/>
                        <a:t>GBT stream decoding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10264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6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sorting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43956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common mode filter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err="1" smtClean="0"/>
                        <a:t>u.e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2-15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4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cluster</a:t>
                      </a:r>
                      <a:r>
                        <a:rPr kumimoji="1" lang="en-US" altLang="ja-JP" baseline="0" dirty="0" smtClean="0"/>
                        <a:t>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167905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39.3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906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33.4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23.8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0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readout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configuration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10024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2.3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8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total user</a:t>
                      </a:r>
                      <a:r>
                        <a:rPr kumimoji="1" lang="en-US" altLang="ja-JP" b="1" baseline="0" dirty="0" smtClean="0"/>
                        <a:t> logic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243184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57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1062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39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416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27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31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common</a:t>
                      </a:r>
                      <a:r>
                        <a:rPr kumimoji="1" lang="en-US" altLang="ja-JP" b="0" baseline="0" dirty="0" smtClean="0"/>
                        <a:t> logic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119762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28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1252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46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0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 smtClean="0"/>
                        <a:t>0</a:t>
                      </a:r>
                      <a:endParaRPr kumimoji="1" lang="ja-JP" altLang="en-US" b="0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26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total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362946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87-100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2314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85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416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27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564723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118333" y="6021288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looking for rooms to reduce ALM usage (common mode, cluster finder)</a:t>
            </a:r>
          </a:p>
          <a:p>
            <a:r>
              <a:rPr kumimoji="1" lang="en-US" altLang="ja-JP" dirty="0" smtClean="0"/>
              <a:t>by using DSP, better algorithm, </a:t>
            </a:r>
            <a:r>
              <a:rPr kumimoji="1" lang="en-US" altLang="ja-JP" dirty="0" err="1" smtClean="0"/>
              <a:t>etc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More online processing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Question by </a:t>
            </a:r>
            <a:r>
              <a:rPr lang="en-US" altLang="ja-JP" dirty="0" err="1" smtClean="0"/>
              <a:t>T.Gunji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2D deconvolution</a:t>
            </a:r>
          </a:p>
          <a:p>
            <a:r>
              <a:rPr kumimoji="1" lang="en-US" altLang="ja-JP" dirty="0" smtClean="0"/>
              <a:t>Tracking within sector?</a:t>
            </a:r>
          </a:p>
          <a:p>
            <a:r>
              <a:rPr lang="en-US" altLang="ja-JP" dirty="0" smtClean="0"/>
              <a:t>Distortion correction</a:t>
            </a:r>
          </a:p>
          <a:p>
            <a:pPr lvl="1"/>
            <a:r>
              <a:rPr lang="en-US" altLang="ja-JP" dirty="0"/>
              <a:t>using high </a:t>
            </a:r>
            <a:r>
              <a:rPr lang="en-US" altLang="ja-JP" dirty="0" smtClean="0"/>
              <a:t>resolution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digital </a:t>
            </a:r>
            <a:r>
              <a:rPr lang="en-US" altLang="ja-JP" dirty="0"/>
              <a:t>current </a:t>
            </a:r>
            <a:r>
              <a:rPr lang="en-US" altLang="ja-JP" dirty="0" smtClean="0"/>
              <a:t>monitor </a:t>
            </a:r>
          </a:p>
          <a:p>
            <a:pPr lvl="2"/>
            <a:r>
              <a:rPr lang="en-US" altLang="ja-JP" dirty="0" smtClean="0"/>
              <a:t>different data source, 144 channels</a:t>
            </a:r>
          </a:p>
          <a:p>
            <a:pPr lvl="2"/>
            <a:r>
              <a:rPr lang="en-US" altLang="ja-JP" dirty="0"/>
              <a:t>144 </a:t>
            </a:r>
            <a:r>
              <a:rPr lang="en-US" altLang="ja-JP" dirty="0" smtClean="0"/>
              <a:t>GEM4-top </a:t>
            </a:r>
            <a:r>
              <a:rPr lang="en-US" altLang="ja-JP" dirty="0"/>
              <a:t>channel x 1kHz x 17 </a:t>
            </a:r>
            <a:r>
              <a:rPr lang="en-US" altLang="ja-JP" dirty="0" smtClean="0"/>
              <a:t>bit</a:t>
            </a:r>
          </a:p>
          <a:p>
            <a:pPr lvl="2"/>
            <a:r>
              <a:rPr lang="en-US" altLang="ja-JP" dirty="0"/>
              <a:t>N</a:t>
            </a:r>
            <a:r>
              <a:rPr lang="en-US" altLang="ja-JP" dirty="0" smtClean="0"/>
              <a:t>umerical </a:t>
            </a:r>
            <a:r>
              <a:rPr lang="en-US" altLang="ja-JP" dirty="0"/>
              <a:t>calculations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Possion</a:t>
            </a:r>
            <a:r>
              <a:rPr lang="en-US" altLang="ja-JP" dirty="0" smtClean="0"/>
              <a:t> </a:t>
            </a:r>
            <a:r>
              <a:rPr lang="en-US" altLang="ja-JP" dirty="0"/>
              <a:t>solver, </a:t>
            </a:r>
            <a:r>
              <a:rPr lang="en-US" altLang="ja-JP" dirty="0" err="1"/>
              <a:t>Langiven</a:t>
            </a:r>
            <a:r>
              <a:rPr lang="en-US" altLang="ja-JP" dirty="0" smtClean="0"/>
              <a:t>)</a:t>
            </a:r>
          </a:p>
          <a:p>
            <a:pPr lvl="2"/>
            <a:r>
              <a:rPr kumimoji="1" lang="en-US" altLang="ja-JP" dirty="0" smtClean="0"/>
              <a:t>or Machine Learning</a:t>
            </a:r>
            <a:r>
              <a:rPr lang="en-US" altLang="ja-JP" dirty="0"/>
              <a:t> </a:t>
            </a:r>
            <a:r>
              <a:rPr lang="en-US" altLang="ja-JP" dirty="0" smtClean="0"/>
              <a:t>if numerical calculation is too heavy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771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Clustering in other devices?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Estimation by </a:t>
            </a:r>
            <a:r>
              <a:rPr kumimoji="1" lang="en-US" altLang="ja-JP" dirty="0" err="1" smtClean="0"/>
              <a:t>D.Rohr</a:t>
            </a:r>
            <a:r>
              <a:rPr kumimoji="1" lang="en-US" altLang="ja-JP" dirty="0" smtClean="0"/>
              <a:t> </a:t>
            </a:r>
            <a:r>
              <a:rPr lang="en-US" altLang="ja-JP" dirty="0">
                <a:hlinkClick r:id="rId2"/>
              </a:rPr>
              <a:t>https://indico.cern.ch/event/849606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CPU: terribly slow (no solution)</a:t>
            </a:r>
          </a:p>
          <a:p>
            <a:pPr lvl="1"/>
            <a:r>
              <a:rPr kumimoji="1" lang="en-US" altLang="ja-JP" dirty="0" smtClean="0"/>
              <a:t>GPU </a:t>
            </a:r>
            <a:r>
              <a:rPr kumimoji="1" lang="en-US" altLang="ja-JP" dirty="0" err="1" smtClean="0"/>
              <a:t>clusterizer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OpenCL</a:t>
            </a:r>
            <a:r>
              <a:rPr kumimoji="1" lang="en-US" altLang="ja-JP" dirty="0" smtClean="0"/>
              <a:t> 2.0 C) works on simulated data</a:t>
            </a:r>
          </a:p>
          <a:p>
            <a:pPr lvl="2"/>
            <a:r>
              <a:rPr lang="en-US" altLang="ja-JP" dirty="0" smtClean="0"/>
              <a:t>250 GPU needed for 50 kHz </a:t>
            </a:r>
            <a:r>
              <a:rPr lang="en-US" altLang="ja-JP" dirty="0" err="1" smtClean="0"/>
              <a:t>PbPb</a:t>
            </a:r>
            <a:endParaRPr lang="en-US" altLang="ja-JP" dirty="0" smtClean="0"/>
          </a:p>
          <a:p>
            <a:pPr lvl="3"/>
            <a:r>
              <a:rPr lang="en-US" altLang="ja-JP" dirty="0"/>
              <a:t>Did not contain </a:t>
            </a:r>
            <a:r>
              <a:rPr lang="en-US" altLang="ja-JP" dirty="0" smtClean="0"/>
              <a:t>deconvolution</a:t>
            </a:r>
          </a:p>
          <a:p>
            <a:pPr lvl="3"/>
            <a:r>
              <a:rPr lang="en-US" altLang="ja-JP" dirty="0" smtClean="0"/>
              <a:t>Did </a:t>
            </a:r>
            <a:r>
              <a:rPr lang="en-US" altLang="ja-JP" dirty="0"/>
              <a:t>not contain noise </a:t>
            </a:r>
            <a:r>
              <a:rPr lang="en-US" altLang="ja-JP" dirty="0" smtClean="0"/>
              <a:t>suppression</a:t>
            </a:r>
          </a:p>
          <a:p>
            <a:pPr lvl="3"/>
            <a:r>
              <a:rPr lang="en-US" altLang="ja-JP" dirty="0" smtClean="0"/>
              <a:t>Did </a:t>
            </a:r>
            <a:r>
              <a:rPr lang="en-US" altLang="ja-JP" dirty="0"/>
              <a:t>not contain </a:t>
            </a:r>
            <a:r>
              <a:rPr lang="en-US" altLang="ja-JP" dirty="0" err="1"/>
              <a:t>PCIe</a:t>
            </a:r>
            <a:r>
              <a:rPr lang="en-US" altLang="ja-JP" dirty="0"/>
              <a:t> </a:t>
            </a:r>
            <a:r>
              <a:rPr lang="en-US" altLang="ja-JP" dirty="0" smtClean="0"/>
              <a:t>transfer</a:t>
            </a:r>
          </a:p>
          <a:p>
            <a:pPr lvl="3"/>
            <a:r>
              <a:rPr lang="en-US" altLang="ja-JP" dirty="0" smtClean="0"/>
              <a:t>Did </a:t>
            </a:r>
            <a:r>
              <a:rPr lang="en-US" altLang="ja-JP" dirty="0"/>
              <a:t>not contain decoding of Zero-Suppressed </a:t>
            </a:r>
            <a:r>
              <a:rPr lang="en-US" altLang="ja-JP" dirty="0" smtClean="0"/>
              <a:t>data</a:t>
            </a:r>
            <a:endParaRPr lang="en-US" altLang="ja-JP" dirty="0"/>
          </a:p>
          <a:p>
            <a:pPr lvl="2"/>
            <a:r>
              <a:rPr kumimoji="1" lang="en-US" altLang="ja-JP" dirty="0" smtClean="0"/>
              <a:t>including all needed </a:t>
            </a:r>
            <a:r>
              <a:rPr kumimoji="1" lang="en-US" altLang="ja-JP" dirty="0" err="1" smtClean="0"/>
              <a:t>algo</a:t>
            </a:r>
            <a:r>
              <a:rPr lang="en-US" altLang="ja-JP" dirty="0" smtClean="0"/>
              <a:t>, 500 GPU (at price 700-1000 </a:t>
            </a:r>
            <a:r>
              <a:rPr lang="en-US" altLang="ja-JP" dirty="0" err="1" smtClean="0"/>
              <a:t>eur</a:t>
            </a:r>
            <a:r>
              <a:rPr lang="en-US" altLang="ja-JP" dirty="0" smtClean="0"/>
              <a:t>) is the safe number</a:t>
            </a:r>
          </a:p>
          <a:p>
            <a:pPr lvl="2"/>
            <a:r>
              <a:rPr lang="en-US" altLang="ja-JP" dirty="0" smtClean="0"/>
              <a:t>more servers (63-125 more) to contain 4 GPU each, 200 </a:t>
            </a:r>
            <a:r>
              <a:rPr lang="en-US" altLang="ja-JP" dirty="0" err="1" smtClean="0"/>
              <a:t>eur</a:t>
            </a:r>
            <a:r>
              <a:rPr lang="en-US" altLang="ja-JP" dirty="0" smtClean="0"/>
              <a:t> per server</a:t>
            </a:r>
          </a:p>
          <a:p>
            <a:pPr lvl="2"/>
            <a:r>
              <a:rPr lang="en-US" altLang="ja-JP" dirty="0" smtClean="0"/>
              <a:t>cost range: 300k to 750k </a:t>
            </a:r>
            <a:r>
              <a:rPr lang="en-US" altLang="ja-JP" dirty="0" err="1" smtClean="0"/>
              <a:t>Eur</a:t>
            </a:r>
            <a:r>
              <a:rPr lang="en-US" altLang="ja-JP" dirty="0" smtClean="0"/>
              <a:t> (30M to 75M JPY)</a:t>
            </a:r>
          </a:p>
          <a:p>
            <a:pPr lvl="2"/>
            <a:r>
              <a:rPr kumimoji="1" lang="en-US" altLang="ja-JP" dirty="0" smtClean="0"/>
              <a:t>increases network bandwidth from FLP to EPN (</a:t>
            </a:r>
            <a:r>
              <a:rPr kumimoji="1" lang="en-US" altLang="ja-JP" dirty="0" err="1" smtClean="0"/>
              <a:t>infiniband</a:t>
            </a:r>
            <a:r>
              <a:rPr kumimoji="1" lang="en-US" altLang="ja-JP" dirty="0" smtClean="0"/>
              <a:t>)</a:t>
            </a:r>
          </a:p>
          <a:p>
            <a:pPr lvl="2"/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86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 we have another solution?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7667685" cy="552397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hat about FPGA with HBM (high band-width memory)?</a:t>
            </a:r>
          </a:p>
          <a:p>
            <a:pPr lvl="1"/>
            <a:r>
              <a:rPr kumimoji="1" lang="en-US" altLang="ja-JP" dirty="0" smtClean="0"/>
              <a:t>Proposed by </a:t>
            </a:r>
            <a:r>
              <a:rPr kumimoji="1" lang="en-US" altLang="ja-JP" dirty="0" err="1" smtClean="0"/>
              <a:t>Osana</a:t>
            </a:r>
            <a:r>
              <a:rPr kumimoji="1" lang="en-US" altLang="ja-JP" dirty="0" smtClean="0"/>
              <a:t>-san last year</a:t>
            </a:r>
          </a:p>
          <a:p>
            <a:pPr lvl="1"/>
            <a:r>
              <a:rPr lang="en-US" altLang="ja-JP" dirty="0" smtClean="0"/>
              <a:t>HBM: connecting DRAM with few thousands signal line by silicon interconnect technology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x20 higher memory access band width ~316 GB/s compared to usual DDR4 DRAM</a:t>
            </a:r>
            <a:endParaRPr lang="en-US" altLang="ja-JP" dirty="0"/>
          </a:p>
          <a:p>
            <a:pPr lvl="2"/>
            <a:r>
              <a:rPr lang="en-US" altLang="ja-JP" dirty="0" smtClean="0"/>
              <a:t>easy PCB design</a:t>
            </a:r>
          </a:p>
          <a:p>
            <a:pPr lvl="2"/>
            <a:r>
              <a:rPr lang="en-US" altLang="ja-JP" dirty="0" smtClean="0"/>
              <a:t>lower power requirement</a:t>
            </a:r>
          </a:p>
          <a:p>
            <a:pPr lvl="2"/>
            <a:r>
              <a:rPr lang="en-US" altLang="ja-JP" dirty="0" smtClean="0"/>
              <a:t>implementation of more complicated algorithm</a:t>
            </a:r>
            <a:endParaRPr lang="en-US" altLang="ja-JP" dirty="0"/>
          </a:p>
          <a:p>
            <a:pPr lvl="1"/>
            <a:r>
              <a:rPr lang="en-US" altLang="ja-JP" dirty="0" smtClean="0"/>
              <a:t>Xilinx released a new FPGA acceleration board (</a:t>
            </a:r>
            <a:r>
              <a:rPr lang="en-US" altLang="ja-JP" dirty="0" err="1" smtClean="0"/>
              <a:t>Alveo</a:t>
            </a:r>
            <a:r>
              <a:rPr lang="en-US" altLang="ja-JP" dirty="0" smtClean="0"/>
              <a:t> U50) costs ~300k JPY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We had </a:t>
            </a:r>
            <a:r>
              <a:rPr lang="en-US" altLang="ja-JP" dirty="0" err="1" smtClean="0"/>
              <a:t>Sako</a:t>
            </a:r>
            <a:r>
              <a:rPr lang="en-US" altLang="ja-JP" dirty="0" smtClean="0"/>
              <a:t>-san’s </a:t>
            </a:r>
            <a:r>
              <a:rPr lang="en-US" altLang="ja-JP" dirty="0" err="1" smtClean="0"/>
              <a:t>Kakenhi</a:t>
            </a:r>
            <a:r>
              <a:rPr lang="en-US" altLang="ja-JP" dirty="0"/>
              <a:t> </a:t>
            </a:r>
            <a:r>
              <a:rPr lang="en-US" altLang="ja-JP" dirty="0" smtClean="0"/>
              <a:t>reserved for purchasing CRU (~1M JPY)</a:t>
            </a:r>
          </a:p>
          <a:p>
            <a:pPr lvl="2"/>
            <a:r>
              <a:rPr kumimoji="1" lang="en-US" altLang="ja-JP" dirty="0" smtClean="0"/>
              <a:t>we purchased 3</a:t>
            </a:r>
          </a:p>
          <a:p>
            <a:pPr lvl="2"/>
            <a:r>
              <a:rPr lang="en-US" altLang="ja-JP" dirty="0" err="1" smtClean="0"/>
              <a:t>Osana</a:t>
            </a:r>
            <a:r>
              <a:rPr lang="en-US" altLang="ja-JP" dirty="0" smtClean="0"/>
              <a:t>-san started evaluation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86" y="1346960"/>
            <a:ext cx="4002024" cy="11322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20284" y="2479214"/>
            <a:ext cx="33426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drawing from: </a:t>
            </a:r>
          </a:p>
          <a:p>
            <a:r>
              <a:rPr lang="en-US" altLang="ja-JP" sz="1050" dirty="0">
                <a:hlinkClick r:id="rId3"/>
              </a:rPr>
              <a:t>https://japan.xilinx.com/support/documentation/white_papers/j_wp485-hbm.pdf</a:t>
            </a:r>
            <a:r>
              <a:rPr lang="en-US" altLang="ja-JP" sz="1050" dirty="0" smtClean="0"/>
              <a:t> </a:t>
            </a:r>
            <a:endParaRPr kumimoji="1" lang="ja-JP" altLang="en-US" sz="1050" dirty="0"/>
          </a:p>
        </p:txBody>
      </p:sp>
      <p:pic>
        <p:nvPicPr>
          <p:cNvPr id="1026" name="Picture 2" descr="https://www.xilinx.com/content/dam/xilinx/imgs/kits/U50_Hero_1_Bra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14" y="2852936"/>
            <a:ext cx="42115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120302" y="5657671"/>
            <a:ext cx="27723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landing page: </a:t>
            </a:r>
            <a:r>
              <a:rPr lang="en-US" altLang="ja-JP" sz="1050" dirty="0">
                <a:hlinkClick r:id="rId5"/>
              </a:rPr>
              <a:t>https://www.xilinx.com/products/boards-and-kits/alveo/u50.html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8261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Alveo</a:t>
            </a:r>
            <a:r>
              <a:rPr kumimoji="1" lang="en-US" altLang="ja-JP" dirty="0" smtClean="0"/>
              <a:t> for (TPC) Clustering?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345707" cy="5235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Not yet communicated with TPC project</a:t>
            </a:r>
          </a:p>
          <a:p>
            <a:pPr lvl="1"/>
            <a:r>
              <a:rPr lang="en-US" altLang="ja-JP" dirty="0" smtClean="0"/>
              <a:t>GPU is considered as a solution right now</a:t>
            </a:r>
          </a:p>
          <a:p>
            <a:pPr lvl="1"/>
            <a:r>
              <a:rPr lang="en-US" altLang="ja-JP" dirty="0" smtClean="0"/>
              <a:t>No news as “funded” yet</a:t>
            </a:r>
          </a:p>
          <a:p>
            <a:r>
              <a:rPr kumimoji="1" lang="en-US" altLang="ja-JP" dirty="0" smtClean="0"/>
              <a:t>If possibility is clear, and cost-wise better, we make a proposal</a:t>
            </a:r>
          </a:p>
          <a:p>
            <a:r>
              <a:rPr lang="en-US" altLang="ja-JP" dirty="0" smtClean="0"/>
              <a:t>Applied to 2020 </a:t>
            </a:r>
            <a:r>
              <a:rPr lang="en-US" altLang="ja-JP" dirty="0"/>
              <a:t>KAKENHI </a:t>
            </a:r>
            <a:r>
              <a:rPr lang="en-US" altLang="ja-JP" dirty="0" err="1" smtClean="0"/>
              <a:t>Kiban</a:t>
            </a:r>
            <a:r>
              <a:rPr lang="en-US" altLang="ja-JP" dirty="0" smtClean="0"/>
              <a:t>-A</a:t>
            </a:r>
          </a:p>
          <a:p>
            <a:pPr lvl="1"/>
            <a:r>
              <a:rPr lang="en-US" altLang="ja-JP" dirty="0" smtClean="0"/>
              <a:t>An </a:t>
            </a:r>
            <a:r>
              <a:rPr lang="en-US" altLang="ja-JP" dirty="0" err="1" smtClean="0"/>
              <a:t>Alveo</a:t>
            </a:r>
            <a:r>
              <a:rPr lang="en-US" altLang="ja-JP" dirty="0" smtClean="0"/>
              <a:t> U280 unit costs 714k JPY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We may need 72 units  26M JPY (compared to 30M-75M in case of GPU)</a:t>
            </a:r>
          </a:p>
          <a:p>
            <a:pPr lvl="1"/>
            <a:r>
              <a:rPr lang="en-US" altLang="ja-JP" dirty="0" smtClean="0"/>
              <a:t>With the </a:t>
            </a:r>
            <a:r>
              <a:rPr lang="en-US" altLang="ja-JP" dirty="0" err="1" smtClean="0"/>
              <a:t>Kiban</a:t>
            </a:r>
            <a:r>
              <a:rPr lang="en-US" altLang="ja-JP" dirty="0" smtClean="0"/>
              <a:t>-A ¼ of 72 = 18 U280 </a:t>
            </a:r>
            <a:r>
              <a:rPr lang="en-US" altLang="ja-JP" dirty="0"/>
              <a:t>(larger version of </a:t>
            </a:r>
            <a:r>
              <a:rPr lang="en-US" altLang="ja-JP" dirty="0" err="1"/>
              <a:t>Alveo</a:t>
            </a:r>
            <a:r>
              <a:rPr lang="en-US" altLang="ja-JP" dirty="0" smtClean="0"/>
              <a:t>) can be covered</a:t>
            </a:r>
          </a:p>
          <a:p>
            <a:pPr lvl="2"/>
            <a:r>
              <a:rPr lang="en-US" altLang="ja-JP" dirty="0" smtClean="0"/>
              <a:t>rest by other institutes</a:t>
            </a:r>
          </a:p>
          <a:p>
            <a:pPr lvl="2"/>
            <a:r>
              <a:rPr lang="en-US" altLang="ja-JP" dirty="0" smtClean="0"/>
              <a:t>it has 2x100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Etherenet</a:t>
            </a:r>
            <a:r>
              <a:rPr lang="en-US" altLang="ja-JP" dirty="0" smtClean="0"/>
              <a:t> interfaces (can be used as 8x25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inputs?)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201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Proposed scheme in </a:t>
            </a:r>
            <a:r>
              <a:rPr lang="en-US" altLang="ja-JP" dirty="0" err="1"/>
              <a:t>Kiban</a:t>
            </a:r>
            <a:r>
              <a:rPr lang="en-US" altLang="ja-JP" dirty="0"/>
              <a:t>-A </a:t>
            </a:r>
            <a:r>
              <a:rPr lang="en-US" altLang="ja-JP" dirty="0" err="1"/>
              <a:t>applicatin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52474" y="1269911"/>
            <a:ext cx="503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5 CRU outputs (corresponds to 8000 ADCs)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into one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Alveo</a:t>
            </a:r>
            <a:r>
              <a:rPr lang="en-US" altLang="ja-JP" b="1" dirty="0" smtClean="0">
                <a:solidFill>
                  <a:srgbClr val="FF0000"/>
                </a:solidFill>
              </a:rPr>
              <a:t> FPGA (total 72 needed)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9" y="1988840"/>
            <a:ext cx="10792462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6737195" cy="4351337"/>
          </a:xfrm>
        </p:spPr>
        <p:txBody>
          <a:bodyPr/>
          <a:lstStyle/>
          <a:p>
            <a:r>
              <a:rPr kumimoji="1" lang="en-US" altLang="ja-JP" dirty="0" smtClean="0"/>
              <a:t>Upgraded ALICE TPC with </a:t>
            </a:r>
            <a:r>
              <a:rPr kumimoji="1" lang="en-US" altLang="ja-JP" dirty="0" err="1" smtClean="0"/>
              <a:t>GEM+pad</a:t>
            </a:r>
            <a:r>
              <a:rPr kumimoji="1" lang="en-US" altLang="ja-JP" dirty="0" smtClean="0"/>
              <a:t> readout requires huge amount of online computing power</a:t>
            </a:r>
          </a:p>
          <a:p>
            <a:pPr lvl="1"/>
            <a:r>
              <a:rPr lang="en-US" altLang="ja-JP" dirty="0" smtClean="0"/>
              <a:t>560k ADC channels, 10 bit, 5 MHz </a:t>
            </a:r>
            <a:r>
              <a:rPr lang="en-US" altLang="ja-JP" dirty="0" smtClean="0">
                <a:sym typeface="Wingdings" panose="05000000000000000000" pitchFamily="2" charset="2"/>
              </a:rPr>
              <a:t> 3.5 TB/s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continuous readout without trigger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FPGA is the solution</a:t>
            </a:r>
          </a:p>
          <a:p>
            <a:pPr lvl="1"/>
            <a:r>
              <a:rPr lang="en-US" altLang="ja-JP" dirty="0" smtClean="0"/>
              <a:t>CRU (common readout unit): FPGA PCI-e board</a:t>
            </a:r>
            <a:br>
              <a:rPr lang="en-US" altLang="ja-JP" dirty="0" smtClean="0"/>
            </a:br>
            <a:r>
              <a:rPr lang="en-US" altLang="ja-JP" dirty="0" smtClean="0"/>
              <a:t>commonly used in new ALICE detectors and </a:t>
            </a:r>
            <a:r>
              <a:rPr lang="en-US" altLang="ja-JP" dirty="0" err="1" smtClean="0"/>
              <a:t>LHCb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3823792"/>
            <a:ext cx="4716524" cy="25857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024274"/>
            <a:ext cx="4716524" cy="26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CRU interface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850507" cy="555997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Maximum configuration</a:t>
            </a:r>
          </a:p>
          <a:p>
            <a:pPr lvl="1"/>
            <a:r>
              <a:rPr lang="en-US" altLang="ja-JP" dirty="0" smtClean="0"/>
              <a:t>48 TX (10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each, 4 MPO conn.)</a:t>
            </a:r>
          </a:p>
          <a:p>
            <a:pPr lvl="1"/>
            <a:r>
              <a:rPr lang="en-US" altLang="ja-JP" dirty="0" smtClean="0"/>
              <a:t>48 RX (10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each, 4 MPO conn.)</a:t>
            </a:r>
          </a:p>
          <a:p>
            <a:pPr lvl="1"/>
            <a:r>
              <a:rPr lang="en-US" altLang="ja-JP" dirty="0" smtClean="0"/>
              <a:t>2 SFP+s (10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each)</a:t>
            </a:r>
          </a:p>
          <a:p>
            <a:r>
              <a:rPr lang="en-US" altLang="ja-JP" dirty="0" smtClean="0"/>
              <a:t>TPC</a:t>
            </a:r>
            <a:r>
              <a:rPr lang="ja-JP" altLang="en-US" dirty="0" smtClean="0"/>
              <a:t> </a:t>
            </a:r>
            <a:r>
              <a:rPr lang="en-US" altLang="ja-JP" dirty="0" smtClean="0"/>
              <a:t>customization</a:t>
            </a:r>
          </a:p>
          <a:p>
            <a:pPr lvl="1"/>
            <a:r>
              <a:rPr lang="en-US" altLang="ja-JP" dirty="0" smtClean="0"/>
              <a:t>10+2spare TX (1 MPO conn.?)</a:t>
            </a:r>
          </a:p>
          <a:p>
            <a:pPr lvl="1"/>
            <a:r>
              <a:rPr lang="en-US" altLang="ja-JP" dirty="0" smtClean="0"/>
              <a:t>12+4spare RX (2 MPO conn.?)</a:t>
            </a:r>
            <a:endParaRPr lang="en-US" altLang="ja-JP" dirty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1 SFP+</a:t>
            </a: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sym typeface="Wingdings" panose="05000000000000000000" pitchFamily="2" charset="2"/>
              </a:rPr>
              <a:t>ossibility to use (to be checked)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1 SFP+ at 10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endParaRPr lang="en-US" altLang="ja-JP" dirty="0">
              <a:sym typeface="Wingdings" panose="05000000000000000000" pitchFamily="2" charset="2"/>
            </a:endParaRP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however we may want to transmit 20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r>
              <a:rPr lang="en-US" altLang="ja-JP" dirty="0" smtClean="0">
                <a:sym typeface="Wingdings" panose="05000000000000000000" pitchFamily="2" charset="2"/>
              </a:rPr>
              <a:t> (=1/4 compression ratio is realistic)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BEST: </a:t>
            </a:r>
            <a:r>
              <a:rPr lang="en-US" altLang="ja-JP" dirty="0" smtClean="0">
                <a:sym typeface="Wingdings" panose="05000000000000000000" pitchFamily="2" charset="2"/>
              </a:rPr>
              <a:t>upgrade by mounting one more MPO connector and use it 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use just 2 transmitters out of 12 to transmit 20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052736"/>
            <a:ext cx="6920210" cy="31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U50 and U280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6403987" cy="4351337"/>
          </a:xfrm>
        </p:spPr>
        <p:txBody>
          <a:bodyPr/>
          <a:lstStyle/>
          <a:p>
            <a:r>
              <a:rPr lang="en-US" altLang="ja-JP" dirty="0" smtClean="0"/>
              <a:t>Largest difference for us is interface ports</a:t>
            </a:r>
          </a:p>
          <a:p>
            <a:pPr lvl="1"/>
            <a:r>
              <a:rPr kumimoji="1" lang="en-US" altLang="ja-JP" dirty="0" smtClean="0"/>
              <a:t>U50:   1x100 </a:t>
            </a:r>
            <a:r>
              <a:rPr kumimoji="1" lang="en-US" altLang="ja-JP" dirty="0" err="1" smtClean="0"/>
              <a:t>Gbps</a:t>
            </a: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 1xQSFP28 = 28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Gbps</a:t>
            </a:r>
            <a:r>
              <a:rPr kumimoji="1" lang="en-US" altLang="ja-JP" dirty="0" smtClean="0">
                <a:sym typeface="Wingdings" panose="05000000000000000000" pitchFamily="2" charset="2"/>
              </a:rPr>
              <a:t> x4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U280: 2x100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 </a:t>
            </a:r>
            <a:r>
              <a:rPr lang="en-US" altLang="ja-JP" dirty="0" smtClean="0">
                <a:sym typeface="Wingdings" panose="05000000000000000000" pitchFamily="2" charset="2"/>
              </a:rPr>
              <a:t> 2xQFSP28 = 28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x8</a:t>
            </a:r>
          </a:p>
          <a:p>
            <a:r>
              <a:rPr kumimoji="1" lang="en-US" altLang="ja-JP" dirty="0" smtClean="0"/>
              <a:t>One TPC sector: 20 x 10 </a:t>
            </a:r>
            <a:r>
              <a:rPr kumimoji="1" lang="en-US" altLang="ja-JP" dirty="0" err="1" smtClean="0"/>
              <a:t>Gbps</a:t>
            </a:r>
            <a:r>
              <a:rPr kumimoji="1" lang="en-US" altLang="ja-JP" dirty="0" smtClean="0"/>
              <a:t> links</a:t>
            </a:r>
          </a:p>
          <a:p>
            <a:r>
              <a:rPr lang="en-US" altLang="ja-JP" dirty="0" smtClean="0"/>
              <a:t>Cost-wise, we want to spend max. two U280 (1400k JPY) or 5 </a:t>
            </a:r>
            <a:r>
              <a:rPr lang="en-US" altLang="ja-JP" dirty="0"/>
              <a:t>U50 </a:t>
            </a:r>
            <a:r>
              <a:rPr lang="en-US" altLang="ja-JP" dirty="0" smtClean="0"/>
              <a:t>(1500k JPY) every </a:t>
            </a:r>
            <a:r>
              <a:rPr lang="en-US" altLang="ja-JP" dirty="0"/>
              <a:t>TPC sector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9" name="object 2"/>
          <p:cNvSpPr/>
          <p:nvPr/>
        </p:nvSpPr>
        <p:spPr>
          <a:xfrm>
            <a:off x="5524931" y="669823"/>
            <a:ext cx="41995" cy="1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/>
          <p:cNvSpPr/>
          <p:nvPr/>
        </p:nvSpPr>
        <p:spPr>
          <a:xfrm>
            <a:off x="7256957" y="669823"/>
            <a:ext cx="41995" cy="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/>
          <p:cNvSpPr/>
          <p:nvPr/>
        </p:nvSpPr>
        <p:spPr>
          <a:xfrm>
            <a:off x="8993556" y="669823"/>
            <a:ext cx="41995" cy="1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>
            <a:off x="10685196" y="669823"/>
            <a:ext cx="41262" cy="17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62909"/>
              </p:ext>
            </p:extLst>
          </p:nvPr>
        </p:nvGraphicFramePr>
        <p:xfrm>
          <a:off x="6636060" y="808499"/>
          <a:ext cx="5437348" cy="6045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C0C0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Alveo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U280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C0C0C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9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Alveo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C0C0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80">
                <a:tc rowSpan="2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Width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Dual</a:t>
                      </a:r>
                      <a:r>
                        <a:rPr sz="1200" spc="-1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Slot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2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Slot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49225" indent="-3048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Form Factor, Passive  Form Factor,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15900" indent="52069">
                        <a:lnSpc>
                          <a:spcPts val="132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Full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Height,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¾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Length 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Full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Height,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sz="1100" spc="-4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Half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Height,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½</a:t>
                      </a: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79">
                <a:tc rowSpan="3">
                  <a:txBody>
                    <a:bodyPr/>
                    <a:lstStyle/>
                    <a:p>
                      <a:pPr marL="93345" marR="90805" indent="1543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Logic  Resources</a:t>
                      </a:r>
                      <a:r>
                        <a:rPr sz="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baseline="32407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00" baseline="32407">
                        <a:latin typeface="Calibri"/>
                        <a:cs typeface="Calibri"/>
                      </a:endParaRPr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Look-Up</a:t>
                      </a:r>
                      <a:r>
                        <a:rPr sz="11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1,304K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872K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Registers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2,607K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1,743K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DSP</a:t>
                      </a:r>
                      <a:r>
                        <a:rPr sz="1100" spc="-2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Slices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9,024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5,952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79">
                <a:tc rowSpan="6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DRAM Memory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DDR</a:t>
                      </a:r>
                      <a:r>
                        <a:rPr sz="1100" spc="-1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Format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2x 16GB 72b DIMM</a:t>
                      </a:r>
                      <a:r>
                        <a:rPr sz="1100" spc="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DDR4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DDR Total</a:t>
                      </a:r>
                      <a:r>
                        <a:rPr sz="1100" spc="-2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32GB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DDR Max Data</a:t>
                      </a:r>
                      <a:r>
                        <a:rPr sz="1100" spc="-3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2400MT/s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DDR Total</a:t>
                      </a:r>
                      <a:r>
                        <a:rPr sz="1100" spc="-4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Bandwidth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38GB/s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HBM2 Total</a:t>
                      </a:r>
                      <a:r>
                        <a:rPr sz="11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8GB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8GB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HBM2 Total</a:t>
                      </a:r>
                      <a:r>
                        <a:rPr sz="1100" spc="-4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Bandwidth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460GB/s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316GB/s</a:t>
                      </a:r>
                      <a:r>
                        <a:rPr sz="1050" baseline="27777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50" baseline="27777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579">
                <a:tc rowSpan="2">
                  <a:txBody>
                    <a:bodyPr/>
                    <a:lstStyle/>
                    <a:p>
                      <a:pPr marL="100330" marR="53975" indent="-444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rnal 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SRAM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spc="-1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43MB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28MB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Bandwidth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35TB/s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24TB/s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579"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Interfaces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PCI</a:t>
                      </a:r>
                      <a:r>
                        <a:rPr sz="11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Express®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Gen3 x16, 2x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Gen4 x8,</a:t>
                      </a:r>
                      <a:r>
                        <a:rPr sz="1100" spc="3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CCIX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Gen3 x16, 2x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Gen4 x8,</a:t>
                      </a:r>
                      <a:r>
                        <a:rPr sz="1100" spc="3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CCIX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32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Network Interface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2x</a:t>
                      </a: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QSFP28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9720" marR="288925" indent="74930">
                        <a:lnSpc>
                          <a:spcPts val="132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U50</a:t>
                      </a:r>
                      <a:r>
                        <a:rPr sz="1050" baseline="35714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- 1x QSFP28  </a:t>
                      </a:r>
                      <a:r>
                        <a:rPr sz="110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U50DD</a:t>
                      </a:r>
                      <a:r>
                        <a:rPr sz="1050" baseline="35714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- 2x</a:t>
                      </a:r>
                      <a:r>
                        <a:rPr sz="1100" spc="-1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SFP-DD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579">
                <a:tc rowSpan="3">
                  <a:txBody>
                    <a:bodyPr/>
                    <a:lstStyle/>
                    <a:p>
                      <a:pPr marL="170815" marR="110489" indent="-590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lang="en-US" sz="800" b="1" spc="-85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Thermal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Cooling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Passive,</a:t>
                      </a:r>
                      <a:r>
                        <a:rPr sz="1100" spc="-2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Active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Passive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C0C0C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Typical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100W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50W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100" spc="-1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225W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75W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579">
                <a:tc rowSpan="3">
                  <a:txBody>
                    <a:bodyPr/>
                    <a:lstStyle/>
                    <a:p>
                      <a:pPr marL="60325" marR="59055" indent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Compute  P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rf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orman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 vert="vert27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INT8</a:t>
                      </a:r>
                      <a:r>
                        <a:rPr sz="1100" spc="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TOPs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24.5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16.2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88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100" spc="-1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Learning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u="sng" spc="-5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Machine Learning Solution</a:t>
                      </a:r>
                      <a:r>
                        <a:rPr sz="1100" u="sng" spc="-25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 </a:t>
                      </a:r>
                      <a:r>
                        <a:rPr sz="1100" u="sng" spc="-5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Brief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6350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 vert="vert27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61C2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Acceleration</a:t>
                      </a:r>
                      <a:r>
                        <a:rPr sz="1100" spc="-1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Applications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u="sng" spc="-5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Acceleration Application</a:t>
                      </a:r>
                      <a:r>
                        <a:rPr sz="1100" u="sng" spc="-20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 </a:t>
                      </a:r>
                      <a:r>
                        <a:rPr sz="1100" u="sng" spc="-5" dirty="0">
                          <a:solidFill>
                            <a:srgbClr val="045C99"/>
                          </a:solidFill>
                          <a:uFill>
                            <a:solidFill>
                              <a:srgbClr val="045C99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Solutions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1B1B1"/>
                      </a:solidFill>
                      <a:prstDash val="solid"/>
                    </a:lnR>
                    <a:lnT w="6350" cap="flat" cmpd="sng" algn="ctr">
                      <a:solidFill>
                        <a:srgbClr val="B1B1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0C0C0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7" name="角丸四角形 26"/>
          <p:cNvSpPr/>
          <p:nvPr/>
        </p:nvSpPr>
        <p:spPr>
          <a:xfrm>
            <a:off x="7176120" y="4617132"/>
            <a:ext cx="4888116" cy="39604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492" y="3659533"/>
            <a:ext cx="3699687" cy="31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possibilities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309703" cy="4351337"/>
          </a:xfrm>
        </p:spPr>
        <p:txBody>
          <a:bodyPr/>
          <a:lstStyle/>
          <a:p>
            <a:r>
              <a:rPr kumimoji="1" lang="en-US" altLang="ja-JP" dirty="0" smtClean="0"/>
              <a:t>Put U50 into the same chases as CRU, and send data through </a:t>
            </a:r>
            <a:r>
              <a:rPr kumimoji="1" lang="en-US" altLang="ja-JP" dirty="0" err="1" smtClean="0"/>
              <a:t>PCIe</a:t>
            </a:r>
            <a:endParaRPr kumimoji="1" lang="en-US" altLang="ja-JP" dirty="0" smtClean="0"/>
          </a:p>
          <a:p>
            <a:r>
              <a:rPr lang="en-US" altLang="ja-JP" dirty="0" smtClean="0"/>
              <a:t>Use (for example) </a:t>
            </a:r>
            <a:r>
              <a:rPr lang="en-US" altLang="ja-JP" dirty="0" err="1" smtClean="0"/>
              <a:t>infiniband</a:t>
            </a:r>
            <a:r>
              <a:rPr lang="en-US" altLang="ja-JP" dirty="0" smtClean="0"/>
              <a:t> or Ethernet (CRU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err="1" smtClean="0">
                <a:sym typeface="Wingdings" panose="05000000000000000000" pitchFamily="2" charset="2"/>
              </a:rPr>
              <a:t>PCIe</a:t>
            </a:r>
            <a:r>
              <a:rPr lang="en-US" altLang="ja-JP" dirty="0" smtClean="0">
                <a:sym typeface="Wingdings" panose="05000000000000000000" pitchFamily="2" charset="2"/>
              </a:rPr>
              <a:t>  NIC  directly to U280)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costs more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non deterministic latency?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376" y="3009711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CRU-FPGA x10</a:t>
            </a:r>
            <a:endParaRPr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59125" y="3005268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CFP-FPGA x5</a:t>
            </a:r>
            <a:endParaRPr lang="ja-JP" altLang="en-US" sz="1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649753" y="3308009"/>
            <a:ext cx="3024015" cy="675865"/>
            <a:chOff x="1375605" y="3105756"/>
            <a:chExt cx="3024015" cy="675865"/>
          </a:xfrm>
        </p:grpSpPr>
        <p:sp>
          <p:nvSpPr>
            <p:cNvPr id="43" name="正方形/長方形 42"/>
            <p:cNvSpPr/>
            <p:nvPr/>
          </p:nvSpPr>
          <p:spPr>
            <a:xfrm>
              <a:off x="1375605" y="3105756"/>
              <a:ext cx="3024015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496784" y="3180967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0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496784" y="3437406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1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 flipH="1" flipV="1">
              <a:off x="2219355" y="3281484"/>
              <a:ext cx="1147584" cy="115534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8" name="フリーフォーム 27"/>
            <p:cNvSpPr/>
            <p:nvPr/>
          </p:nvSpPr>
          <p:spPr>
            <a:xfrm flipH="1">
              <a:off x="2216782" y="3444762"/>
              <a:ext cx="1150362" cy="119606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70930" y="3105756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366940" y="3292792"/>
              <a:ext cx="936104" cy="272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U50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684567" y="3527705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</p:grpSp>
      <p:cxnSp>
        <p:nvCxnSpPr>
          <p:cNvPr id="9" name="直線コネクタ 8"/>
          <p:cNvCxnSpPr>
            <a:stCxn id="47" idx="3"/>
          </p:cNvCxnSpPr>
          <p:nvPr/>
        </p:nvCxnSpPr>
        <p:spPr>
          <a:xfrm>
            <a:off x="3577192" y="3631335"/>
            <a:ext cx="6408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197191" y="3408658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directly data ship out</a:t>
            </a:r>
          </a:p>
          <a:p>
            <a:r>
              <a:rPr lang="en-US" altLang="ja-JP" sz="1200" dirty="0" smtClean="0"/>
              <a:t>by one of the QSFP28</a:t>
            </a:r>
          </a:p>
          <a:p>
            <a:r>
              <a:rPr lang="en-US" altLang="ja-JP" sz="1200" dirty="0" smtClean="0"/>
              <a:t>optical links</a:t>
            </a:r>
            <a:endParaRPr kumimoji="1" lang="ja-JP" altLang="en-US" sz="1200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651586" y="3983398"/>
            <a:ext cx="3024015" cy="675865"/>
            <a:chOff x="1375605" y="3105756"/>
            <a:chExt cx="3024015" cy="675865"/>
          </a:xfrm>
        </p:grpSpPr>
        <p:sp>
          <p:nvSpPr>
            <p:cNvPr id="59" name="正方形/長方形 58"/>
            <p:cNvSpPr/>
            <p:nvPr/>
          </p:nvSpPr>
          <p:spPr>
            <a:xfrm>
              <a:off x="1375605" y="3105756"/>
              <a:ext cx="3024015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496784" y="3180967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2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496784" y="3437406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3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 flipH="1" flipV="1">
              <a:off x="2219355" y="3281484"/>
              <a:ext cx="1147584" cy="115534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3" name="フリーフォーム 62"/>
            <p:cNvSpPr/>
            <p:nvPr/>
          </p:nvSpPr>
          <p:spPr>
            <a:xfrm flipH="1">
              <a:off x="2216782" y="3444762"/>
              <a:ext cx="1150362" cy="119606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170930" y="3105756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366940" y="3292792"/>
              <a:ext cx="936104" cy="272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U50</a:t>
              </a: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2684567" y="3527705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649752" y="4654435"/>
            <a:ext cx="3024015" cy="675865"/>
            <a:chOff x="1375605" y="3105756"/>
            <a:chExt cx="3024015" cy="675865"/>
          </a:xfrm>
        </p:grpSpPr>
        <p:sp>
          <p:nvSpPr>
            <p:cNvPr id="68" name="正方形/長方形 67"/>
            <p:cNvSpPr/>
            <p:nvPr/>
          </p:nvSpPr>
          <p:spPr>
            <a:xfrm>
              <a:off x="1375605" y="3105756"/>
              <a:ext cx="3024015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496784" y="3180967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4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496784" y="3437406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5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 flipH="1" flipV="1">
              <a:off x="2219355" y="3281484"/>
              <a:ext cx="1147584" cy="115534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2" name="フリーフォーム 71"/>
            <p:cNvSpPr/>
            <p:nvPr/>
          </p:nvSpPr>
          <p:spPr>
            <a:xfrm flipH="1">
              <a:off x="2216782" y="3444762"/>
              <a:ext cx="1150362" cy="119606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170930" y="3105756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366940" y="3292792"/>
              <a:ext cx="936104" cy="272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U50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2684567" y="3527705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649752" y="5321025"/>
            <a:ext cx="3024015" cy="675865"/>
            <a:chOff x="1375605" y="3105756"/>
            <a:chExt cx="3024015" cy="675865"/>
          </a:xfrm>
        </p:grpSpPr>
        <p:sp>
          <p:nvSpPr>
            <p:cNvPr id="77" name="正方形/長方形 76"/>
            <p:cNvSpPr/>
            <p:nvPr/>
          </p:nvSpPr>
          <p:spPr>
            <a:xfrm>
              <a:off x="1375605" y="3105756"/>
              <a:ext cx="3024015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496784" y="3180967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6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496784" y="3437406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7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フリーフォーム 79"/>
            <p:cNvSpPr/>
            <p:nvPr/>
          </p:nvSpPr>
          <p:spPr>
            <a:xfrm flipH="1" flipV="1">
              <a:off x="2219355" y="3281484"/>
              <a:ext cx="1147584" cy="115534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81" name="フリーフォーム 80"/>
            <p:cNvSpPr/>
            <p:nvPr/>
          </p:nvSpPr>
          <p:spPr>
            <a:xfrm flipH="1">
              <a:off x="2216782" y="3444762"/>
              <a:ext cx="1150362" cy="119606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170930" y="3105756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3366940" y="3292792"/>
              <a:ext cx="936104" cy="272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U50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684567" y="3527705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649752" y="5993495"/>
            <a:ext cx="3024015" cy="675865"/>
            <a:chOff x="1375605" y="3105756"/>
            <a:chExt cx="3024015" cy="675865"/>
          </a:xfrm>
        </p:grpSpPr>
        <p:sp>
          <p:nvSpPr>
            <p:cNvPr id="86" name="正方形/長方形 85"/>
            <p:cNvSpPr/>
            <p:nvPr/>
          </p:nvSpPr>
          <p:spPr>
            <a:xfrm>
              <a:off x="1375605" y="3105756"/>
              <a:ext cx="3024015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1496784" y="3180967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8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1496784" y="3437406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9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9" name="フリーフォーム 88"/>
            <p:cNvSpPr/>
            <p:nvPr/>
          </p:nvSpPr>
          <p:spPr>
            <a:xfrm flipH="1" flipV="1">
              <a:off x="2219355" y="3281484"/>
              <a:ext cx="1147584" cy="115534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90" name="フリーフォーム 89"/>
            <p:cNvSpPr/>
            <p:nvPr/>
          </p:nvSpPr>
          <p:spPr>
            <a:xfrm flipH="1">
              <a:off x="2216782" y="3444762"/>
              <a:ext cx="1150362" cy="119606"/>
            </a:xfrm>
            <a:custGeom>
              <a:avLst/>
              <a:gdLst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3"/>
                <a:gd name="connsiteX1" fmla="*/ 336176 w 336176"/>
                <a:gd name="connsiteY1" fmla="*/ 519953 h 519953"/>
                <a:gd name="connsiteX0" fmla="*/ 0 w 336176"/>
                <a:gd name="connsiteY0" fmla="*/ 0 h 519956"/>
                <a:gd name="connsiteX1" fmla="*/ 336176 w 336176"/>
                <a:gd name="connsiteY1" fmla="*/ 519953 h 51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176" h="519956">
                  <a:moveTo>
                    <a:pt x="0" y="0"/>
                  </a:moveTo>
                  <a:cubicBezTo>
                    <a:pt x="192741" y="2989"/>
                    <a:pt x="125505" y="521446"/>
                    <a:pt x="336176" y="519953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170930" y="3105756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366940" y="3292792"/>
              <a:ext cx="936104" cy="272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chemeClr val="tx1"/>
                  </a:solidFill>
                </a:rPr>
                <a:t>U50</a:t>
              </a: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2684567" y="3527705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</p:grpSp>
      <p:cxnSp>
        <p:nvCxnSpPr>
          <p:cNvPr id="95" name="直線コネクタ 94"/>
          <p:cNvCxnSpPr/>
          <p:nvPr/>
        </p:nvCxnSpPr>
        <p:spPr>
          <a:xfrm>
            <a:off x="3577192" y="4315048"/>
            <a:ext cx="6408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564715" y="4966626"/>
            <a:ext cx="6408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577192" y="5632039"/>
            <a:ext cx="6408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3577192" y="6313548"/>
            <a:ext cx="6408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6214921" y="2988783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CRU-FPGA x10</a:t>
            </a:r>
            <a:endParaRPr lang="ja-JP" altLang="en-US" sz="1400" dirty="0"/>
          </a:p>
        </p:txBody>
      </p:sp>
      <p:grpSp>
        <p:nvGrpSpPr>
          <p:cNvPr id="173" name="グループ化 172"/>
          <p:cNvGrpSpPr/>
          <p:nvPr/>
        </p:nvGrpSpPr>
        <p:grpSpPr>
          <a:xfrm>
            <a:off x="6385298" y="3287081"/>
            <a:ext cx="2884477" cy="675865"/>
            <a:chOff x="6385298" y="3287081"/>
            <a:chExt cx="2884477" cy="675865"/>
          </a:xfrm>
        </p:grpSpPr>
        <p:sp>
          <p:nvSpPr>
            <p:cNvPr id="102" name="正方形/長方形 101"/>
            <p:cNvSpPr/>
            <p:nvPr/>
          </p:nvSpPr>
          <p:spPr>
            <a:xfrm>
              <a:off x="6385298" y="3287081"/>
              <a:ext cx="2884477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6506477" y="3362292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0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6506477" y="3618731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1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7180623" y="328708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7694260" y="3709030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8394264" y="3360094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8394264" y="3616533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5" name="直線コネクタ 154"/>
            <p:cNvCxnSpPr/>
            <p:nvPr/>
          </p:nvCxnSpPr>
          <p:spPr>
            <a:xfrm>
              <a:off x="7226477" y="3475601"/>
              <a:ext cx="1167786" cy="24581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>
              <a:endCxn id="153" idx="1"/>
            </p:cNvCxnSpPr>
            <p:nvPr/>
          </p:nvCxnSpPr>
          <p:spPr>
            <a:xfrm flipV="1">
              <a:off x="7226476" y="3468121"/>
              <a:ext cx="1167788" cy="2585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楕円 159"/>
            <p:cNvSpPr/>
            <p:nvPr/>
          </p:nvSpPr>
          <p:spPr>
            <a:xfrm>
              <a:off x="7742059" y="3541715"/>
              <a:ext cx="144016" cy="1231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2" name="直線コネクタ 161"/>
          <p:cNvCxnSpPr/>
          <p:nvPr/>
        </p:nvCxnSpPr>
        <p:spPr>
          <a:xfrm>
            <a:off x="9108738" y="3470320"/>
            <a:ext cx="1200321" cy="41254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9123637" y="3728895"/>
            <a:ext cx="1170523" cy="21846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正方形/長方形 165"/>
          <p:cNvSpPr/>
          <p:nvPr/>
        </p:nvSpPr>
        <p:spPr>
          <a:xfrm>
            <a:off x="10294160" y="3745530"/>
            <a:ext cx="936104" cy="537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</a:rPr>
              <a:t>U280</a:t>
            </a: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623217" y="3429720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1</a:t>
            </a:r>
            <a:r>
              <a:rPr lang="en-US" altLang="ja-JP" sz="1000" dirty="0" smtClean="0"/>
              <a:t>0 </a:t>
            </a:r>
            <a:r>
              <a:rPr lang="en-US" altLang="ja-JP" sz="1000" dirty="0" err="1" smtClean="0"/>
              <a:t>Gbps</a:t>
            </a:r>
            <a:endParaRPr lang="en-US" altLang="ja-JP" sz="1000" dirty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9269774" y="3360094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2</a:t>
            </a:r>
            <a:r>
              <a:rPr lang="en-US" altLang="ja-JP" sz="1000" dirty="0"/>
              <a:t>5</a:t>
            </a:r>
            <a:r>
              <a:rPr lang="en-US" altLang="ja-JP" sz="1000" dirty="0" smtClean="0"/>
              <a:t> </a:t>
            </a:r>
            <a:r>
              <a:rPr lang="en-US" altLang="ja-JP" sz="1000" dirty="0" err="1" smtClean="0"/>
              <a:t>Gbps</a:t>
            </a:r>
            <a:endParaRPr lang="en-US" altLang="ja-JP" sz="1000" dirty="0"/>
          </a:p>
        </p:txBody>
      </p:sp>
      <p:grpSp>
        <p:nvGrpSpPr>
          <p:cNvPr id="174" name="グループ化 173"/>
          <p:cNvGrpSpPr/>
          <p:nvPr/>
        </p:nvGrpSpPr>
        <p:grpSpPr>
          <a:xfrm>
            <a:off x="6385297" y="3991818"/>
            <a:ext cx="2884477" cy="675865"/>
            <a:chOff x="6385298" y="3287081"/>
            <a:chExt cx="2884477" cy="675865"/>
          </a:xfrm>
        </p:grpSpPr>
        <p:sp>
          <p:nvSpPr>
            <p:cNvPr id="175" name="正方形/長方形 174"/>
            <p:cNvSpPr/>
            <p:nvPr/>
          </p:nvSpPr>
          <p:spPr>
            <a:xfrm>
              <a:off x="6385298" y="3287081"/>
              <a:ext cx="2884477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6506477" y="3362292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2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6506477" y="3618731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3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7180623" y="328708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>
              <a:off x="7694260" y="3709030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8394264" y="3360094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8394264" y="3616533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2" name="直線コネクタ 181"/>
            <p:cNvCxnSpPr/>
            <p:nvPr/>
          </p:nvCxnSpPr>
          <p:spPr>
            <a:xfrm>
              <a:off x="7226477" y="3475601"/>
              <a:ext cx="1167786" cy="24581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>
              <a:endCxn id="180" idx="1"/>
            </p:cNvCxnSpPr>
            <p:nvPr/>
          </p:nvCxnSpPr>
          <p:spPr>
            <a:xfrm flipV="1">
              <a:off x="7226476" y="3468121"/>
              <a:ext cx="1167788" cy="2585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楕円 183"/>
            <p:cNvSpPr/>
            <p:nvPr/>
          </p:nvSpPr>
          <p:spPr>
            <a:xfrm>
              <a:off x="7742059" y="3541715"/>
              <a:ext cx="144016" cy="1231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5" name="グループ化 184"/>
          <p:cNvGrpSpPr/>
          <p:nvPr/>
        </p:nvGrpSpPr>
        <p:grpSpPr>
          <a:xfrm>
            <a:off x="6385297" y="4695539"/>
            <a:ext cx="2884477" cy="675865"/>
            <a:chOff x="6385298" y="3287081"/>
            <a:chExt cx="2884477" cy="675865"/>
          </a:xfrm>
        </p:grpSpPr>
        <p:sp>
          <p:nvSpPr>
            <p:cNvPr id="186" name="正方形/長方形 185"/>
            <p:cNvSpPr/>
            <p:nvPr/>
          </p:nvSpPr>
          <p:spPr>
            <a:xfrm>
              <a:off x="6385298" y="3287081"/>
              <a:ext cx="2884477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6506477" y="3362292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4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6506477" y="3618731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5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7180623" y="328708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7694260" y="3709030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8394264" y="3360094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8394264" y="3616533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3" name="直線コネクタ 192"/>
            <p:cNvCxnSpPr/>
            <p:nvPr/>
          </p:nvCxnSpPr>
          <p:spPr>
            <a:xfrm>
              <a:off x="7226477" y="3475601"/>
              <a:ext cx="1167786" cy="24581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>
              <a:endCxn id="191" idx="1"/>
            </p:cNvCxnSpPr>
            <p:nvPr/>
          </p:nvCxnSpPr>
          <p:spPr>
            <a:xfrm flipV="1">
              <a:off x="7226476" y="3468121"/>
              <a:ext cx="1167788" cy="2585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楕円 194"/>
            <p:cNvSpPr/>
            <p:nvPr/>
          </p:nvSpPr>
          <p:spPr>
            <a:xfrm>
              <a:off x="7742059" y="3541715"/>
              <a:ext cx="144016" cy="1231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6385297" y="5386179"/>
            <a:ext cx="2884477" cy="675865"/>
            <a:chOff x="6385298" y="3287081"/>
            <a:chExt cx="2884477" cy="675865"/>
          </a:xfrm>
        </p:grpSpPr>
        <p:sp>
          <p:nvSpPr>
            <p:cNvPr id="197" name="正方形/長方形 196"/>
            <p:cNvSpPr/>
            <p:nvPr/>
          </p:nvSpPr>
          <p:spPr>
            <a:xfrm>
              <a:off x="6385298" y="3287081"/>
              <a:ext cx="2884477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6506477" y="3362292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6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9" name="正方形/長方形 198"/>
            <p:cNvSpPr/>
            <p:nvPr/>
          </p:nvSpPr>
          <p:spPr>
            <a:xfrm>
              <a:off x="6506477" y="3618731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7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7180623" y="328708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201" name="テキスト ボックス 200"/>
            <p:cNvSpPr txBox="1"/>
            <p:nvPr/>
          </p:nvSpPr>
          <p:spPr>
            <a:xfrm>
              <a:off x="7694260" y="3709030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  <p:sp>
          <p:nvSpPr>
            <p:cNvPr id="202" name="正方形/長方形 201"/>
            <p:cNvSpPr/>
            <p:nvPr/>
          </p:nvSpPr>
          <p:spPr>
            <a:xfrm>
              <a:off x="8394264" y="3360094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8394264" y="3616533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4" name="直線コネクタ 203"/>
            <p:cNvCxnSpPr/>
            <p:nvPr/>
          </p:nvCxnSpPr>
          <p:spPr>
            <a:xfrm>
              <a:off x="7226477" y="3475601"/>
              <a:ext cx="1167786" cy="24581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>
              <a:endCxn id="202" idx="1"/>
            </p:cNvCxnSpPr>
            <p:nvPr/>
          </p:nvCxnSpPr>
          <p:spPr>
            <a:xfrm flipV="1">
              <a:off x="7226476" y="3468121"/>
              <a:ext cx="1167788" cy="2585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楕円 205"/>
            <p:cNvSpPr/>
            <p:nvPr/>
          </p:nvSpPr>
          <p:spPr>
            <a:xfrm>
              <a:off x="7742059" y="3541715"/>
              <a:ext cx="144016" cy="1231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7" name="グループ化 206"/>
          <p:cNvGrpSpPr/>
          <p:nvPr/>
        </p:nvGrpSpPr>
        <p:grpSpPr>
          <a:xfrm>
            <a:off x="6385297" y="6077511"/>
            <a:ext cx="2884477" cy="675865"/>
            <a:chOff x="6385298" y="3287081"/>
            <a:chExt cx="2884477" cy="675865"/>
          </a:xfrm>
        </p:grpSpPr>
        <p:sp>
          <p:nvSpPr>
            <p:cNvPr id="208" name="正方形/長方形 207"/>
            <p:cNvSpPr/>
            <p:nvPr/>
          </p:nvSpPr>
          <p:spPr>
            <a:xfrm>
              <a:off x="6385298" y="3287081"/>
              <a:ext cx="2884477" cy="61453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6506477" y="3362292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8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6506477" y="3618731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9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7180623" y="3287081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</a:t>
              </a:r>
              <a:r>
                <a:rPr lang="en-US" altLang="ja-JP" sz="1000" dirty="0" smtClean="0"/>
                <a:t>0 </a:t>
              </a:r>
              <a:r>
                <a:rPr lang="en-US" altLang="ja-JP" sz="1000" dirty="0" err="1" smtClean="0"/>
                <a:t>Gbps</a:t>
              </a:r>
              <a:endParaRPr lang="en-US" altLang="ja-JP" sz="1000" dirty="0"/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7694260" y="3709030"/>
              <a:ext cx="4363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 smtClean="0"/>
                <a:t>FLP</a:t>
              </a:r>
              <a:endParaRPr kumimoji="1" lang="ja-JP" altLang="en-US" sz="1050" dirty="0"/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8394264" y="3360094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8394264" y="3616533"/>
              <a:ext cx="720000" cy="2160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</a:rPr>
                <a:t>NIC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15" name="直線コネクタ 214"/>
            <p:cNvCxnSpPr/>
            <p:nvPr/>
          </p:nvCxnSpPr>
          <p:spPr>
            <a:xfrm>
              <a:off x="7226477" y="3475601"/>
              <a:ext cx="1167786" cy="24581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>
              <a:endCxn id="213" idx="1"/>
            </p:cNvCxnSpPr>
            <p:nvPr/>
          </p:nvCxnSpPr>
          <p:spPr>
            <a:xfrm flipV="1">
              <a:off x="7226476" y="3468121"/>
              <a:ext cx="1167788" cy="25857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楕円 216"/>
            <p:cNvSpPr/>
            <p:nvPr/>
          </p:nvSpPr>
          <p:spPr>
            <a:xfrm>
              <a:off x="7742059" y="3541715"/>
              <a:ext cx="144016" cy="12311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9" name="直線コネクタ 228"/>
          <p:cNvCxnSpPr/>
          <p:nvPr/>
        </p:nvCxnSpPr>
        <p:spPr>
          <a:xfrm flipV="1">
            <a:off x="9116187" y="4038653"/>
            <a:ext cx="1185422" cy="13354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 flipV="1">
            <a:off x="9108738" y="4112356"/>
            <a:ext cx="1185422" cy="2929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 flipV="1">
            <a:off x="9108738" y="4194275"/>
            <a:ext cx="1192871" cy="68137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>
            <a:stCxn id="192" idx="3"/>
          </p:cNvCxnSpPr>
          <p:nvPr/>
        </p:nvCxnSpPr>
        <p:spPr>
          <a:xfrm>
            <a:off x="9114263" y="5133018"/>
            <a:ext cx="1215667" cy="3861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>
            <a:stCxn id="202" idx="3"/>
          </p:cNvCxnSpPr>
          <p:nvPr/>
        </p:nvCxnSpPr>
        <p:spPr>
          <a:xfrm>
            <a:off x="9114263" y="5567219"/>
            <a:ext cx="1200768" cy="1648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正方形/長方形 239"/>
          <p:cNvSpPr/>
          <p:nvPr/>
        </p:nvSpPr>
        <p:spPr>
          <a:xfrm>
            <a:off x="10315031" y="5381876"/>
            <a:ext cx="936104" cy="537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</a:rPr>
              <a:t>U280</a:t>
            </a: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9123637" y="5675000"/>
            <a:ext cx="1198843" cy="15562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 flipV="1">
            <a:off x="9123636" y="5748702"/>
            <a:ext cx="1191395" cy="50984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 flipV="1">
            <a:off x="9123635" y="5830621"/>
            <a:ext cx="1198845" cy="6812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89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 Do List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10515600" cy="54519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Investigate what could be possible solution with TPC CRU</a:t>
            </a:r>
            <a:endParaRPr lang="en-US" altLang="ja-JP" dirty="0"/>
          </a:p>
          <a:p>
            <a:r>
              <a:rPr lang="en-US" altLang="ja-JP" dirty="0" smtClean="0"/>
              <a:t>Possibility to use non-Ethernet protocol in U50 and U280 units</a:t>
            </a:r>
          </a:p>
          <a:p>
            <a:pPr lvl="1"/>
            <a:r>
              <a:rPr lang="en-US" altLang="ja-JP" dirty="0" err="1" smtClean="0"/>
              <a:t>infiniband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/>
              <a:t>any other simpler?</a:t>
            </a:r>
          </a:p>
          <a:p>
            <a:r>
              <a:rPr lang="en-US" altLang="ja-JP" dirty="0" smtClean="0"/>
              <a:t>Testing cluster finder protocol implementation</a:t>
            </a:r>
          </a:p>
          <a:p>
            <a:r>
              <a:rPr kumimoji="1" lang="en-US" altLang="ja-JP" dirty="0" err="1" smtClean="0"/>
              <a:t>FoCal</a:t>
            </a:r>
            <a:r>
              <a:rPr kumimoji="1" lang="en-US" altLang="ja-JP" dirty="0" smtClean="0"/>
              <a:t> and future experiments</a:t>
            </a:r>
          </a:p>
          <a:p>
            <a:pPr lvl="1"/>
            <a:r>
              <a:rPr lang="en-US" altLang="ja-JP" dirty="0" smtClean="0"/>
              <a:t>requests for online processing to be sorted out</a:t>
            </a:r>
          </a:p>
          <a:p>
            <a:pPr lvl="1"/>
            <a:r>
              <a:rPr lang="en-US" altLang="ja-JP" dirty="0" smtClean="0"/>
              <a:t>simulation</a:t>
            </a:r>
          </a:p>
          <a:p>
            <a:pPr lvl="1"/>
            <a:r>
              <a:rPr lang="en-US" altLang="ja-JP" dirty="0" smtClean="0"/>
              <a:t>for future projects, we can even think about custom </a:t>
            </a:r>
            <a:r>
              <a:rPr lang="en-US" altLang="ja-JP" dirty="0" err="1" smtClean="0"/>
              <a:t>PCIe</a:t>
            </a:r>
            <a:r>
              <a:rPr lang="en-US" altLang="ja-JP" dirty="0" smtClean="0"/>
              <a:t> board</a:t>
            </a:r>
          </a:p>
          <a:p>
            <a:pPr lvl="2"/>
            <a:r>
              <a:rPr kumimoji="1" lang="en-US" altLang="ja-JP" dirty="0" smtClean="0"/>
              <a:t>more serial links</a:t>
            </a:r>
          </a:p>
          <a:p>
            <a:pPr lvl="2"/>
            <a:r>
              <a:rPr lang="en-US" altLang="ja-JP" dirty="0" smtClean="0"/>
              <a:t>replace CRU with FPGA+HBM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457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Paper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Independently from TPC project, maybe it makes sense to prepare a </a:t>
            </a:r>
            <a:r>
              <a:rPr lang="en-US" altLang="ja-JP" dirty="0" smtClean="0"/>
              <a:t>paper</a:t>
            </a:r>
          </a:p>
          <a:p>
            <a:r>
              <a:rPr lang="en-US" altLang="ja-JP" dirty="0" smtClean="0"/>
              <a:t>Very general detector data processing acceleration</a:t>
            </a:r>
          </a:p>
          <a:p>
            <a:pPr lvl="1"/>
            <a:r>
              <a:rPr lang="en-US" altLang="ja-JP" dirty="0" smtClean="0"/>
              <a:t>Stencil calculation for TPC (not necessarily ALICE TPC) like detector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alorimeter like detector</a:t>
            </a:r>
          </a:p>
          <a:p>
            <a:pPr lvl="1"/>
            <a:r>
              <a:rPr lang="en-US" altLang="ja-JP" dirty="0" smtClean="0"/>
              <a:t>Performance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96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TPC front-end readout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56931" y="1204303"/>
            <a:ext cx="4320480" cy="550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/>
              <a:t>FEC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(Front-end Card)</a:t>
            </a:r>
          </a:p>
          <a:p>
            <a:r>
              <a:rPr kumimoji="1" lang="en-US" altLang="ja-JP" dirty="0" smtClean="0"/>
              <a:t>5 ASICs (SAMPA)</a:t>
            </a:r>
          </a:p>
          <a:p>
            <a:pPr lvl="1"/>
            <a:r>
              <a:rPr kumimoji="1" lang="en-US" altLang="ja-JP" dirty="0" smtClean="0"/>
              <a:t>32 charge sensitive shaping amplifier</a:t>
            </a:r>
          </a:p>
          <a:p>
            <a:pPr lvl="1"/>
            <a:r>
              <a:rPr lang="en-US" altLang="ja-JP" dirty="0" smtClean="0"/>
              <a:t>32 ADC at 10 bit 5 MHz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continuous readout</a:t>
            </a:r>
          </a:p>
          <a:p>
            <a:r>
              <a:rPr lang="en-US" altLang="ja-JP" dirty="0" smtClean="0"/>
              <a:t>2 GBT optical links</a:t>
            </a:r>
          </a:p>
          <a:p>
            <a:pPr lvl="1"/>
            <a:r>
              <a:rPr lang="en-US" altLang="ja-JP" dirty="0" smtClean="0"/>
              <a:t>4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each</a:t>
            </a:r>
          </a:p>
          <a:p>
            <a:pPr lvl="1"/>
            <a:r>
              <a:rPr lang="en-US" altLang="ja-JP" dirty="0" smtClean="0"/>
              <a:t>radiation hard</a:t>
            </a:r>
          </a:p>
          <a:p>
            <a:r>
              <a:rPr lang="en-US" altLang="ja-JP" dirty="0" smtClean="0"/>
              <a:t>design by ORNL, USA</a:t>
            </a:r>
          </a:p>
          <a:p>
            <a:r>
              <a:rPr lang="en-US" altLang="ja-JP" dirty="0" smtClean="0"/>
              <a:t>3276</a:t>
            </a:r>
            <a:r>
              <a:rPr lang="ja-JP" altLang="en-US" dirty="0"/>
              <a:t> </a:t>
            </a:r>
            <a:r>
              <a:rPr lang="en-US" altLang="ja-JP" dirty="0" smtClean="0"/>
              <a:t>FECs to be installed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5717" y="385405"/>
            <a:ext cx="2844317" cy="43229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12" y="3969063"/>
            <a:ext cx="4451488" cy="26048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520" t="2587" r="11326" b="1724"/>
          <a:stretch/>
        </p:blipFill>
        <p:spPr>
          <a:xfrm>
            <a:off x="222901" y="1124744"/>
            <a:ext cx="2688414" cy="47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1" descr="Image result for Asus ESC4000-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20190" r="5553" b="18385"/>
          <a:stretch>
            <a:fillRect/>
          </a:stretch>
        </p:blipFill>
        <p:spPr bwMode="auto">
          <a:xfrm>
            <a:off x="9734136" y="4327368"/>
            <a:ext cx="2442462" cy="16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3" name="タイトル 1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ALICE TPC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Data Acquisition System</a:t>
            </a:r>
            <a:endParaRPr kumimoji="1" lang="ja-JP" altLang="en-US" dirty="0"/>
          </a:p>
        </p:txBody>
      </p:sp>
      <p:sp>
        <p:nvSpPr>
          <p:cNvPr id="74" name="角丸四角形 73"/>
          <p:cNvSpPr/>
          <p:nvPr/>
        </p:nvSpPr>
        <p:spPr>
          <a:xfrm>
            <a:off x="1379476" y="1646990"/>
            <a:ext cx="1187280" cy="6677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detector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1400" dirty="0" err="1" smtClean="0">
                <a:solidFill>
                  <a:schemeClr val="tx1"/>
                </a:solidFill>
              </a:rPr>
              <a:t>GEM+Pad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3995218" y="1304764"/>
            <a:ext cx="5174389" cy="126120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34440" y="1427535"/>
            <a:ext cx="143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analog</a:t>
            </a:r>
            <a:endParaRPr lang="en-US" altLang="ja-JP" sz="1600" dirty="0"/>
          </a:p>
          <a:p>
            <a:pPr algn="ctr"/>
            <a:r>
              <a:rPr lang="en-US" altLang="ja-JP" sz="1600" dirty="0"/>
              <a:t>(</a:t>
            </a:r>
            <a:r>
              <a:rPr lang="en-US" altLang="ja-JP" sz="1600" dirty="0" smtClean="0"/>
              <a:t>560k </a:t>
            </a:r>
            <a:r>
              <a:rPr lang="en-US" altLang="ja-JP" sz="1600" dirty="0" err="1"/>
              <a:t>ch.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77" name="二等辺三角形 76"/>
          <p:cNvSpPr/>
          <p:nvPr/>
        </p:nvSpPr>
        <p:spPr>
          <a:xfrm rot="5400000">
            <a:off x="4270564" y="1702952"/>
            <a:ext cx="703196" cy="56073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8" name="直線コネクタ 77"/>
          <p:cNvCxnSpPr>
            <a:stCxn id="74" idx="3"/>
            <a:endCxn id="77" idx="3"/>
          </p:cNvCxnSpPr>
          <p:nvPr/>
        </p:nvCxnSpPr>
        <p:spPr>
          <a:xfrm>
            <a:off x="2566756" y="1980841"/>
            <a:ext cx="1775039" cy="2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5069577" y="1526117"/>
            <a:ext cx="84988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A/D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5 MHz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10 bit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80" name="直線コネクタ 79"/>
          <p:cNvCxnSpPr>
            <a:stCxn id="77" idx="0"/>
            <a:endCxn id="79" idx="1"/>
          </p:cNvCxnSpPr>
          <p:nvPr/>
        </p:nvCxnSpPr>
        <p:spPr>
          <a:xfrm flipV="1">
            <a:off x="4902532" y="1983319"/>
            <a:ext cx="16704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286418" y="1829430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amp</a:t>
            </a:r>
            <a:endParaRPr lang="ja-JP" altLang="en-US" sz="1400" dirty="0"/>
          </a:p>
        </p:txBody>
      </p:sp>
      <p:sp>
        <p:nvSpPr>
          <p:cNvPr id="83" name="正方形/長方形 82"/>
          <p:cNvSpPr/>
          <p:nvPr/>
        </p:nvSpPr>
        <p:spPr>
          <a:xfrm>
            <a:off x="6173236" y="1526115"/>
            <a:ext cx="168696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DSP +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Zero </a:t>
            </a:r>
            <a:r>
              <a:rPr lang="en-US" altLang="ja-JP" sz="1400" dirty="0" smtClean="0">
                <a:solidFill>
                  <a:schemeClr val="tx1"/>
                </a:solidFill>
              </a:rPr>
              <a:t>Suppression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84" name="直線コネクタ 83"/>
          <p:cNvCxnSpPr>
            <a:stCxn id="79" idx="3"/>
            <a:endCxn id="83" idx="1"/>
          </p:cNvCxnSpPr>
          <p:nvPr/>
        </p:nvCxnSpPr>
        <p:spPr>
          <a:xfrm flipV="1">
            <a:off x="5919457" y="1983315"/>
            <a:ext cx="253779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/>
          <p:cNvSpPr/>
          <p:nvPr/>
        </p:nvSpPr>
        <p:spPr>
          <a:xfrm>
            <a:off x="8112224" y="1759323"/>
            <a:ext cx="720765" cy="397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8148228" y="179532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GBT</a:t>
            </a:r>
            <a:endParaRPr lang="en-US" altLang="ja-JP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562842" y="2009679"/>
            <a:ext cx="149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short wire</a:t>
            </a:r>
            <a:endParaRPr lang="ja-JP" altLang="en-US" sz="16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001791" y="2708685"/>
            <a:ext cx="661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optical fibers 4 </a:t>
            </a:r>
            <a:r>
              <a:rPr lang="en-US" altLang="ja-JP" sz="1600" dirty="0" err="1"/>
              <a:t>Gbps</a:t>
            </a:r>
            <a:r>
              <a:rPr lang="en-US" altLang="ja-JP" sz="1600" dirty="0"/>
              <a:t> x </a:t>
            </a:r>
            <a:r>
              <a:rPr lang="en-US" altLang="ja-JP" sz="1600" dirty="0" smtClean="0"/>
              <a:t>7000</a:t>
            </a:r>
            <a:r>
              <a:rPr lang="ja-JP" altLang="en-US" sz="1600" dirty="0" smtClean="0"/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 28 </a:t>
            </a:r>
            <a:r>
              <a:rPr lang="en-US" altLang="ja-JP" sz="1600" dirty="0" err="1">
                <a:sym typeface="Wingdings" panose="05000000000000000000" pitchFamily="2" charset="2"/>
              </a:rPr>
              <a:t>T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bps</a:t>
            </a:r>
            <a:r>
              <a:rPr lang="en-US" altLang="ja-JP" sz="1600" dirty="0" smtClean="0">
                <a:sym typeface="Wingdings" panose="05000000000000000000" pitchFamily="2" charset="2"/>
              </a:rPr>
              <a:t> (3.5 TB/s)</a:t>
            </a:r>
            <a:r>
              <a:rPr lang="en-US" altLang="ja-JP" sz="1600" dirty="0" smtClean="0"/>
              <a:t>, distance ~100 m </a:t>
            </a:r>
            <a:endParaRPr lang="ja-JP" altLang="en-US" sz="1600" dirty="0"/>
          </a:p>
        </p:txBody>
      </p:sp>
      <p:sp>
        <p:nvSpPr>
          <p:cNvPr id="96" name="角丸四角形 95"/>
          <p:cNvSpPr/>
          <p:nvPr/>
        </p:nvSpPr>
        <p:spPr>
          <a:xfrm>
            <a:off x="1859493" y="3501008"/>
            <a:ext cx="6554452" cy="3096344"/>
          </a:xfrm>
          <a:prstGeom prst="roundRect">
            <a:avLst>
              <a:gd name="adj" fmla="val 7099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090726" y="4149080"/>
            <a:ext cx="4819163" cy="88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2051348" y="4296365"/>
            <a:ext cx="720765" cy="629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chemeClr val="tx1"/>
                </a:solidFill>
              </a:rPr>
              <a:t>GBT</a:t>
            </a:r>
          </a:p>
          <a:p>
            <a:pPr algn="ctr"/>
            <a:r>
              <a:rPr lang="en-US" altLang="ja-JP" sz="1600">
                <a:solidFill>
                  <a:schemeClr val="tx1"/>
                </a:solidFill>
              </a:rPr>
              <a:t>x20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cxnSp>
        <p:nvCxnSpPr>
          <p:cNvPr id="99" name="直線コネクタ 98"/>
          <p:cNvCxnSpPr/>
          <p:nvPr/>
        </p:nvCxnSpPr>
        <p:spPr>
          <a:xfrm>
            <a:off x="1859491" y="4592610"/>
            <a:ext cx="1892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659396" y="4115004"/>
            <a:ext cx="20" cy="179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1007068" y="4276655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x20</a:t>
            </a:r>
            <a:endParaRPr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179676" y="3320896"/>
            <a:ext cx="38154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FLP(First Level Processor) node</a:t>
            </a:r>
            <a:endParaRPr lang="ja-JP" altLang="en-US" b="1" dirty="0"/>
          </a:p>
        </p:txBody>
      </p:sp>
      <p:sp>
        <p:nvSpPr>
          <p:cNvPr id="108" name="正方形/長方形 107"/>
          <p:cNvSpPr/>
          <p:nvPr/>
        </p:nvSpPr>
        <p:spPr>
          <a:xfrm>
            <a:off x="643026" y="4583773"/>
            <a:ext cx="1268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80</a:t>
            </a:r>
            <a:r>
              <a:rPr lang="en-US" altLang="ja-JP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Gbps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(10 GB/s)</a:t>
            </a: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1600 ADCs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179676" y="3877307"/>
            <a:ext cx="427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FPGA </a:t>
            </a:r>
            <a:r>
              <a:rPr lang="en-US" altLang="ja-JP" sz="1400" b="1" dirty="0" err="1" smtClean="0"/>
              <a:t>Arria</a:t>
            </a:r>
            <a:r>
              <a:rPr lang="en-US" altLang="ja-JP" sz="1400" b="1" dirty="0" smtClean="0"/>
              <a:t> 10 (GTX1150, 10AX115S3F45E2SG</a:t>
            </a:r>
            <a:r>
              <a:rPr lang="en-US" altLang="ja-JP" sz="1400" b="1" dirty="0"/>
              <a:t>)</a:t>
            </a:r>
            <a:endParaRPr lang="ja-JP" altLang="en-US" sz="1400" b="1" dirty="0"/>
          </a:p>
        </p:txBody>
      </p:sp>
      <p:sp>
        <p:nvSpPr>
          <p:cNvPr id="110" name="正方形/長方形 109"/>
          <p:cNvSpPr/>
          <p:nvPr/>
        </p:nvSpPr>
        <p:spPr>
          <a:xfrm>
            <a:off x="3229369" y="4307564"/>
            <a:ext cx="855645" cy="60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sort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11" name="直線コネクタ 110"/>
          <p:cNvCxnSpPr>
            <a:stCxn id="98" idx="3"/>
            <a:endCxn id="110" idx="1"/>
          </p:cNvCxnSpPr>
          <p:nvPr/>
        </p:nvCxnSpPr>
        <p:spPr>
          <a:xfrm flipV="1">
            <a:off x="2772113" y="4609777"/>
            <a:ext cx="457256" cy="1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4087526" y="4307564"/>
            <a:ext cx="1260623" cy="60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filtering</a:t>
            </a:r>
            <a:br>
              <a:rPr lang="en-US" altLang="ja-JP" sz="1600" dirty="0" smtClean="0">
                <a:solidFill>
                  <a:srgbClr val="FF0000"/>
                </a:solidFill>
              </a:rPr>
            </a:br>
            <a:r>
              <a:rPr lang="en-US" altLang="ja-JP" sz="1600" dirty="0" smtClean="0">
                <a:solidFill>
                  <a:srgbClr val="FF0000"/>
                </a:solidFill>
              </a:rPr>
              <a:t>DSPs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353605" y="4307564"/>
            <a:ext cx="1332631" cy="60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clustering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2048749" y="5301208"/>
            <a:ext cx="2327927" cy="936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post-clustering</a:t>
            </a: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formatting</a:t>
            </a: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loss-less compression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6541737" y="5769260"/>
            <a:ext cx="16201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network IF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4813545" y="5337175"/>
            <a:ext cx="1116124" cy="9001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417501" y="6273316"/>
            <a:ext cx="18369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PCI Express </a:t>
            </a:r>
            <a:r>
              <a:rPr lang="en-US" altLang="ja-JP" sz="1400" dirty="0" smtClean="0"/>
              <a:t>Gen3</a:t>
            </a:r>
            <a:endParaRPr lang="en-US" altLang="ja-JP" sz="1400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049349" y="620130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x86 CPU</a:t>
            </a:r>
            <a:endParaRPr lang="ja-JP" altLang="en-US" dirty="0"/>
          </a:p>
        </p:txBody>
      </p:sp>
      <p:sp>
        <p:nvSpPr>
          <p:cNvPr id="128" name="正方形/長方形 127"/>
          <p:cNvSpPr/>
          <p:nvPr/>
        </p:nvSpPr>
        <p:spPr>
          <a:xfrm>
            <a:off x="9120336" y="5877272"/>
            <a:ext cx="1919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to computing farm</a:t>
            </a:r>
            <a:endParaRPr lang="ja-JP" altLang="en-US" sz="1600" dirty="0"/>
          </a:p>
        </p:txBody>
      </p:sp>
      <p:cxnSp>
        <p:nvCxnSpPr>
          <p:cNvPr id="132" name="直線コネクタ 131"/>
          <p:cNvCxnSpPr>
            <a:endCxn id="121" idx="1"/>
          </p:cNvCxnSpPr>
          <p:nvPr/>
        </p:nvCxnSpPr>
        <p:spPr>
          <a:xfrm>
            <a:off x="4381497" y="6027602"/>
            <a:ext cx="2160240" cy="326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2221258" y="3032956"/>
            <a:ext cx="28803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59396" y="5589240"/>
            <a:ext cx="3180" cy="2512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5317440" y="5145649"/>
            <a:ext cx="3577806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altLang="ja-JP" sz="1600" dirty="0" smtClean="0">
                <a:solidFill>
                  <a:srgbClr val="FF0000"/>
                </a:solidFill>
              </a:rPr>
              <a:t>16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Gbps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0" name="直線コネクタ 139"/>
          <p:cNvCxnSpPr/>
          <p:nvPr/>
        </p:nvCxnSpPr>
        <p:spPr>
          <a:xfrm>
            <a:off x="8161917" y="6021288"/>
            <a:ext cx="100811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8699306" y="6227198"/>
            <a:ext cx="2997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10 </a:t>
            </a:r>
            <a:r>
              <a:rPr lang="en-US" altLang="ja-JP" sz="1600" dirty="0" err="1" smtClean="0"/>
              <a:t>Gbps</a:t>
            </a:r>
            <a:r>
              <a:rPr lang="en-US" altLang="ja-JP" sz="1600" dirty="0" smtClean="0"/>
              <a:t>/node,  3.6 </a:t>
            </a:r>
            <a:r>
              <a:rPr lang="en-US" altLang="ja-JP" sz="1600" dirty="0" err="1" smtClean="0"/>
              <a:t>Tbps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total</a:t>
            </a:r>
          </a:p>
        </p:txBody>
      </p:sp>
      <p:sp>
        <p:nvSpPr>
          <p:cNvPr id="142" name="正方形/長方形 141"/>
          <p:cNvSpPr/>
          <p:nvPr/>
        </p:nvSpPr>
        <p:spPr>
          <a:xfrm>
            <a:off x="-14815" y="5934811"/>
            <a:ext cx="196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/>
              <a:t>to other nodes</a:t>
            </a:r>
          </a:p>
          <a:p>
            <a:pPr algn="ctr"/>
            <a:r>
              <a:rPr lang="en-US" altLang="ja-JP" sz="1600" dirty="0" smtClean="0"/>
              <a:t>(total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360 nodes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cxnSp>
        <p:nvCxnSpPr>
          <p:cNvPr id="147" name="直線コネクタ 146"/>
          <p:cNvCxnSpPr/>
          <p:nvPr/>
        </p:nvCxnSpPr>
        <p:spPr>
          <a:xfrm flipV="1">
            <a:off x="7860196" y="1975347"/>
            <a:ext cx="253779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>
            <a:off x="6168008" y="1507295"/>
            <a:ext cx="1692188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H="1" flipV="1">
            <a:off x="6204012" y="1543299"/>
            <a:ext cx="1656184" cy="900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10344472" y="3176972"/>
            <a:ext cx="1631504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テキスト ボックス 163"/>
          <p:cNvSpPr txBox="1"/>
          <p:nvPr/>
        </p:nvSpPr>
        <p:spPr>
          <a:xfrm>
            <a:off x="10142848" y="2816932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underground</a:t>
            </a:r>
            <a:r>
              <a:rPr kumimoji="1" lang="ja-JP" altLang="en-US" b="1" dirty="0" smtClean="0"/>
              <a:t>↑</a:t>
            </a:r>
            <a:endParaRPr kumimoji="1" lang="ja-JP" altLang="en-US" b="1" dirty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0740516" y="320665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surface</a:t>
            </a:r>
            <a:r>
              <a:rPr lang="ja-JP" altLang="en-US" b="1" dirty="0" smtClean="0"/>
              <a:t>↓</a:t>
            </a:r>
            <a:endParaRPr kumimoji="1" lang="en-US" altLang="ja-JP" b="1" dirty="0" smtClean="0"/>
          </a:p>
        </p:txBody>
      </p:sp>
      <p:pic>
        <p:nvPicPr>
          <p:cNvPr id="166" name="図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02044" y="694364"/>
            <a:ext cx="1512170" cy="2298304"/>
          </a:xfrm>
          <a:prstGeom prst="rect">
            <a:avLst/>
          </a:prstGeom>
        </p:spPr>
      </p:pic>
      <p:sp>
        <p:nvSpPr>
          <p:cNvPr id="167" name="テキスト ボックス 166"/>
          <p:cNvSpPr txBox="1"/>
          <p:nvPr/>
        </p:nvSpPr>
        <p:spPr>
          <a:xfrm>
            <a:off x="5267908" y="1124744"/>
            <a:ext cx="26356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Front-End Electronics</a:t>
            </a:r>
            <a:endParaRPr lang="ja-JP" altLang="en-US" b="1" dirty="0"/>
          </a:p>
        </p:txBody>
      </p:sp>
      <p:pic>
        <p:nvPicPr>
          <p:cNvPr id="172" name="図 1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2" y="1088740"/>
            <a:ext cx="1224136" cy="1851740"/>
          </a:xfrm>
          <a:prstGeom prst="rect">
            <a:avLst/>
          </a:prstGeom>
        </p:spPr>
      </p:pic>
      <p:sp>
        <p:nvSpPr>
          <p:cNvPr id="187" name="正方形/長方形 186"/>
          <p:cNvSpPr/>
          <p:nvPr/>
        </p:nvSpPr>
        <p:spPr>
          <a:xfrm>
            <a:off x="6691691" y="4307564"/>
            <a:ext cx="1080120" cy="60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format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12" name="角丸四角形 211"/>
          <p:cNvSpPr/>
          <p:nvPr/>
        </p:nvSpPr>
        <p:spPr>
          <a:xfrm rot="10800000">
            <a:off x="8832304" y="1988840"/>
            <a:ext cx="576064" cy="1044116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914400 w 1005840"/>
              <a:gd name="connsiteY0" fmla="*/ 152403 h 914400"/>
              <a:gd name="connsiteX1" fmla="*/ 914400 w 1005840"/>
              <a:gd name="connsiteY1" fmla="*/ 761997 h 914400"/>
              <a:gd name="connsiteX2" fmla="*/ 761997 w 1005840"/>
              <a:gd name="connsiteY2" fmla="*/ 914400 h 914400"/>
              <a:gd name="connsiteX3" fmla="*/ 152403 w 1005840"/>
              <a:gd name="connsiteY3" fmla="*/ 914400 h 914400"/>
              <a:gd name="connsiteX4" fmla="*/ 0 w 1005840"/>
              <a:gd name="connsiteY4" fmla="*/ 761997 h 914400"/>
              <a:gd name="connsiteX5" fmla="*/ 0 w 1005840"/>
              <a:gd name="connsiteY5" fmla="*/ 152403 h 914400"/>
              <a:gd name="connsiteX6" fmla="*/ 152403 w 1005840"/>
              <a:gd name="connsiteY6" fmla="*/ 0 h 914400"/>
              <a:gd name="connsiteX7" fmla="*/ 761997 w 1005840"/>
              <a:gd name="connsiteY7" fmla="*/ 0 h 914400"/>
              <a:gd name="connsiteX8" fmla="*/ 1005840 w 1005840"/>
              <a:gd name="connsiteY8" fmla="*/ 243843 h 91440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761997 w 914400"/>
              <a:gd name="connsiteY7" fmla="*/ 0 h 914400"/>
              <a:gd name="connsiteX0" fmla="*/ 914400 w 914400"/>
              <a:gd name="connsiteY0" fmla="*/ 761997 h 914400"/>
              <a:gd name="connsiteX1" fmla="*/ 761997 w 914400"/>
              <a:gd name="connsiteY1" fmla="*/ 914400 h 914400"/>
              <a:gd name="connsiteX2" fmla="*/ 152403 w 914400"/>
              <a:gd name="connsiteY2" fmla="*/ 914400 h 914400"/>
              <a:gd name="connsiteX3" fmla="*/ 0 w 914400"/>
              <a:gd name="connsiteY3" fmla="*/ 761997 h 914400"/>
              <a:gd name="connsiteX4" fmla="*/ 0 w 914400"/>
              <a:gd name="connsiteY4" fmla="*/ 152403 h 914400"/>
              <a:gd name="connsiteX5" fmla="*/ 152403 w 914400"/>
              <a:gd name="connsiteY5" fmla="*/ 0 h 914400"/>
              <a:gd name="connsiteX6" fmla="*/ 761997 w 914400"/>
              <a:gd name="connsiteY6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5" fmla="*/ 761997 w 761997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97" h="914400">
                <a:moveTo>
                  <a:pt x="761997" y="914400"/>
                </a:move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lnTo>
                  <a:pt x="76199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角丸四角形 211"/>
          <p:cNvSpPr/>
          <p:nvPr/>
        </p:nvSpPr>
        <p:spPr>
          <a:xfrm rot="5400000">
            <a:off x="551115" y="3141238"/>
            <a:ext cx="1086058" cy="869495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914400 w 1005840"/>
              <a:gd name="connsiteY0" fmla="*/ 152403 h 914400"/>
              <a:gd name="connsiteX1" fmla="*/ 914400 w 1005840"/>
              <a:gd name="connsiteY1" fmla="*/ 761997 h 914400"/>
              <a:gd name="connsiteX2" fmla="*/ 761997 w 1005840"/>
              <a:gd name="connsiteY2" fmla="*/ 914400 h 914400"/>
              <a:gd name="connsiteX3" fmla="*/ 152403 w 1005840"/>
              <a:gd name="connsiteY3" fmla="*/ 914400 h 914400"/>
              <a:gd name="connsiteX4" fmla="*/ 0 w 1005840"/>
              <a:gd name="connsiteY4" fmla="*/ 761997 h 914400"/>
              <a:gd name="connsiteX5" fmla="*/ 0 w 1005840"/>
              <a:gd name="connsiteY5" fmla="*/ 152403 h 914400"/>
              <a:gd name="connsiteX6" fmla="*/ 152403 w 1005840"/>
              <a:gd name="connsiteY6" fmla="*/ 0 h 914400"/>
              <a:gd name="connsiteX7" fmla="*/ 761997 w 1005840"/>
              <a:gd name="connsiteY7" fmla="*/ 0 h 914400"/>
              <a:gd name="connsiteX8" fmla="*/ 1005840 w 1005840"/>
              <a:gd name="connsiteY8" fmla="*/ 243843 h 91440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761997 w 914400"/>
              <a:gd name="connsiteY7" fmla="*/ 0 h 914400"/>
              <a:gd name="connsiteX0" fmla="*/ 914400 w 914400"/>
              <a:gd name="connsiteY0" fmla="*/ 761997 h 914400"/>
              <a:gd name="connsiteX1" fmla="*/ 761997 w 914400"/>
              <a:gd name="connsiteY1" fmla="*/ 914400 h 914400"/>
              <a:gd name="connsiteX2" fmla="*/ 152403 w 914400"/>
              <a:gd name="connsiteY2" fmla="*/ 914400 h 914400"/>
              <a:gd name="connsiteX3" fmla="*/ 0 w 914400"/>
              <a:gd name="connsiteY3" fmla="*/ 761997 h 914400"/>
              <a:gd name="connsiteX4" fmla="*/ 0 w 914400"/>
              <a:gd name="connsiteY4" fmla="*/ 152403 h 914400"/>
              <a:gd name="connsiteX5" fmla="*/ 152403 w 914400"/>
              <a:gd name="connsiteY5" fmla="*/ 0 h 914400"/>
              <a:gd name="connsiteX6" fmla="*/ 761997 w 914400"/>
              <a:gd name="connsiteY6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5" fmla="*/ 761997 w 761997"/>
              <a:gd name="connsiteY5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0 w 761997"/>
              <a:gd name="connsiteY2" fmla="*/ 609594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0 w 761997"/>
              <a:gd name="connsiteY2" fmla="*/ 609594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997" h="761997">
                <a:moveTo>
                  <a:pt x="761997" y="761997"/>
                </a:moveTo>
                <a:lnTo>
                  <a:pt x="381431" y="761997"/>
                </a:lnTo>
                <a:cubicBezTo>
                  <a:pt x="12758" y="761997"/>
                  <a:pt x="2849" y="496535"/>
                  <a:pt x="2" y="371499"/>
                </a:cubicBezTo>
                <a:cubicBezTo>
                  <a:pt x="4" y="-89340"/>
                  <a:pt x="0" y="203198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4" name="直線コネクタ 213"/>
          <p:cNvCxnSpPr>
            <a:stCxn id="213" idx="3"/>
          </p:cNvCxnSpPr>
          <p:nvPr/>
        </p:nvCxnSpPr>
        <p:spPr>
          <a:xfrm>
            <a:off x="1528892" y="3032957"/>
            <a:ext cx="73394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 flipH="1">
            <a:off x="4417501" y="5445226"/>
            <a:ext cx="352839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角丸四角形 211"/>
          <p:cNvSpPr/>
          <p:nvPr/>
        </p:nvSpPr>
        <p:spPr>
          <a:xfrm rot="10800000">
            <a:off x="7896200" y="4617132"/>
            <a:ext cx="360040" cy="828093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914400 w 1005840"/>
              <a:gd name="connsiteY0" fmla="*/ 152403 h 914400"/>
              <a:gd name="connsiteX1" fmla="*/ 914400 w 1005840"/>
              <a:gd name="connsiteY1" fmla="*/ 761997 h 914400"/>
              <a:gd name="connsiteX2" fmla="*/ 761997 w 1005840"/>
              <a:gd name="connsiteY2" fmla="*/ 914400 h 914400"/>
              <a:gd name="connsiteX3" fmla="*/ 152403 w 1005840"/>
              <a:gd name="connsiteY3" fmla="*/ 914400 h 914400"/>
              <a:gd name="connsiteX4" fmla="*/ 0 w 1005840"/>
              <a:gd name="connsiteY4" fmla="*/ 761997 h 914400"/>
              <a:gd name="connsiteX5" fmla="*/ 0 w 1005840"/>
              <a:gd name="connsiteY5" fmla="*/ 152403 h 914400"/>
              <a:gd name="connsiteX6" fmla="*/ 152403 w 1005840"/>
              <a:gd name="connsiteY6" fmla="*/ 0 h 914400"/>
              <a:gd name="connsiteX7" fmla="*/ 761997 w 1005840"/>
              <a:gd name="connsiteY7" fmla="*/ 0 h 914400"/>
              <a:gd name="connsiteX8" fmla="*/ 1005840 w 1005840"/>
              <a:gd name="connsiteY8" fmla="*/ 243843 h 91440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761997 w 914400"/>
              <a:gd name="connsiteY7" fmla="*/ 0 h 914400"/>
              <a:gd name="connsiteX0" fmla="*/ 914400 w 914400"/>
              <a:gd name="connsiteY0" fmla="*/ 761997 h 914400"/>
              <a:gd name="connsiteX1" fmla="*/ 761997 w 914400"/>
              <a:gd name="connsiteY1" fmla="*/ 914400 h 914400"/>
              <a:gd name="connsiteX2" fmla="*/ 152403 w 914400"/>
              <a:gd name="connsiteY2" fmla="*/ 914400 h 914400"/>
              <a:gd name="connsiteX3" fmla="*/ 0 w 914400"/>
              <a:gd name="connsiteY3" fmla="*/ 761997 h 914400"/>
              <a:gd name="connsiteX4" fmla="*/ 0 w 914400"/>
              <a:gd name="connsiteY4" fmla="*/ 152403 h 914400"/>
              <a:gd name="connsiteX5" fmla="*/ 152403 w 914400"/>
              <a:gd name="connsiteY5" fmla="*/ 0 h 914400"/>
              <a:gd name="connsiteX6" fmla="*/ 761997 w 914400"/>
              <a:gd name="connsiteY6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5" fmla="*/ 761997 w 761997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97" h="914400">
                <a:moveTo>
                  <a:pt x="761997" y="914400"/>
                </a:move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lnTo>
                  <a:pt x="76199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1" name="図 2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3356992"/>
            <a:ext cx="1835825" cy="1368152"/>
          </a:xfrm>
          <a:prstGeom prst="rect">
            <a:avLst/>
          </a:prstGeom>
        </p:spPr>
      </p:pic>
      <p:sp>
        <p:nvSpPr>
          <p:cNvPr id="6" name="フリーフォーム 5"/>
          <p:cNvSpPr/>
          <p:nvPr/>
        </p:nvSpPr>
        <p:spPr>
          <a:xfrm>
            <a:off x="10364146" y="3820563"/>
            <a:ext cx="908176" cy="655145"/>
          </a:xfrm>
          <a:custGeom>
            <a:avLst/>
            <a:gdLst>
              <a:gd name="connsiteX0" fmla="*/ 0 w 818536"/>
              <a:gd name="connsiteY0" fmla="*/ 0 h 486697"/>
              <a:gd name="connsiteX1" fmla="*/ 818536 w 818536"/>
              <a:gd name="connsiteY1" fmla="*/ 486697 h 486697"/>
              <a:gd name="connsiteX2" fmla="*/ 818536 w 818536"/>
              <a:gd name="connsiteY2" fmla="*/ 486697 h 486697"/>
              <a:gd name="connsiteX0" fmla="*/ 0 w 818536"/>
              <a:gd name="connsiteY0" fmla="*/ 120 h 486817"/>
              <a:gd name="connsiteX1" fmla="*/ 818536 w 818536"/>
              <a:gd name="connsiteY1" fmla="*/ 486817 h 486817"/>
              <a:gd name="connsiteX2" fmla="*/ 818536 w 818536"/>
              <a:gd name="connsiteY2" fmla="*/ 486817 h 486817"/>
              <a:gd name="connsiteX0" fmla="*/ 0 w 908176"/>
              <a:gd name="connsiteY0" fmla="*/ 304 h 487001"/>
              <a:gd name="connsiteX1" fmla="*/ 818536 w 908176"/>
              <a:gd name="connsiteY1" fmla="*/ 487001 h 487001"/>
              <a:gd name="connsiteX2" fmla="*/ 818536 w 908176"/>
              <a:gd name="connsiteY2" fmla="*/ 487001 h 4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176" h="487001">
                <a:moveTo>
                  <a:pt x="0" y="304"/>
                </a:moveTo>
                <a:cubicBezTo>
                  <a:pt x="744794" y="-7071"/>
                  <a:pt x="1084007" y="118292"/>
                  <a:pt x="818536" y="487001"/>
                </a:cubicBezTo>
                <a:lnTo>
                  <a:pt x="818536" y="487001"/>
                </a:ln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211"/>
          <p:cNvSpPr/>
          <p:nvPr/>
        </p:nvSpPr>
        <p:spPr>
          <a:xfrm>
            <a:off x="659008" y="3717570"/>
            <a:ext cx="1196263" cy="869495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914400 w 1005840"/>
              <a:gd name="connsiteY0" fmla="*/ 152403 h 914400"/>
              <a:gd name="connsiteX1" fmla="*/ 914400 w 1005840"/>
              <a:gd name="connsiteY1" fmla="*/ 761997 h 914400"/>
              <a:gd name="connsiteX2" fmla="*/ 761997 w 1005840"/>
              <a:gd name="connsiteY2" fmla="*/ 914400 h 914400"/>
              <a:gd name="connsiteX3" fmla="*/ 152403 w 1005840"/>
              <a:gd name="connsiteY3" fmla="*/ 914400 h 914400"/>
              <a:gd name="connsiteX4" fmla="*/ 0 w 1005840"/>
              <a:gd name="connsiteY4" fmla="*/ 761997 h 914400"/>
              <a:gd name="connsiteX5" fmla="*/ 0 w 1005840"/>
              <a:gd name="connsiteY5" fmla="*/ 152403 h 914400"/>
              <a:gd name="connsiteX6" fmla="*/ 152403 w 1005840"/>
              <a:gd name="connsiteY6" fmla="*/ 0 h 914400"/>
              <a:gd name="connsiteX7" fmla="*/ 761997 w 1005840"/>
              <a:gd name="connsiteY7" fmla="*/ 0 h 914400"/>
              <a:gd name="connsiteX8" fmla="*/ 1005840 w 1005840"/>
              <a:gd name="connsiteY8" fmla="*/ 243843 h 91440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761997 w 914400"/>
              <a:gd name="connsiteY7" fmla="*/ 0 h 914400"/>
              <a:gd name="connsiteX0" fmla="*/ 914400 w 914400"/>
              <a:gd name="connsiteY0" fmla="*/ 761997 h 914400"/>
              <a:gd name="connsiteX1" fmla="*/ 761997 w 914400"/>
              <a:gd name="connsiteY1" fmla="*/ 914400 h 914400"/>
              <a:gd name="connsiteX2" fmla="*/ 152403 w 914400"/>
              <a:gd name="connsiteY2" fmla="*/ 914400 h 914400"/>
              <a:gd name="connsiteX3" fmla="*/ 0 w 914400"/>
              <a:gd name="connsiteY3" fmla="*/ 761997 h 914400"/>
              <a:gd name="connsiteX4" fmla="*/ 0 w 914400"/>
              <a:gd name="connsiteY4" fmla="*/ 152403 h 914400"/>
              <a:gd name="connsiteX5" fmla="*/ 152403 w 914400"/>
              <a:gd name="connsiteY5" fmla="*/ 0 h 914400"/>
              <a:gd name="connsiteX6" fmla="*/ 761997 w 914400"/>
              <a:gd name="connsiteY6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5" fmla="*/ 761997 w 761997"/>
              <a:gd name="connsiteY5" fmla="*/ 0 h 914400"/>
              <a:gd name="connsiteX0" fmla="*/ 761997 w 761997"/>
              <a:gd name="connsiteY0" fmla="*/ 914400 h 914400"/>
              <a:gd name="connsiteX1" fmla="*/ 152403 w 761997"/>
              <a:gd name="connsiteY1" fmla="*/ 914400 h 914400"/>
              <a:gd name="connsiteX2" fmla="*/ 0 w 761997"/>
              <a:gd name="connsiteY2" fmla="*/ 761997 h 914400"/>
              <a:gd name="connsiteX3" fmla="*/ 0 w 761997"/>
              <a:gd name="connsiteY3" fmla="*/ 152403 h 914400"/>
              <a:gd name="connsiteX4" fmla="*/ 152403 w 761997"/>
              <a:gd name="connsiteY4" fmla="*/ 0 h 914400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0 w 761997"/>
              <a:gd name="connsiteY2" fmla="*/ 609594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0 w 761997"/>
              <a:gd name="connsiteY2" fmla="*/ 609594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152403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  <a:gd name="connsiteX0" fmla="*/ 761997 w 761997"/>
              <a:gd name="connsiteY0" fmla="*/ 761997 h 761997"/>
              <a:gd name="connsiteX1" fmla="*/ 381431 w 761997"/>
              <a:gd name="connsiteY1" fmla="*/ 761997 h 761997"/>
              <a:gd name="connsiteX2" fmla="*/ 2 w 761997"/>
              <a:gd name="connsiteY2" fmla="*/ 371499 h 761997"/>
              <a:gd name="connsiteX3" fmla="*/ 0 w 761997"/>
              <a:gd name="connsiteY3" fmla="*/ 0 h 76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997" h="761997">
                <a:moveTo>
                  <a:pt x="761997" y="761997"/>
                </a:moveTo>
                <a:lnTo>
                  <a:pt x="381431" y="761997"/>
                </a:lnTo>
                <a:cubicBezTo>
                  <a:pt x="12758" y="761997"/>
                  <a:pt x="2849" y="496535"/>
                  <a:pt x="2" y="371499"/>
                </a:cubicBezTo>
                <a:cubicBezTo>
                  <a:pt x="4" y="-89340"/>
                  <a:pt x="0" y="203198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716180" y="2132856"/>
            <a:ext cx="14955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dirty="0" smtClean="0"/>
              <a:t>rad-hard</a:t>
            </a:r>
            <a:br>
              <a:rPr lang="en-US" altLang="ja-JP" sz="1600" dirty="0" smtClean="0"/>
            </a:br>
            <a:r>
              <a:rPr lang="en-US" altLang="ja-JP" sz="1600" dirty="0" smtClean="0"/>
              <a:t>optical TX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225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CRU with a FPGA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11887200" cy="43513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 smtClean="0"/>
              <a:t>CRU </a:t>
            </a:r>
            <a:r>
              <a:rPr lang="en-US" altLang="ja-JP" b="1" dirty="0"/>
              <a:t>(Common Readout Unit</a:t>
            </a:r>
            <a:r>
              <a:rPr lang="en-US" altLang="ja-JP" b="1" dirty="0" smtClean="0"/>
              <a:t>): commonly used in all ALICE detectors and other experiments</a:t>
            </a:r>
          </a:p>
          <a:p>
            <a:r>
              <a:rPr lang="en-US" altLang="ja-JP" dirty="0" smtClean="0"/>
              <a:t>Hardware design by Marseille group (</a:t>
            </a:r>
            <a:r>
              <a:rPr lang="en-US" altLang="ja-JP" dirty="0" err="1" smtClean="0"/>
              <a:t>LHCb</a:t>
            </a:r>
            <a:r>
              <a:rPr lang="en-US" altLang="ja-JP" dirty="0" smtClean="0"/>
              <a:t> + ALICE)</a:t>
            </a:r>
          </a:p>
          <a:p>
            <a:r>
              <a:rPr lang="en-US" altLang="ja-JP" dirty="0" smtClean="0"/>
              <a:t>48 GBT duplex SERDES links </a:t>
            </a:r>
            <a:r>
              <a:rPr lang="en-US" altLang="ja-JP" dirty="0" smtClean="0">
                <a:sym typeface="Wingdings" panose="05000000000000000000" pitchFamily="2" charset="2"/>
              </a:rPr>
              <a:t> maximum 4.48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r>
              <a:rPr lang="en-US" altLang="ja-JP" dirty="0" smtClean="0">
                <a:sym typeface="Wingdings" panose="05000000000000000000" pitchFamily="2" charset="2"/>
              </a:rPr>
              <a:t> x 48 = 215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endParaRPr lang="en-US" altLang="ja-JP" dirty="0" smtClean="0"/>
          </a:p>
          <a:p>
            <a:r>
              <a:rPr lang="en-US" altLang="ja-JP" dirty="0" smtClean="0"/>
              <a:t>Intel/Altera </a:t>
            </a:r>
            <a:r>
              <a:rPr lang="en-US" altLang="ja-JP" dirty="0" err="1" smtClean="0"/>
              <a:t>Arria</a:t>
            </a:r>
            <a:r>
              <a:rPr lang="en-US" altLang="ja-JP" dirty="0" smtClean="0"/>
              <a:t> 10 FPGA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&gt;200 times</a:t>
            </a:r>
            <a:r>
              <a:rPr lang="ja-JP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acceleration</a:t>
            </a:r>
            <a:r>
              <a:rPr lang="en-US" altLang="ja-JP" b="1" dirty="0" smtClean="0">
                <a:solidFill>
                  <a:srgbClr val="FF0000"/>
                </a:solidFill>
              </a:rPr>
              <a:t>(TPC CF) w.r.t. Intel Xeon CPU core</a:t>
            </a:r>
            <a:endParaRPr lang="en-US" altLang="ja-JP" b="1" dirty="0" smtClean="0"/>
          </a:p>
          <a:p>
            <a:r>
              <a:rPr lang="en-US" altLang="ja-JP" dirty="0" smtClean="0"/>
              <a:t>PCI Express 3 x16Lane (128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max tested throughput ~90 </a:t>
            </a:r>
            <a:r>
              <a:rPr lang="en-US" altLang="ja-JP" dirty="0" err="1" smtClean="0">
                <a:sym typeface="Wingdings" panose="05000000000000000000" pitchFamily="2" charset="2"/>
              </a:rPr>
              <a:t>Gbps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ja-JP" altLang="en-US" dirty="0" smtClean="0">
                <a:sym typeface="Wingdings" panose="05000000000000000000" pitchFamily="2" charset="2"/>
              </a:rPr>
              <a:t>現在最終バージョンの評価段階に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118" y="3524442"/>
            <a:ext cx="4945290" cy="32931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80" y="3465004"/>
            <a:ext cx="6624802" cy="30603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980352" y="6509778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Drawing and photo by Kiss </a:t>
            </a:r>
            <a:r>
              <a:rPr kumimoji="1" lang="en-US" altLang="ja-JP" sz="1400" i="1" dirty="0" err="1" smtClean="0"/>
              <a:t>Tivadar</a:t>
            </a:r>
            <a:endParaRPr kumimoji="1" lang="en-US" altLang="ja-JP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5449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system 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6737195" cy="558227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Detectors</a:t>
            </a:r>
          </a:p>
          <a:p>
            <a:r>
              <a:rPr lang="en-US" altLang="ja-JP" dirty="0" smtClean="0"/>
              <a:t>FLP (First Level Processor) cluster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Arria10 FPGA + CPU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~400 nodes</a:t>
            </a:r>
          </a:p>
          <a:p>
            <a:r>
              <a:rPr lang="en-US" altLang="ja-JP" dirty="0" smtClean="0"/>
              <a:t>EPN (Event Processing Node) cluster</a:t>
            </a:r>
          </a:p>
          <a:p>
            <a:pPr lvl="1"/>
            <a:r>
              <a:rPr lang="en-US" altLang="ja-JP" dirty="0" smtClean="0"/>
              <a:t>CPU+GPU</a:t>
            </a:r>
          </a:p>
          <a:p>
            <a:pPr lvl="1"/>
            <a:r>
              <a:rPr lang="en-US" altLang="ja-JP" dirty="0" smtClean="0"/>
              <a:t>~1000 nodes</a:t>
            </a:r>
          </a:p>
          <a:p>
            <a:r>
              <a:rPr lang="en-US" altLang="ja-JP" dirty="0" smtClean="0"/>
              <a:t>Storage at CERN and offline processing nodes</a:t>
            </a:r>
          </a:p>
          <a:p>
            <a:pPr lvl="1"/>
            <a:r>
              <a:rPr lang="en-US" altLang="ja-JP" dirty="0" smtClean="0"/>
              <a:t>~ 1 EB storage</a:t>
            </a:r>
          </a:p>
          <a:p>
            <a:pPr lvl="1"/>
            <a:r>
              <a:rPr lang="en-US" altLang="ja-JP" dirty="0" smtClean="0"/>
              <a:t>~1000 CPU nodes</a:t>
            </a:r>
          </a:p>
          <a:p>
            <a:r>
              <a:rPr lang="en-US" altLang="ja-JP" dirty="0" smtClean="0"/>
              <a:t>Simulation facilities not at CERN</a:t>
            </a:r>
          </a:p>
          <a:p>
            <a:pPr lvl="1"/>
            <a:r>
              <a:rPr lang="en-US" altLang="ja-JP" dirty="0" smtClean="0"/>
              <a:t>~10000 CPU(+GPU+FPGA?0 nodes</a:t>
            </a:r>
          </a:p>
          <a:p>
            <a:pPr lvl="1"/>
            <a:r>
              <a:rPr lang="en-US" altLang="ja-JP" dirty="0" smtClean="0"/>
              <a:t>distributed over world (grid system)</a:t>
            </a:r>
          </a:p>
          <a:p>
            <a:r>
              <a:rPr lang="en-US" altLang="ja-JP" dirty="0" smtClean="0"/>
              <a:t>Physics analysis facility</a:t>
            </a:r>
          </a:p>
          <a:p>
            <a:pPr lvl="1"/>
            <a:r>
              <a:rPr lang="en-US" altLang="ja-JP" dirty="0" smtClean="0"/>
              <a:t>~1000 CPUs</a:t>
            </a:r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49661"/>
            <a:ext cx="4733482" cy="675001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1168236" y="44625"/>
            <a:ext cx="914400" cy="50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269136" y="857251"/>
            <a:ext cx="914400" cy="50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854211" y="44625"/>
            <a:ext cx="2488312" cy="4680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845404" y="681013"/>
            <a:ext cx="2488312" cy="1343831"/>
          </a:xfrm>
          <a:prstGeom prst="roundRect">
            <a:avLst>
              <a:gd name="adj" fmla="val 5603"/>
            </a:avLst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849440" y="2132856"/>
            <a:ext cx="2488312" cy="1221671"/>
          </a:xfrm>
          <a:prstGeom prst="roundRect">
            <a:avLst>
              <a:gd name="adj" fmla="val 5603"/>
            </a:avLst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7849440" y="3462539"/>
            <a:ext cx="2488312" cy="1874673"/>
          </a:xfrm>
          <a:prstGeom prst="roundRect">
            <a:avLst>
              <a:gd name="adj" fmla="val 5603"/>
            </a:avLst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7845404" y="5435837"/>
            <a:ext cx="2488312" cy="909487"/>
          </a:xfrm>
          <a:prstGeom prst="roundRect">
            <a:avLst>
              <a:gd name="adj" fmla="val 5603"/>
            </a:avLst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845404" y="6443949"/>
            <a:ext cx="2488312" cy="355725"/>
          </a:xfrm>
          <a:prstGeom prst="roundRect">
            <a:avLst>
              <a:gd name="adj" fmla="val 5603"/>
            </a:avLst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11" idx="1"/>
          </p:cNvCxnSpPr>
          <p:nvPr/>
        </p:nvCxnSpPr>
        <p:spPr>
          <a:xfrm flipV="1">
            <a:off x="1745078" y="278651"/>
            <a:ext cx="6109133" cy="1082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2" idx="1"/>
          </p:cNvCxnSpPr>
          <p:nvPr/>
        </p:nvCxnSpPr>
        <p:spPr>
          <a:xfrm flipV="1">
            <a:off x="4501068" y="1352929"/>
            <a:ext cx="3344336" cy="432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13" idx="1"/>
          </p:cNvCxnSpPr>
          <p:nvPr/>
        </p:nvCxnSpPr>
        <p:spPr>
          <a:xfrm flipV="1">
            <a:off x="4799644" y="2743692"/>
            <a:ext cx="3049796" cy="851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endCxn id="14" idx="1"/>
          </p:cNvCxnSpPr>
          <p:nvPr/>
        </p:nvCxnSpPr>
        <p:spPr>
          <a:xfrm>
            <a:off x="5735960" y="3866545"/>
            <a:ext cx="2113480" cy="533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endCxn id="16" idx="1"/>
          </p:cNvCxnSpPr>
          <p:nvPr/>
        </p:nvCxnSpPr>
        <p:spPr>
          <a:xfrm>
            <a:off x="4281684" y="4854619"/>
            <a:ext cx="3563720" cy="1035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endCxn id="17" idx="1"/>
          </p:cNvCxnSpPr>
          <p:nvPr/>
        </p:nvCxnSpPr>
        <p:spPr>
          <a:xfrm>
            <a:off x="3240928" y="5890580"/>
            <a:ext cx="4604476" cy="731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0675408" y="1705880"/>
            <a:ext cx="1109223" cy="301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>
            <a:off x="10634994" y="44625"/>
            <a:ext cx="484632" cy="384775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328155" y="416024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4 TB/s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50166" y="1870251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00 </a:t>
            </a:r>
            <a:r>
              <a:rPr lang="en-US" altLang="ja-JP" sz="2000" b="1" dirty="0">
                <a:solidFill>
                  <a:srgbClr val="FF0000"/>
                </a:solidFill>
              </a:rPr>
              <a:t>G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B/s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335858" y="3104964"/>
            <a:ext cx="1712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100 GB/s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00 PT/year</a:t>
            </a:r>
          </a:p>
          <a:p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16200000">
            <a:off x="10319208" y="112746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realtime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42" grpId="0" animBg="1"/>
      <p:bldP spid="37" grpId="0"/>
      <p:bldP spid="40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Sorting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10515600" cy="54879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due to geometrical limitation, ADC data from one pad row</a:t>
            </a:r>
            <a:br>
              <a:rPr lang="en-US" altLang="ja-JP" dirty="0" smtClean="0"/>
            </a:br>
            <a:r>
              <a:rPr lang="en-US" altLang="ja-JP" dirty="0" smtClean="0"/>
              <a:t>(clustering unit) arrive to FPGA more less randomly</a:t>
            </a:r>
          </a:p>
          <a:p>
            <a:pPr lvl="1"/>
            <a:r>
              <a:rPr lang="en-US" altLang="ja-JP" dirty="0" smtClean="0"/>
              <a:t>large routing matrix (1600-to-1600)</a:t>
            </a:r>
            <a:r>
              <a:rPr lang="ja-JP" altLang="en-US" dirty="0"/>
              <a:t> </a:t>
            </a:r>
            <a:r>
              <a:rPr lang="en-US" altLang="ja-JP" dirty="0" smtClean="0"/>
              <a:t>inside FPGA</a:t>
            </a:r>
          </a:p>
          <a:p>
            <a:pPr lvl="1"/>
            <a:r>
              <a:rPr lang="en-US" altLang="ja-JP" dirty="0" smtClean="0"/>
              <a:t>configurable</a:t>
            </a:r>
            <a:r>
              <a:rPr lang="ja-JP" altLang="en-US" dirty="0"/>
              <a:t> </a:t>
            </a:r>
            <a:r>
              <a:rPr lang="en-US" altLang="ja-JP" dirty="0" smtClean="0"/>
              <a:t>(360 FPGAs with different mapping)</a:t>
            </a:r>
          </a:p>
          <a:p>
            <a:pPr lvl="2"/>
            <a:r>
              <a:rPr lang="en-US" altLang="ja-JP" dirty="0" smtClean="0"/>
              <a:t>firmware compilation takes 24 hours with standard PC</a:t>
            </a:r>
            <a:endParaRPr lang="en-US" altLang="ja-JP" dirty="0"/>
          </a:p>
          <a:p>
            <a:pPr lvl="1"/>
            <a:r>
              <a:rPr lang="en-US" altLang="ja-JP" dirty="0" smtClean="0"/>
              <a:t>using memory in FPGA (configurable LUT for writing address)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1" r="-560"/>
          <a:stretch/>
        </p:blipFill>
        <p:spPr>
          <a:xfrm>
            <a:off x="8429442" y="859404"/>
            <a:ext cx="3816000" cy="51672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1" y="3897433"/>
            <a:ext cx="8737181" cy="244789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976320" y="6492947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Sebastian </a:t>
            </a:r>
            <a:r>
              <a:rPr lang="en-US" altLang="ja-JP" dirty="0" err="1"/>
              <a:t>Klewin</a:t>
            </a:r>
            <a:r>
              <a:rPr lang="en-US" altLang="ja-JP" dirty="0"/>
              <a:t>, Dec. 2017</a:t>
            </a:r>
            <a:endParaRPr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 rot="21138147">
            <a:off x="10139881" y="582318"/>
            <a:ext cx="339354" cy="5569527"/>
          </a:xfrm>
          <a:custGeom>
            <a:avLst/>
            <a:gdLst>
              <a:gd name="connsiteX0" fmla="*/ 326571 w 326571"/>
              <a:gd name="connsiteY0" fmla="*/ 5569527 h 5569527"/>
              <a:gd name="connsiteX1" fmla="*/ 0 w 326571"/>
              <a:gd name="connsiteY1" fmla="*/ 0 h 5569527"/>
              <a:gd name="connsiteX0" fmla="*/ 326571 w 326571"/>
              <a:gd name="connsiteY0" fmla="*/ 5569527 h 5569527"/>
              <a:gd name="connsiteX1" fmla="*/ 0 w 326571"/>
              <a:gd name="connsiteY1" fmla="*/ 0 h 5569527"/>
              <a:gd name="connsiteX0" fmla="*/ 326571 w 365657"/>
              <a:gd name="connsiteY0" fmla="*/ 5569527 h 5569527"/>
              <a:gd name="connsiteX1" fmla="*/ 0 w 365657"/>
              <a:gd name="connsiteY1" fmla="*/ 0 h 5569527"/>
              <a:gd name="connsiteX0" fmla="*/ 326571 w 339354"/>
              <a:gd name="connsiteY0" fmla="*/ 5569527 h 5569527"/>
              <a:gd name="connsiteX1" fmla="*/ 0 w 339354"/>
              <a:gd name="connsiteY1" fmla="*/ 0 h 55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354" h="5569527">
                <a:moveTo>
                  <a:pt x="326571" y="5569527"/>
                </a:moveTo>
                <a:cubicBezTo>
                  <a:pt x="378031" y="3594264"/>
                  <a:pt x="275112" y="1209303"/>
                  <a:pt x="0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4533186">
            <a:off x="9451511" y="2055410"/>
            <a:ext cx="2089033" cy="307777"/>
          </a:xfrm>
          <a:prstGeom prst="rect">
            <a:avLst/>
          </a:prstGeom>
          <a:solidFill>
            <a:schemeClr val="accent6">
              <a:lumMod val="75000"/>
              <a:alpha val="6902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typical track direction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9481120" y="3501008"/>
            <a:ext cx="259228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39615" y="6090036"/>
            <a:ext cx="2034531" cy="307777"/>
          </a:xfrm>
          <a:prstGeom prst="rect">
            <a:avLst/>
          </a:prstGeom>
          <a:solidFill>
            <a:schemeClr val="tx2">
              <a:lumMod val="60000"/>
              <a:lumOff val="40000"/>
              <a:alpha val="6902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blue border: FEE unit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07713" y="3612241"/>
            <a:ext cx="1879041" cy="307777"/>
          </a:xfrm>
          <a:prstGeom prst="rect">
            <a:avLst/>
          </a:prstGeom>
          <a:solidFill>
            <a:srgbClr val="002060">
              <a:alpha val="6902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clustering direction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直線矢印コネクタ 18"/>
          <p:cNvCxnSpPr>
            <a:stCxn id="17" idx="3"/>
          </p:cNvCxnSpPr>
          <p:nvPr/>
        </p:nvCxnSpPr>
        <p:spPr>
          <a:xfrm flipV="1">
            <a:off x="9574146" y="5805265"/>
            <a:ext cx="470416" cy="4386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Pedestal subtraction and z</a:t>
            </a:r>
            <a:r>
              <a:rPr kumimoji="1" lang="en-US" altLang="ja-JP" dirty="0" smtClean="0"/>
              <a:t>ero suppression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9453" y="1066636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zero suppression is efficient if ADC has signal only sometimes</a:t>
            </a:r>
            <a:endParaRPr kumimoji="1" lang="ja-JP" altLang="en-US" dirty="0"/>
          </a:p>
        </p:txBody>
      </p:sp>
      <p:sp>
        <p:nvSpPr>
          <p:cNvPr id="90" name="正方形/長方形 89"/>
          <p:cNvSpPr/>
          <p:nvPr/>
        </p:nvSpPr>
        <p:spPr>
          <a:xfrm>
            <a:off x="895477" y="3068959"/>
            <a:ext cx="4320480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 flipV="1">
            <a:off x="967485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 flipV="1">
            <a:off x="895477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/>
        </p:nvSpPr>
        <p:spPr>
          <a:xfrm flipV="1">
            <a:off x="1111501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 flipV="1">
            <a:off x="1039493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 flipV="1">
            <a:off x="1255517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 flipV="1">
            <a:off x="1183509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 flipV="1">
            <a:off x="1399533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 flipV="1">
            <a:off x="1327525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 flipV="1">
            <a:off x="1543549" y="2888939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 flipV="1">
            <a:off x="1471541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/>
          <p:cNvSpPr/>
          <p:nvPr/>
        </p:nvSpPr>
        <p:spPr>
          <a:xfrm flipV="1">
            <a:off x="1687565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/>
          <p:cNvSpPr/>
          <p:nvPr/>
        </p:nvSpPr>
        <p:spPr>
          <a:xfrm flipV="1">
            <a:off x="1615557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 flipV="1">
            <a:off x="1831581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 flipV="1">
            <a:off x="1759573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 flipV="1">
            <a:off x="1975597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/>
          <p:cNvSpPr/>
          <p:nvPr/>
        </p:nvSpPr>
        <p:spPr>
          <a:xfrm flipV="1">
            <a:off x="1903589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 flipV="1">
            <a:off x="2119613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/>
          <p:cNvSpPr/>
          <p:nvPr/>
        </p:nvSpPr>
        <p:spPr>
          <a:xfrm flipV="1">
            <a:off x="2047605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 flipV="1">
            <a:off x="2263629" y="2456891"/>
            <a:ext cx="72008" cy="6564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/>
          <p:cNvSpPr/>
          <p:nvPr/>
        </p:nvSpPr>
        <p:spPr>
          <a:xfrm flipV="1">
            <a:off x="2191621" y="2204863"/>
            <a:ext cx="72008" cy="872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/>
          <p:cNvSpPr/>
          <p:nvPr/>
        </p:nvSpPr>
        <p:spPr>
          <a:xfrm flipV="1">
            <a:off x="2407645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 flipV="1">
            <a:off x="2335637" y="2708919"/>
            <a:ext cx="7200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 flipV="1">
            <a:off x="2551661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 flipV="1">
            <a:off x="2479653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 flipV="1">
            <a:off x="2695677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 flipV="1">
            <a:off x="2623669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/>
          <p:cNvSpPr/>
          <p:nvPr/>
        </p:nvSpPr>
        <p:spPr>
          <a:xfrm flipV="1">
            <a:off x="2839693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 flipV="1">
            <a:off x="2767685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/>
          <p:cNvSpPr/>
          <p:nvPr/>
        </p:nvSpPr>
        <p:spPr>
          <a:xfrm flipV="1">
            <a:off x="2983709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/>
          <p:cNvSpPr/>
          <p:nvPr/>
        </p:nvSpPr>
        <p:spPr>
          <a:xfrm flipV="1">
            <a:off x="2911701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 flipV="1">
            <a:off x="3127725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/>
          <p:cNvSpPr/>
          <p:nvPr/>
        </p:nvSpPr>
        <p:spPr>
          <a:xfrm flipV="1">
            <a:off x="3055717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/>
          <p:cNvSpPr/>
          <p:nvPr/>
        </p:nvSpPr>
        <p:spPr>
          <a:xfrm flipV="1">
            <a:off x="3271741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正方形/長方形 166"/>
          <p:cNvSpPr/>
          <p:nvPr/>
        </p:nvSpPr>
        <p:spPr>
          <a:xfrm flipV="1">
            <a:off x="3199733" y="298856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/>
          <p:cNvSpPr/>
          <p:nvPr/>
        </p:nvSpPr>
        <p:spPr>
          <a:xfrm flipV="1">
            <a:off x="3415757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/>
          <p:cNvSpPr/>
          <p:nvPr/>
        </p:nvSpPr>
        <p:spPr>
          <a:xfrm flipV="1">
            <a:off x="3343749" y="295256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/>
          <p:cNvSpPr/>
          <p:nvPr/>
        </p:nvSpPr>
        <p:spPr>
          <a:xfrm flipV="1">
            <a:off x="3559773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/>
          <p:cNvSpPr/>
          <p:nvPr/>
        </p:nvSpPr>
        <p:spPr>
          <a:xfrm flipV="1">
            <a:off x="3487765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 flipV="1">
            <a:off x="3703789" y="2753307"/>
            <a:ext cx="7200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 flipV="1">
            <a:off x="3631781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 flipV="1">
            <a:off x="3847805" y="2708919"/>
            <a:ext cx="72008" cy="476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/>
          <p:cNvSpPr/>
          <p:nvPr/>
        </p:nvSpPr>
        <p:spPr>
          <a:xfrm flipV="1">
            <a:off x="3775797" y="2117394"/>
            <a:ext cx="72008" cy="10679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/>
          <p:nvPr/>
        </p:nvSpPr>
        <p:spPr>
          <a:xfrm flipV="1">
            <a:off x="3991821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 flipV="1">
            <a:off x="3919813" y="2864309"/>
            <a:ext cx="72008" cy="28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 flipV="1">
            <a:off x="4135837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/>
          <p:cNvSpPr/>
          <p:nvPr/>
        </p:nvSpPr>
        <p:spPr>
          <a:xfrm flipV="1">
            <a:off x="4063829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/>
          <p:cNvSpPr/>
          <p:nvPr/>
        </p:nvSpPr>
        <p:spPr>
          <a:xfrm flipV="1">
            <a:off x="4279853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 flipV="1">
            <a:off x="4207845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 flipV="1">
            <a:off x="4423869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 flipV="1">
            <a:off x="4351861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/>
          <p:cNvSpPr/>
          <p:nvPr/>
        </p:nvSpPr>
        <p:spPr>
          <a:xfrm flipV="1">
            <a:off x="4567885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/>
          <p:cNvSpPr/>
          <p:nvPr/>
        </p:nvSpPr>
        <p:spPr>
          <a:xfrm flipV="1">
            <a:off x="4495877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/>
          <p:cNvSpPr/>
          <p:nvPr/>
        </p:nvSpPr>
        <p:spPr>
          <a:xfrm flipV="1">
            <a:off x="4711901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/>
          <p:cNvSpPr/>
          <p:nvPr/>
        </p:nvSpPr>
        <p:spPr>
          <a:xfrm flipV="1">
            <a:off x="4639893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/>
          <p:cNvSpPr/>
          <p:nvPr/>
        </p:nvSpPr>
        <p:spPr>
          <a:xfrm flipV="1">
            <a:off x="4855917" y="302457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/>
          <p:cNvSpPr/>
          <p:nvPr/>
        </p:nvSpPr>
        <p:spPr>
          <a:xfrm flipV="1">
            <a:off x="4783909" y="2996951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/>
          <p:cNvSpPr/>
          <p:nvPr/>
        </p:nvSpPr>
        <p:spPr>
          <a:xfrm flipV="1">
            <a:off x="4999933" y="295256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/>
          <p:cNvSpPr/>
          <p:nvPr/>
        </p:nvSpPr>
        <p:spPr>
          <a:xfrm flipV="1">
            <a:off x="4927925" y="296094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/>
          <p:cNvSpPr/>
          <p:nvPr/>
        </p:nvSpPr>
        <p:spPr>
          <a:xfrm flipV="1">
            <a:off x="5143949" y="298856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 flipV="1">
            <a:off x="5071941" y="2924943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5" name="直線矢印コネクタ 194"/>
          <p:cNvCxnSpPr/>
          <p:nvPr/>
        </p:nvCxnSpPr>
        <p:spPr>
          <a:xfrm>
            <a:off x="895477" y="3428999"/>
            <a:ext cx="453650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893913" y="2117394"/>
            <a:ext cx="3068" cy="131160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/>
          <p:cNvSpPr txBox="1"/>
          <p:nvPr/>
        </p:nvSpPr>
        <p:spPr>
          <a:xfrm>
            <a:off x="4835139" y="343477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time-bin</a:t>
            </a:r>
            <a:endParaRPr kumimoji="1" lang="ja-JP" altLang="en-US" sz="1400" dirty="0"/>
          </a:p>
        </p:txBody>
      </p:sp>
      <p:sp>
        <p:nvSpPr>
          <p:cNvPr id="202" name="テキスト ボックス 201"/>
          <p:cNvSpPr txBox="1"/>
          <p:nvPr/>
        </p:nvSpPr>
        <p:spPr>
          <a:xfrm rot="16200000">
            <a:off x="216935" y="2261578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 value</a:t>
            </a:r>
            <a:endParaRPr kumimoji="1" lang="ja-JP" altLang="en-US" sz="1400" dirty="0"/>
          </a:p>
        </p:txBody>
      </p:sp>
      <p:cxnSp>
        <p:nvCxnSpPr>
          <p:cNvPr id="204" name="直線コネクタ 203"/>
          <p:cNvCxnSpPr/>
          <p:nvPr/>
        </p:nvCxnSpPr>
        <p:spPr>
          <a:xfrm>
            <a:off x="898726" y="2983141"/>
            <a:ext cx="4355386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207"/>
          <p:cNvSpPr txBox="1"/>
          <p:nvPr/>
        </p:nvSpPr>
        <p:spPr>
          <a:xfrm>
            <a:off x="5193135" y="2823978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pedestal</a:t>
            </a:r>
            <a:endParaRPr kumimoji="1" lang="ja-JP" altLang="en-US" sz="1400" i="1" dirty="0"/>
          </a:p>
        </p:txBody>
      </p:sp>
      <p:sp>
        <p:nvSpPr>
          <p:cNvPr id="212" name="正方形/長方形 211"/>
          <p:cNvSpPr/>
          <p:nvPr/>
        </p:nvSpPr>
        <p:spPr>
          <a:xfrm flipV="1">
            <a:off x="967485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正方形/長方形 212"/>
          <p:cNvSpPr/>
          <p:nvPr/>
        </p:nvSpPr>
        <p:spPr>
          <a:xfrm flipV="1">
            <a:off x="895477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正方形/長方形 213"/>
          <p:cNvSpPr/>
          <p:nvPr/>
        </p:nvSpPr>
        <p:spPr>
          <a:xfrm flipV="1">
            <a:off x="1111501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正方形/長方形 214"/>
          <p:cNvSpPr/>
          <p:nvPr/>
        </p:nvSpPr>
        <p:spPr>
          <a:xfrm flipV="1">
            <a:off x="1039493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正方形/長方形 215"/>
          <p:cNvSpPr/>
          <p:nvPr/>
        </p:nvSpPr>
        <p:spPr>
          <a:xfrm flipV="1">
            <a:off x="1255517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正方形/長方形 216"/>
          <p:cNvSpPr/>
          <p:nvPr/>
        </p:nvSpPr>
        <p:spPr>
          <a:xfrm flipV="1">
            <a:off x="1183509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217"/>
          <p:cNvSpPr/>
          <p:nvPr/>
        </p:nvSpPr>
        <p:spPr>
          <a:xfrm flipV="1">
            <a:off x="1399533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正方形/長方形 218"/>
          <p:cNvSpPr/>
          <p:nvPr/>
        </p:nvSpPr>
        <p:spPr>
          <a:xfrm flipV="1">
            <a:off x="1327525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正方形/長方形 219"/>
          <p:cNvSpPr/>
          <p:nvPr/>
        </p:nvSpPr>
        <p:spPr>
          <a:xfrm flipV="1">
            <a:off x="1543549" y="4509120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/>
          <p:cNvSpPr/>
          <p:nvPr/>
        </p:nvSpPr>
        <p:spPr>
          <a:xfrm flipV="1">
            <a:off x="1471541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正方形/長方形 221"/>
          <p:cNvSpPr/>
          <p:nvPr/>
        </p:nvSpPr>
        <p:spPr>
          <a:xfrm flipV="1">
            <a:off x="1687565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正方形/長方形 222"/>
          <p:cNvSpPr/>
          <p:nvPr/>
        </p:nvSpPr>
        <p:spPr>
          <a:xfrm flipV="1">
            <a:off x="1615557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正方形/長方形 223"/>
          <p:cNvSpPr/>
          <p:nvPr/>
        </p:nvSpPr>
        <p:spPr>
          <a:xfrm flipV="1">
            <a:off x="1831581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正方形/長方形 224"/>
          <p:cNvSpPr/>
          <p:nvPr/>
        </p:nvSpPr>
        <p:spPr>
          <a:xfrm flipV="1">
            <a:off x="1759573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正方形/長方形 225"/>
          <p:cNvSpPr/>
          <p:nvPr/>
        </p:nvSpPr>
        <p:spPr>
          <a:xfrm flipV="1">
            <a:off x="1975597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正方形/長方形 226"/>
          <p:cNvSpPr/>
          <p:nvPr/>
        </p:nvSpPr>
        <p:spPr>
          <a:xfrm flipV="1">
            <a:off x="1903589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正方形/長方形 227"/>
          <p:cNvSpPr/>
          <p:nvPr/>
        </p:nvSpPr>
        <p:spPr>
          <a:xfrm flipV="1">
            <a:off x="2119613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正方形/長方形 228"/>
          <p:cNvSpPr/>
          <p:nvPr/>
        </p:nvSpPr>
        <p:spPr>
          <a:xfrm flipV="1">
            <a:off x="2047605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正方形/長方形 229"/>
          <p:cNvSpPr/>
          <p:nvPr/>
        </p:nvSpPr>
        <p:spPr>
          <a:xfrm flipV="1">
            <a:off x="2263629" y="4077072"/>
            <a:ext cx="72008" cy="6564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 flipV="1">
            <a:off x="2191621" y="3825044"/>
            <a:ext cx="72008" cy="872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正方形/長方形 231"/>
          <p:cNvSpPr/>
          <p:nvPr/>
        </p:nvSpPr>
        <p:spPr>
          <a:xfrm flipV="1">
            <a:off x="2407645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/>
          <p:cNvSpPr/>
          <p:nvPr/>
        </p:nvSpPr>
        <p:spPr>
          <a:xfrm flipV="1">
            <a:off x="2335637" y="4329100"/>
            <a:ext cx="7200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233"/>
          <p:cNvSpPr/>
          <p:nvPr/>
        </p:nvSpPr>
        <p:spPr>
          <a:xfrm flipV="1">
            <a:off x="2551661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 flipV="1">
            <a:off x="2479653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 flipV="1">
            <a:off x="2695677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正方形/長方形 236"/>
          <p:cNvSpPr/>
          <p:nvPr/>
        </p:nvSpPr>
        <p:spPr>
          <a:xfrm flipV="1">
            <a:off x="2623669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正方形/長方形 237"/>
          <p:cNvSpPr/>
          <p:nvPr/>
        </p:nvSpPr>
        <p:spPr>
          <a:xfrm flipV="1">
            <a:off x="2839693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正方形/長方形 238"/>
          <p:cNvSpPr/>
          <p:nvPr/>
        </p:nvSpPr>
        <p:spPr>
          <a:xfrm flipV="1">
            <a:off x="2767685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正方形/長方形 239"/>
          <p:cNvSpPr/>
          <p:nvPr/>
        </p:nvSpPr>
        <p:spPr>
          <a:xfrm flipV="1">
            <a:off x="2983709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正方形/長方形 240"/>
          <p:cNvSpPr/>
          <p:nvPr/>
        </p:nvSpPr>
        <p:spPr>
          <a:xfrm flipV="1">
            <a:off x="2911701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 flipV="1">
            <a:off x="3127725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/>
          <p:cNvSpPr/>
          <p:nvPr/>
        </p:nvSpPr>
        <p:spPr>
          <a:xfrm flipV="1">
            <a:off x="3055717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正方形/長方形 243"/>
          <p:cNvSpPr/>
          <p:nvPr/>
        </p:nvSpPr>
        <p:spPr>
          <a:xfrm flipV="1">
            <a:off x="3271741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正方形/長方形 244"/>
          <p:cNvSpPr/>
          <p:nvPr/>
        </p:nvSpPr>
        <p:spPr>
          <a:xfrm flipV="1">
            <a:off x="3199733" y="460874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正方形/長方形 245"/>
          <p:cNvSpPr/>
          <p:nvPr/>
        </p:nvSpPr>
        <p:spPr>
          <a:xfrm flipV="1">
            <a:off x="3415757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正方形/長方形 246"/>
          <p:cNvSpPr/>
          <p:nvPr/>
        </p:nvSpPr>
        <p:spPr>
          <a:xfrm flipV="1">
            <a:off x="3343749" y="457274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正方形/長方形 247"/>
          <p:cNvSpPr/>
          <p:nvPr/>
        </p:nvSpPr>
        <p:spPr>
          <a:xfrm flipV="1">
            <a:off x="3559773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正方形/長方形 248"/>
          <p:cNvSpPr/>
          <p:nvPr/>
        </p:nvSpPr>
        <p:spPr>
          <a:xfrm flipV="1">
            <a:off x="3487765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正方形/長方形 249"/>
          <p:cNvSpPr/>
          <p:nvPr/>
        </p:nvSpPr>
        <p:spPr>
          <a:xfrm flipV="1">
            <a:off x="3703789" y="4373488"/>
            <a:ext cx="7200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正方形/長方形 250"/>
          <p:cNvSpPr/>
          <p:nvPr/>
        </p:nvSpPr>
        <p:spPr>
          <a:xfrm flipV="1">
            <a:off x="3631781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/>
          <p:cNvSpPr/>
          <p:nvPr/>
        </p:nvSpPr>
        <p:spPr>
          <a:xfrm flipV="1">
            <a:off x="3847805" y="4329100"/>
            <a:ext cx="72008" cy="476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正方形/長方形 252"/>
          <p:cNvSpPr/>
          <p:nvPr/>
        </p:nvSpPr>
        <p:spPr>
          <a:xfrm flipV="1">
            <a:off x="3775797" y="3737575"/>
            <a:ext cx="72008" cy="10679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正方形/長方形 253"/>
          <p:cNvSpPr/>
          <p:nvPr/>
        </p:nvSpPr>
        <p:spPr>
          <a:xfrm flipV="1">
            <a:off x="3991821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正方形/長方形 254"/>
          <p:cNvSpPr/>
          <p:nvPr/>
        </p:nvSpPr>
        <p:spPr>
          <a:xfrm flipV="1">
            <a:off x="3919813" y="4484490"/>
            <a:ext cx="72008" cy="28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正方形/長方形 255"/>
          <p:cNvSpPr/>
          <p:nvPr/>
        </p:nvSpPr>
        <p:spPr>
          <a:xfrm flipV="1">
            <a:off x="4135837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 flipV="1">
            <a:off x="4063829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257"/>
          <p:cNvSpPr/>
          <p:nvPr/>
        </p:nvSpPr>
        <p:spPr>
          <a:xfrm flipV="1">
            <a:off x="4279853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正方形/長方形 258"/>
          <p:cNvSpPr/>
          <p:nvPr/>
        </p:nvSpPr>
        <p:spPr>
          <a:xfrm flipV="1">
            <a:off x="4207845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正方形/長方形 259"/>
          <p:cNvSpPr/>
          <p:nvPr/>
        </p:nvSpPr>
        <p:spPr>
          <a:xfrm flipV="1">
            <a:off x="4423869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正方形/長方形 260"/>
          <p:cNvSpPr/>
          <p:nvPr/>
        </p:nvSpPr>
        <p:spPr>
          <a:xfrm flipV="1">
            <a:off x="4351861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/>
          <p:cNvSpPr/>
          <p:nvPr/>
        </p:nvSpPr>
        <p:spPr>
          <a:xfrm flipV="1">
            <a:off x="4567885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262"/>
          <p:cNvSpPr/>
          <p:nvPr/>
        </p:nvSpPr>
        <p:spPr>
          <a:xfrm flipV="1">
            <a:off x="4495877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正方形/長方形 263"/>
          <p:cNvSpPr/>
          <p:nvPr/>
        </p:nvSpPr>
        <p:spPr>
          <a:xfrm flipV="1">
            <a:off x="4711901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正方形/長方形 264"/>
          <p:cNvSpPr/>
          <p:nvPr/>
        </p:nvSpPr>
        <p:spPr>
          <a:xfrm flipV="1">
            <a:off x="4639893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正方形/長方形 265"/>
          <p:cNvSpPr/>
          <p:nvPr/>
        </p:nvSpPr>
        <p:spPr>
          <a:xfrm flipV="1">
            <a:off x="4855917" y="464475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正方形/長方形 266"/>
          <p:cNvSpPr/>
          <p:nvPr/>
        </p:nvSpPr>
        <p:spPr>
          <a:xfrm flipV="1">
            <a:off x="4783909" y="4617132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正方形/長方形 267"/>
          <p:cNvSpPr/>
          <p:nvPr/>
        </p:nvSpPr>
        <p:spPr>
          <a:xfrm flipV="1">
            <a:off x="4999933" y="457274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正方形/長方形 268"/>
          <p:cNvSpPr/>
          <p:nvPr/>
        </p:nvSpPr>
        <p:spPr>
          <a:xfrm flipV="1">
            <a:off x="4927925" y="458112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正方形/長方形 269"/>
          <p:cNvSpPr/>
          <p:nvPr/>
        </p:nvSpPr>
        <p:spPr>
          <a:xfrm flipV="1">
            <a:off x="5143949" y="4608748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正方形/長方形 270"/>
          <p:cNvSpPr/>
          <p:nvPr/>
        </p:nvSpPr>
        <p:spPr>
          <a:xfrm flipV="1">
            <a:off x="5071941" y="4545124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矢印コネクタ 272"/>
          <p:cNvCxnSpPr/>
          <p:nvPr/>
        </p:nvCxnSpPr>
        <p:spPr>
          <a:xfrm flipV="1">
            <a:off x="893913" y="3737575"/>
            <a:ext cx="3068" cy="87117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正方形/長方形 210"/>
          <p:cNvSpPr/>
          <p:nvPr/>
        </p:nvSpPr>
        <p:spPr>
          <a:xfrm>
            <a:off x="895477" y="4603322"/>
            <a:ext cx="4320480" cy="26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2" name="直線矢印コネクタ 271"/>
          <p:cNvCxnSpPr/>
          <p:nvPr/>
        </p:nvCxnSpPr>
        <p:spPr>
          <a:xfrm>
            <a:off x="895477" y="4597609"/>
            <a:ext cx="453650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>
            <a:off x="908712" y="4435582"/>
            <a:ext cx="435538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テキスト ボックス 279"/>
          <p:cNvSpPr txBox="1"/>
          <p:nvPr/>
        </p:nvSpPr>
        <p:spPr>
          <a:xfrm>
            <a:off x="5214453" y="427335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threshold</a:t>
            </a:r>
            <a:endParaRPr kumimoji="1" lang="ja-JP" altLang="en-US" sz="1400" i="1" dirty="0"/>
          </a:p>
        </p:txBody>
      </p:sp>
      <p:sp>
        <p:nvSpPr>
          <p:cNvPr id="299" name="正方形/長方形 298"/>
          <p:cNvSpPr/>
          <p:nvPr/>
        </p:nvSpPr>
        <p:spPr>
          <a:xfrm flipV="1">
            <a:off x="2266472" y="5251151"/>
            <a:ext cx="72008" cy="6564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正方形/長方形 299"/>
          <p:cNvSpPr/>
          <p:nvPr/>
        </p:nvSpPr>
        <p:spPr>
          <a:xfrm flipV="1">
            <a:off x="2194464" y="4999123"/>
            <a:ext cx="72008" cy="872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正方形/長方形 300"/>
          <p:cNvSpPr/>
          <p:nvPr/>
        </p:nvSpPr>
        <p:spPr>
          <a:xfrm flipV="1">
            <a:off x="2410488" y="5755207"/>
            <a:ext cx="72008" cy="188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正方形/長方形 301"/>
          <p:cNvSpPr/>
          <p:nvPr/>
        </p:nvSpPr>
        <p:spPr>
          <a:xfrm flipV="1">
            <a:off x="2338480" y="5503179"/>
            <a:ext cx="7200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正方形/長方形 318"/>
          <p:cNvSpPr/>
          <p:nvPr/>
        </p:nvSpPr>
        <p:spPr>
          <a:xfrm flipV="1">
            <a:off x="3706632" y="5547567"/>
            <a:ext cx="7200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正方形/長方形 320"/>
          <p:cNvSpPr/>
          <p:nvPr/>
        </p:nvSpPr>
        <p:spPr>
          <a:xfrm flipV="1">
            <a:off x="3850648" y="5503179"/>
            <a:ext cx="72008" cy="476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/>
          <p:cNvSpPr/>
          <p:nvPr/>
        </p:nvSpPr>
        <p:spPr>
          <a:xfrm flipV="1">
            <a:off x="3778640" y="4911654"/>
            <a:ext cx="72008" cy="10679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正方形/長方形 323"/>
          <p:cNvSpPr/>
          <p:nvPr/>
        </p:nvSpPr>
        <p:spPr>
          <a:xfrm flipV="1">
            <a:off x="3922656" y="5658569"/>
            <a:ext cx="72008" cy="285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1" name="直線矢印コネクタ 340"/>
          <p:cNvCxnSpPr/>
          <p:nvPr/>
        </p:nvCxnSpPr>
        <p:spPr>
          <a:xfrm flipV="1">
            <a:off x="896756" y="4911654"/>
            <a:ext cx="3068" cy="87117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正方形/長方形 345"/>
          <p:cNvSpPr/>
          <p:nvPr/>
        </p:nvSpPr>
        <p:spPr>
          <a:xfrm>
            <a:off x="896685" y="5780257"/>
            <a:ext cx="4320480" cy="26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44" name="直線矢印コネクタ 343"/>
          <p:cNvCxnSpPr/>
          <p:nvPr/>
        </p:nvCxnSpPr>
        <p:spPr>
          <a:xfrm>
            <a:off x="898320" y="5771688"/>
            <a:ext cx="453650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テキスト ボックス 346"/>
          <p:cNvSpPr txBox="1"/>
          <p:nvPr/>
        </p:nvSpPr>
        <p:spPr>
          <a:xfrm>
            <a:off x="1074059" y="3538478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pedestal subtracted</a:t>
            </a:r>
            <a:endParaRPr kumimoji="1" lang="ja-JP" altLang="en-US" sz="1400" b="1" dirty="0"/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1039493" y="4701329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zero suppressed</a:t>
            </a:r>
            <a:endParaRPr kumimoji="1" lang="ja-JP" altLang="en-US" sz="1400" b="1" dirty="0"/>
          </a:p>
        </p:txBody>
      </p:sp>
      <p:cxnSp>
        <p:nvCxnSpPr>
          <p:cNvPr id="352" name="直線矢印コネクタ 351"/>
          <p:cNvCxnSpPr/>
          <p:nvPr/>
        </p:nvCxnSpPr>
        <p:spPr>
          <a:xfrm>
            <a:off x="5641334" y="2456891"/>
            <a:ext cx="1" cy="4085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テキスト ボックス 354"/>
          <p:cNvSpPr txBox="1"/>
          <p:nvPr/>
        </p:nvSpPr>
        <p:spPr>
          <a:xfrm>
            <a:off x="4891921" y="204503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digital LPF or</a:t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known as stable</a:t>
            </a:r>
            <a:endParaRPr kumimoji="1" lang="ja-JP" altLang="en-US" sz="1200" dirty="0"/>
          </a:p>
        </p:txBody>
      </p:sp>
      <p:sp>
        <p:nvSpPr>
          <p:cNvPr id="356" name="テキスト ボックス 355"/>
          <p:cNvSpPr txBox="1"/>
          <p:nvPr/>
        </p:nvSpPr>
        <p:spPr>
          <a:xfrm>
            <a:off x="1124970" y="5971078"/>
            <a:ext cx="3922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nsolas" panose="020B0609020204030204" pitchFamily="49" charset="0"/>
              </a:rPr>
              <a:t>#zeros,t1,t2,t3,t4,#zeros,t1,t2,t3,t4,#zeros</a:t>
            </a:r>
            <a:endParaRPr kumimoji="1" lang="ja-JP" altLang="en-US" sz="1200" dirty="0">
              <a:latin typeface="Consolas" panose="020B0609020204030204" pitchFamily="49" charset="0"/>
            </a:endParaRPr>
          </a:p>
        </p:txBody>
      </p:sp>
      <p:sp>
        <p:nvSpPr>
          <p:cNvPr id="357" name="テキスト ボックス 356"/>
          <p:cNvSpPr txBox="1"/>
          <p:nvPr/>
        </p:nvSpPr>
        <p:spPr>
          <a:xfrm>
            <a:off x="1716126" y="6269471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+ whatever better coding</a:t>
            </a:r>
            <a:endParaRPr kumimoji="1" lang="ja-JP" altLang="en-US" sz="1400" dirty="0"/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1074059" y="193366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raw data</a:t>
            </a:r>
            <a:endParaRPr kumimoji="1" lang="ja-JP" altLang="en-US" sz="1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26045" y="213819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signal</a:t>
            </a:r>
            <a:endParaRPr kumimoji="1" lang="ja-JP" altLang="en-US" sz="1400" dirty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3814757" y="213656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signal</a:t>
            </a:r>
            <a:endParaRPr kumimoji="1" lang="ja-JP" altLang="en-US" sz="1400" dirty="0"/>
          </a:p>
        </p:txBody>
      </p:sp>
      <p:sp>
        <p:nvSpPr>
          <p:cNvPr id="196" name="角丸四角形 195"/>
          <p:cNvSpPr/>
          <p:nvPr/>
        </p:nvSpPr>
        <p:spPr>
          <a:xfrm>
            <a:off x="552676" y="4749132"/>
            <a:ext cx="5105706" cy="175931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17153" y="496016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optional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Common mode noise filtering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 7, 2019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Oyama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97" y="3181714"/>
            <a:ext cx="5327203" cy="34522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b="43313"/>
          <a:stretch/>
        </p:blipFill>
        <p:spPr>
          <a:xfrm>
            <a:off x="6924092" y="1057820"/>
            <a:ext cx="5208612" cy="1934389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184009" y="3284984"/>
            <a:ext cx="184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/>
              <a:t>simulation</a:t>
            </a:r>
          </a:p>
          <a:p>
            <a:r>
              <a:rPr kumimoji="1" lang="en-US" altLang="ja-JP" sz="1600" b="1" dirty="0" smtClean="0"/>
              <a:t>―</a:t>
            </a:r>
            <a:r>
              <a:rPr lang="ja-JP" altLang="en-US" sz="1600" b="1" dirty="0" smtClean="0"/>
              <a:t> </a:t>
            </a:r>
            <a:r>
              <a:rPr kumimoji="1" lang="en-US" altLang="ja-JP" sz="1600" dirty="0" smtClean="0"/>
              <a:t>original signal</a:t>
            </a:r>
          </a:p>
          <a:p>
            <a:r>
              <a:rPr lang="en-US" altLang="ja-JP" sz="1600" dirty="0">
                <a:solidFill>
                  <a:srgbClr val="00B050"/>
                </a:solidFill>
              </a:rPr>
              <a:t>―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common mode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―</a:t>
            </a:r>
            <a:r>
              <a:rPr lang="en-US" altLang="ja-JP" sz="1600" dirty="0"/>
              <a:t> </a:t>
            </a:r>
            <a:r>
              <a:rPr kumimoji="1" lang="en-US" altLang="ja-JP" sz="1600" dirty="0" smtClean="0"/>
              <a:t>sum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22901" y="1217396"/>
                <a:ext cx="7169243" cy="556440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GEM + pads = parallel plate capacitor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/>
                  <a:t>capacitive coupling causes strong common mode crosstalk</a:t>
                </a:r>
              </a:p>
              <a:p>
                <a:r>
                  <a:rPr lang="en-US" altLang="ja-JP" dirty="0" smtClean="0"/>
                  <a:t>FPGA is powerful for removing this crosstalk</a:t>
                </a:r>
              </a:p>
              <a:p>
                <a:pPr lvl="1"/>
                <a:r>
                  <a:rPr lang="en-US" altLang="ja-JP" dirty="0" smtClean="0"/>
                  <a:t>1600 channel concurrent adaptive filter</a:t>
                </a:r>
              </a:p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calc. average of 1600 ADC values at every 200 ns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3603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 , 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𝑐𝑜𝑛𝑡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only this operation even occupy one CPU core!</a:t>
                </a:r>
              </a:p>
              <a:p>
                <a:r>
                  <a:rPr lang="en-US" altLang="ja-JP" dirty="0" smtClean="0"/>
                  <a:t>Weak point: average value is biased by signal </a:t>
                </a:r>
              </a:p>
              <a:p>
                <a:pPr marL="0" indent="0">
                  <a:buNone/>
                </a:pPr>
                <a:endParaRPr lang="en-US" altLang="ja-JP" b="1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  <a:p>
                <a:pPr marL="0" indent="0">
                  <a:buNone/>
                </a:pPr>
                <a:r>
                  <a:rPr lang="en-US" altLang="ja-JP" b="1" dirty="0" smtClean="0"/>
                  <a:t>Plan A:  </a:t>
                </a:r>
                <a:r>
                  <a:rPr lang="en-US" altLang="ja-JP" dirty="0" smtClean="0"/>
                  <a:t>peak rejection by detecting rising </a:t>
                </a:r>
                <a:r>
                  <a:rPr lang="en-US" altLang="ja-JP" dirty="0"/>
                  <a:t>&amp;</a:t>
                </a:r>
                <a:r>
                  <a:rPr lang="en-US" altLang="ja-JP" dirty="0" smtClean="0"/>
                  <a:t> falling edges</a:t>
                </a:r>
              </a:p>
              <a:p>
                <a:pPr marL="0" indent="0">
                  <a:buNone/>
                </a:pPr>
                <a:r>
                  <a:rPr lang="en-US" altLang="ja-JP" b="1" dirty="0" smtClean="0"/>
                  <a:t>Plan B:  </a:t>
                </a:r>
                <a:r>
                  <a:rPr lang="en-US" altLang="ja-JP" dirty="0" smtClean="0"/>
                  <a:t>calculate median value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901" y="1217396"/>
                <a:ext cx="7169243" cy="5564404"/>
              </a:xfrm>
              <a:blipFill>
                <a:blip r:embed="rId4"/>
                <a:stretch>
                  <a:fillRect l="-935" t="-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2927648" y="4907847"/>
            <a:ext cx="576064" cy="7983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22022</TotalTime>
  <Words>2546</Words>
  <Application>Microsoft Office PowerPoint</Application>
  <PresentationFormat>ワイド画面</PresentationFormat>
  <Paragraphs>599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4" baseType="lpstr">
      <vt:lpstr>游ゴシック</vt:lpstr>
      <vt:lpstr>游ゴシック Medium</vt:lpstr>
      <vt:lpstr>Arial</vt:lpstr>
      <vt:lpstr>Calibri</vt:lpstr>
      <vt:lpstr>Cambria Math</vt:lpstr>
      <vt:lpstr>Consolas</vt:lpstr>
      <vt:lpstr>Times New Roman</vt:lpstr>
      <vt:lpstr>Wingdings</vt:lpstr>
      <vt:lpstr>Wingdings 2</vt:lpstr>
      <vt:lpstr>HDOfficeLightV0</vt:lpstr>
      <vt:lpstr>ALICE TPC CRU</vt:lpstr>
      <vt:lpstr>Background</vt:lpstr>
      <vt:lpstr>TPC front-end readout</vt:lpstr>
      <vt:lpstr>ALICE TPC Data Acquisition System</vt:lpstr>
      <vt:lpstr>CRU with a FPGA</vt:lpstr>
      <vt:lpstr>Our system overview</vt:lpstr>
      <vt:lpstr>Sorting</vt:lpstr>
      <vt:lpstr>Pedestal subtraction and zero suppression</vt:lpstr>
      <vt:lpstr>Common mode noise filtering</vt:lpstr>
      <vt:lpstr>Common mode noise filtering (cont.)</vt:lpstr>
      <vt:lpstr>Clustering instead of zero suppression</vt:lpstr>
      <vt:lpstr>Cluster finding algorithm</vt:lpstr>
      <vt:lpstr>Cluster parameter pre-calculation</vt:lpstr>
      <vt:lpstr>FPGA resources to be used</vt:lpstr>
      <vt:lpstr>More online processing</vt:lpstr>
      <vt:lpstr>Clustering in other devices?</vt:lpstr>
      <vt:lpstr>Do we have another solution?</vt:lpstr>
      <vt:lpstr>Alveo for (TPC) Clustering?</vt:lpstr>
      <vt:lpstr>Proposed scheme in Kiban-A applicatin</vt:lpstr>
      <vt:lpstr>CRU interface</vt:lpstr>
      <vt:lpstr>U50 and U280</vt:lpstr>
      <vt:lpstr>Other possibilities</vt:lpstr>
      <vt:lpstr>To Do List</vt:lpstr>
      <vt:lpstr>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TPC CRU</dc:title>
  <dc:creator>Ken Oyama</dc:creator>
  <cp:lastModifiedBy>Oyama Ken</cp:lastModifiedBy>
  <cp:revision>1501</cp:revision>
  <dcterms:created xsi:type="dcterms:W3CDTF">2018-08-13T05:14:29Z</dcterms:created>
  <dcterms:modified xsi:type="dcterms:W3CDTF">2020-03-16T00:30:26Z</dcterms:modified>
</cp:coreProperties>
</file>