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9"/>
  </p:notesMasterIdLst>
  <p:handoutMasterIdLst>
    <p:handoutMasterId r:id="rId70"/>
  </p:handoutMasterIdLst>
  <p:sldIdLst>
    <p:sldId id="865" r:id="rId2"/>
    <p:sldId id="1399" r:id="rId3"/>
    <p:sldId id="1216" r:id="rId4"/>
    <p:sldId id="1439" r:id="rId5"/>
    <p:sldId id="1441" r:id="rId6"/>
    <p:sldId id="1384" r:id="rId7"/>
    <p:sldId id="1383" r:id="rId8"/>
    <p:sldId id="1095" r:id="rId9"/>
    <p:sldId id="1096" r:id="rId10"/>
    <p:sldId id="1036" r:id="rId11"/>
    <p:sldId id="1442" r:id="rId12"/>
    <p:sldId id="1447" r:id="rId13"/>
    <p:sldId id="1107" r:id="rId14"/>
    <p:sldId id="1106" r:id="rId15"/>
    <p:sldId id="1444" r:id="rId16"/>
    <p:sldId id="1108" r:id="rId17"/>
    <p:sldId id="1117" r:id="rId18"/>
    <p:sldId id="1051" r:id="rId19"/>
    <p:sldId id="1445" r:id="rId20"/>
    <p:sldId id="1446" r:id="rId21"/>
    <p:sldId id="1077" r:id="rId22"/>
    <p:sldId id="1394" r:id="rId23"/>
    <p:sldId id="258" r:id="rId24"/>
    <p:sldId id="257" r:id="rId25"/>
    <p:sldId id="1449" r:id="rId26"/>
    <p:sldId id="1448" r:id="rId27"/>
    <p:sldId id="1450" r:id="rId28"/>
    <p:sldId id="1458" r:id="rId29"/>
    <p:sldId id="413" r:id="rId30"/>
    <p:sldId id="1451" r:id="rId31"/>
    <p:sldId id="1452" r:id="rId32"/>
    <p:sldId id="1453" r:id="rId33"/>
    <p:sldId id="1454" r:id="rId34"/>
    <p:sldId id="1455" r:id="rId35"/>
    <p:sldId id="1456" r:id="rId36"/>
    <p:sldId id="1457" r:id="rId37"/>
    <p:sldId id="1385" r:id="rId38"/>
    <p:sldId id="1109" r:id="rId39"/>
    <p:sldId id="1443" r:id="rId40"/>
    <p:sldId id="1114" r:id="rId41"/>
    <p:sldId id="1112" r:id="rId42"/>
    <p:sldId id="1118" r:id="rId43"/>
    <p:sldId id="1113" r:id="rId44"/>
    <p:sldId id="1050" r:id="rId45"/>
    <p:sldId id="1110" r:id="rId46"/>
    <p:sldId id="1116" r:id="rId47"/>
    <p:sldId id="1120" r:id="rId48"/>
    <p:sldId id="1125" r:id="rId49"/>
    <p:sldId id="1115" r:id="rId50"/>
    <p:sldId id="454" r:id="rId51"/>
    <p:sldId id="1105" r:id="rId52"/>
    <p:sldId id="1111" r:id="rId53"/>
    <p:sldId id="1042" r:id="rId54"/>
    <p:sldId id="1047" r:id="rId55"/>
    <p:sldId id="1099" r:id="rId56"/>
    <p:sldId id="1100" r:id="rId57"/>
    <p:sldId id="1101" r:id="rId58"/>
    <p:sldId id="1102" r:id="rId59"/>
    <p:sldId id="1103" r:id="rId60"/>
    <p:sldId id="1091" r:id="rId61"/>
    <p:sldId id="1061" r:id="rId62"/>
    <p:sldId id="1060" r:id="rId63"/>
    <p:sldId id="1011" r:id="rId64"/>
    <p:sldId id="1009" r:id="rId65"/>
    <p:sldId id="1010" r:id="rId66"/>
    <p:sldId id="917" r:id="rId67"/>
    <p:sldId id="941" r:id="rId68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62716E87-CBE1-4D81-8C21-06C8794EAF6B}">
          <p14:sldIdLst>
            <p14:sldId id="865"/>
            <p14:sldId id="1399"/>
            <p14:sldId id="1216"/>
            <p14:sldId id="1439"/>
            <p14:sldId id="1441"/>
            <p14:sldId id="1384"/>
            <p14:sldId id="1383"/>
            <p14:sldId id="1095"/>
            <p14:sldId id="1096"/>
            <p14:sldId id="1036"/>
            <p14:sldId id="1442"/>
            <p14:sldId id="1447"/>
            <p14:sldId id="1107"/>
            <p14:sldId id="1106"/>
            <p14:sldId id="1444"/>
            <p14:sldId id="1108"/>
            <p14:sldId id="1117"/>
            <p14:sldId id="1051"/>
            <p14:sldId id="1445"/>
            <p14:sldId id="1446"/>
            <p14:sldId id="1077"/>
            <p14:sldId id="1394"/>
            <p14:sldId id="258"/>
            <p14:sldId id="257"/>
            <p14:sldId id="1449"/>
            <p14:sldId id="1448"/>
            <p14:sldId id="1450"/>
            <p14:sldId id="1458"/>
            <p14:sldId id="413"/>
            <p14:sldId id="1451"/>
            <p14:sldId id="1452"/>
            <p14:sldId id="1453"/>
            <p14:sldId id="1454"/>
            <p14:sldId id="1455"/>
            <p14:sldId id="1456"/>
            <p14:sldId id="1457"/>
            <p14:sldId id="1385"/>
            <p14:sldId id="1109"/>
            <p14:sldId id="1443"/>
            <p14:sldId id="1114"/>
            <p14:sldId id="1112"/>
            <p14:sldId id="1118"/>
            <p14:sldId id="1113"/>
            <p14:sldId id="1050"/>
            <p14:sldId id="1110"/>
            <p14:sldId id="1116"/>
            <p14:sldId id="1120"/>
            <p14:sldId id="1125"/>
            <p14:sldId id="1115"/>
            <p14:sldId id="454"/>
            <p14:sldId id="1105"/>
            <p14:sldId id="1111"/>
            <p14:sldId id="1042"/>
            <p14:sldId id="1047"/>
            <p14:sldId id="1099"/>
            <p14:sldId id="1100"/>
            <p14:sldId id="1101"/>
            <p14:sldId id="1102"/>
            <p14:sldId id="1103"/>
            <p14:sldId id="1091"/>
            <p14:sldId id="1061"/>
            <p14:sldId id="1060"/>
            <p14:sldId id="1011"/>
            <p14:sldId id="1009"/>
            <p14:sldId id="1010"/>
            <p14:sldId id="917"/>
            <p14:sldId id="9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2203DB"/>
    <a:srgbClr val="10E0FC"/>
    <a:srgbClr val="FF99CC"/>
    <a:srgbClr val="0DFF0D"/>
    <a:srgbClr val="91F0FD"/>
    <a:srgbClr val="90F1FE"/>
    <a:srgbClr val="FEBA90"/>
    <a:srgbClr val="CC3399"/>
    <a:srgbClr val="EA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1" autoAdjust="0"/>
    <p:restoredTop sz="89255" autoAdjust="0"/>
  </p:normalViewPr>
  <p:slideViewPr>
    <p:cSldViewPr>
      <p:cViewPr>
        <p:scale>
          <a:sx n="75" d="100"/>
          <a:sy n="75" d="100"/>
        </p:scale>
        <p:origin x="54" y="-234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199" cy="497047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398" y="1"/>
            <a:ext cx="2949199" cy="497047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r">
              <a:defRPr sz="1200"/>
            </a:lvl1pPr>
          </a:lstStyle>
          <a:p>
            <a:r>
              <a:rPr kumimoji="1" lang="en-US" altLang="ja-JP"/>
              <a:t>2014/8/8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93"/>
            <a:ext cx="2949199" cy="497046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398" y="9440693"/>
            <a:ext cx="2949199" cy="497046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r">
              <a:defRPr sz="1200"/>
            </a:lvl1pPr>
          </a:lstStyle>
          <a:p>
            <a:fld id="{02B2C8AF-A242-4054-9089-0D4F77FA8D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637482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49786" cy="496967"/>
          </a:xfrm>
          <a:prstGeom prst="rect">
            <a:avLst/>
          </a:prstGeom>
        </p:spPr>
        <p:txBody>
          <a:bodyPr vert="horz" lIns="95650" tIns="47824" rIns="95650" bIns="478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4"/>
            <a:ext cx="2949786" cy="496967"/>
          </a:xfrm>
          <a:prstGeom prst="rect">
            <a:avLst/>
          </a:prstGeom>
        </p:spPr>
        <p:txBody>
          <a:bodyPr vert="horz" lIns="95650" tIns="47824" rIns="95650" bIns="47824" rtlCol="0"/>
          <a:lstStyle>
            <a:lvl1pPr algn="r">
              <a:defRPr sz="1300"/>
            </a:lvl1pPr>
          </a:lstStyle>
          <a:p>
            <a:r>
              <a:rPr kumimoji="1" lang="en-US" altLang="ja-JP"/>
              <a:t>2014/8/8</a:t>
            </a:r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940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50" tIns="47824" rIns="95650" bIns="478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21190"/>
            <a:ext cx="5445760" cy="4472703"/>
          </a:xfrm>
          <a:prstGeom prst="rect">
            <a:avLst/>
          </a:prstGeom>
        </p:spPr>
        <p:txBody>
          <a:bodyPr vert="horz" lIns="95650" tIns="47824" rIns="95650" bIns="478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440651"/>
            <a:ext cx="2949786" cy="496967"/>
          </a:xfrm>
          <a:prstGeom prst="rect">
            <a:avLst/>
          </a:prstGeom>
        </p:spPr>
        <p:txBody>
          <a:bodyPr vert="horz" lIns="95650" tIns="47824" rIns="95650" bIns="478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51"/>
            <a:ext cx="2949786" cy="496967"/>
          </a:xfrm>
          <a:prstGeom prst="rect">
            <a:avLst/>
          </a:prstGeom>
        </p:spPr>
        <p:txBody>
          <a:bodyPr vert="horz" lIns="95650" tIns="47824" rIns="95650" bIns="47824" rtlCol="0" anchor="b"/>
          <a:lstStyle>
            <a:lvl1pPr algn="r">
              <a:defRPr sz="1300"/>
            </a:lvl1pPr>
          </a:lstStyle>
          <a:p>
            <a:fld id="{C0A59470-A8AE-45FE-BCBC-04E3B3BE75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72483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It is my pleasure to show a future plan of J-PARC heavy-ion program in this QM conference at Kobe.</a:t>
            </a:r>
          </a:p>
          <a:p>
            <a:r>
              <a:rPr kumimoji="1" lang="en-US" altLang="ja-JP" baseline="0" dirty="0"/>
              <a:t>The out line of my talk is as follows.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/>
              <a:t>2014/8/8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2831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/>
              <a:t>2014/8/8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137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kumimoji="1" lang="en-US" altLang="ja-JP"/>
              <a:t>2014/8/8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567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/>
              <a:t>2014/8/8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9900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EF246-3C93-4F03-B49C-CCCC5C78D62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8799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490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/>
              <a:t>2014/8/8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7695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EF246-3C93-4F03-B49C-CCCC5C78D62D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284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/>
              <a:t>2014/8/8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014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1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54B809-25C7-4D49-BEB1-4171F2F95FB2}" type="slidenum">
              <a:rPr lang="en-US" altLang="ja-JP" smtClean="0"/>
              <a:pPr>
                <a:defRPr/>
              </a:pPr>
              <a:t>56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862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C2A93-4B6B-4DC7-8DDA-2F9E8A615DFF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48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Effective</a:t>
            </a:r>
            <a:r>
              <a:rPr kumimoji="1" lang="en-US" altLang="ja-JP" baseline="0" dirty="0"/>
              <a:t> range and inverse of scattering length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/>
              <a:t>2014/8/8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983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91E01D-FAA7-4756-B46C-6505C085C788}" type="slidenum">
              <a:rPr lang="en-US" altLang="ja-JP" smtClean="0"/>
              <a:pPr>
                <a:defRPr/>
              </a:pPr>
              <a:t>60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9234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/>
              <a:t>2014/8/8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5546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pPr/>
              <a:t>62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/>
              <a:t>2014/8/8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350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t>66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/>
              <a:t>2014/8/8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77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show here the strategy towards the J-PARC-HI experiment</a:t>
            </a:r>
          </a:p>
          <a:p>
            <a:r>
              <a:rPr kumimoji="1" lang="en-US" altLang="ja-JP" dirty="0"/>
              <a:t>We will perform from next Feb, </a:t>
            </a:r>
            <a:r>
              <a:rPr kumimoji="1" lang="en-US" altLang="ja-JP" dirty="0" err="1"/>
              <a:t>p+A</a:t>
            </a:r>
            <a:r>
              <a:rPr kumimoji="1" lang="en-US" altLang="ja-JP" dirty="0"/>
              <a:t> experiment (E16), by using the proton</a:t>
            </a:r>
          </a:p>
          <a:p>
            <a:r>
              <a:rPr kumimoji="1" lang="en-US" altLang="ja-JP" dirty="0"/>
              <a:t>Beam transported with the high-momentum beam line, where we measure baseline</a:t>
            </a:r>
          </a:p>
          <a:p>
            <a:r>
              <a:rPr kumimoji="1" lang="en-US" altLang="ja-JP" dirty="0"/>
              <a:t>Data and perform detector R&amp;D for HIC.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Next, after we realize the HI acceleration, we perform the J-PARC-HI pilot run</a:t>
            </a:r>
          </a:p>
          <a:p>
            <a:r>
              <a:rPr kumimoji="1" lang="en-US" altLang="ja-JP" dirty="0"/>
              <a:t>Using the upgraded E16 spectrometer, and the HI beam rate of up to 108 Hz</a:t>
            </a:r>
          </a:p>
          <a:p>
            <a:r>
              <a:rPr kumimoji="1" lang="en-US" altLang="ja-JP" dirty="0"/>
              <a:t>Transported to the same beam line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Finally we perform main experiment with large acc high-rate spectrometer</a:t>
            </a:r>
          </a:p>
          <a:p>
            <a:r>
              <a:rPr kumimoji="1" lang="en-US" altLang="ja-JP" dirty="0"/>
              <a:t>up to 10^11 HI beam with the extended beamline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From now we first show the main exp,  pilot run, and </a:t>
            </a:r>
            <a:r>
              <a:rPr kumimoji="1" lang="en-US" altLang="ja-JP" dirty="0" err="1"/>
              <a:t>p+A</a:t>
            </a:r>
            <a:r>
              <a:rPr kumimoji="1" lang="en-US" altLang="ja-JP" dirty="0"/>
              <a:t> experiment.</a:t>
            </a:r>
          </a:p>
          <a:p>
            <a:r>
              <a:rPr kumimoji="1" lang="en-US" altLang="ja-JP" dirty="0"/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AC5F3-AF1B-4DF8-864B-E56044F59F0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5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39227-635B-4C84-9FEC-20EA6E460919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373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39227-635B-4C84-9FEC-20EA6E460919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179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39227-635B-4C84-9FEC-20EA6E460919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3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1E01D-FAA7-4756-B46C-6505C085C788}" type="slidenum">
              <a:rPr kumimoji="1" lang="en-US" altLang="ja-JP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125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As</a:t>
            </a:r>
            <a:r>
              <a:rPr kumimoji="1" lang="en-US" altLang="ja-JP" baseline="0" dirty="0"/>
              <a:t> you all know, at RHIC and LHC, QGP has been discovered at high temperature and low density.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/>
              <a:t>2014/8/8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6705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91E01D-FAA7-4756-B46C-6505C085C788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4161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200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66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649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709720" y="6694228"/>
            <a:ext cx="1482280" cy="186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1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845677" y="2027238"/>
            <a:ext cx="10392420" cy="4000500"/>
          </a:xfrm>
        </p:spPr>
        <p:txBody>
          <a:bodyPr lIns="108000" tIns="0" rIns="108000" bIns="0">
            <a:no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400" baseline="0"/>
            </a:lvl1pPr>
            <a:lvl2pPr>
              <a:defRPr sz="2000" baseline="0"/>
            </a:lvl2pPr>
            <a:lvl3pPr>
              <a:defRPr sz="1600"/>
            </a:lvl3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  <a:p>
            <a:pPr lvl="1"/>
            <a:r>
              <a:rPr lang="fr-FR" sz="2000" dirty="0" err="1"/>
              <a:t>Lower</a:t>
            </a:r>
            <a:r>
              <a:rPr lang="fr-FR" sz="2000" dirty="0"/>
              <a:t> </a:t>
            </a:r>
            <a:r>
              <a:rPr lang="fr-FR" sz="2000" dirty="0" err="1"/>
              <a:t>level</a:t>
            </a:r>
            <a:endParaRPr lang="fr-FR" sz="2000" dirty="0"/>
          </a:p>
          <a:p>
            <a:pPr lvl="2"/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46157" y="6492876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203" y="6505213"/>
            <a:ext cx="741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84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5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769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90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58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274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19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337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830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8/5/2015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4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7">
            <a:extLst>
              <a:ext uri="{FF2B5EF4-FFF2-40B4-BE49-F238E27FC236}">
                <a16:creationId xmlns:a16="http://schemas.microsoft.com/office/drawing/2014/main" id="{4A58E6DD-2214-4307-8B80-30730BDEF2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758" b="1988"/>
          <a:stretch/>
        </p:blipFill>
        <p:spPr>
          <a:xfrm>
            <a:off x="-123680" y="-7640"/>
            <a:ext cx="12439359" cy="6865640"/>
          </a:xfrm>
          <a:prstGeom prst="rect">
            <a:avLst/>
          </a:prstGeom>
          <a:noFill/>
          <a:effectLst>
            <a:glow>
              <a:schemeClr val="accent1">
                <a:alpha val="91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07023" y="982605"/>
            <a:ext cx="8853473" cy="1470025"/>
          </a:xfrm>
        </p:spPr>
        <p:txBody>
          <a:bodyPr>
            <a:noAutofit/>
          </a:bodyPr>
          <a:lstStyle/>
          <a:p>
            <a:r>
              <a:rPr lang="en-US" altLang="ja-JP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event filtering and data acquisition </a:t>
            </a:r>
            <a:br>
              <a:rPr lang="en-US" altLang="ja-JP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J-PARC-HI</a:t>
            </a:r>
            <a:r>
              <a:rPr lang="en-US" altLang="ja-JP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altLang="ja-JP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Hiroyuki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Sako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(JAEA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Tsukuba)</a:t>
            </a:r>
            <a:br>
              <a:rPr lang="en-US" altLang="ja-JP" sz="2800" dirty="0">
                <a:solidFill>
                  <a:srgbClr val="2203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ミニワークショップ</a:t>
            </a: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次世代物理実験に向けた広帯域データ収集・処理システム</a:t>
            </a:r>
            <a:br>
              <a:rPr lang="en-US" altLang="ja-JP" sz="2800" dirty="0">
                <a:solidFill>
                  <a:srgbClr val="2203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2020/3/16 at Tokyo Office of U. Ryukyu</a:t>
            </a:r>
            <a:br>
              <a:rPr lang="en-US" altLang="ja-JP" sz="3600" dirty="0">
                <a:solidFill>
                  <a:srgbClr val="2203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ja-JP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07023" y="3943926"/>
            <a:ext cx="9875377" cy="3255095"/>
          </a:xfrm>
        </p:spPr>
        <p:txBody>
          <a:bodyPr>
            <a:normAutofit/>
          </a:bodyPr>
          <a:lstStyle/>
          <a:p>
            <a:r>
              <a:rPr lang="en-US" altLang="ja-JP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Outline</a:t>
            </a:r>
          </a:p>
          <a:p>
            <a:pPr marL="514350" indent="-514350" algn="l">
              <a:buAutoNum type="arabicPeriod"/>
            </a:pPr>
            <a:r>
              <a:rPr lang="en-US" altLang="ja-JP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Overview of J-PARC-HI</a:t>
            </a:r>
          </a:p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n-US" altLang="ja-JP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Required performance of online trigger and DAQ</a:t>
            </a:r>
          </a:p>
          <a:p>
            <a:pPr marL="514350" indent="-514350" algn="l">
              <a:buAutoNum type="arabicPeriod"/>
            </a:pPr>
            <a:r>
              <a:rPr lang="en-US" altLang="ja-JP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Issues</a:t>
            </a:r>
            <a:endParaRPr kumimoji="1" lang="ja-JP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6233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12" y="484584"/>
            <a:ext cx="6629400" cy="64008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02" y="681553"/>
            <a:ext cx="5927100" cy="57227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91544" y="-90264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Particle production rates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24000" y="1628801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Beam : 10</a:t>
            </a:r>
            <a:r>
              <a:rPr lang="en-US" altLang="ja-JP" sz="2000" baseline="30000" dirty="0">
                <a:solidFill>
                  <a:srgbClr val="FF0000"/>
                </a:solidFill>
              </a:rPr>
              <a:t>10</a:t>
            </a:r>
            <a:r>
              <a:rPr lang="en-US" altLang="ja-JP" sz="2000" dirty="0">
                <a:solidFill>
                  <a:srgbClr val="FF0000"/>
                </a:solidFill>
              </a:rPr>
              <a:t> Hz</a:t>
            </a:r>
          </a:p>
          <a:p>
            <a:r>
              <a:rPr lang="en-US" altLang="ja-JP" sz="2000" dirty="0">
                <a:solidFill>
                  <a:srgbClr val="0070C0"/>
                </a:solidFill>
              </a:rPr>
              <a:t>0.1 % target </a:t>
            </a:r>
          </a:p>
          <a:p>
            <a:r>
              <a:rPr lang="en-US" altLang="ja-JP" sz="2000" dirty="0">
                <a:solidFill>
                  <a:srgbClr val="0070C0"/>
                </a:solidFill>
                <a:sym typeface="Wingdings" panose="05000000000000000000" pitchFamily="2" charset="2"/>
              </a:rPr>
              <a:t> Min-bias event </a:t>
            </a:r>
            <a:r>
              <a:rPr lang="en-US" altLang="ja-JP" sz="2000" dirty="0">
                <a:solidFill>
                  <a:srgbClr val="0070C0"/>
                </a:solidFill>
              </a:rPr>
              <a:t>rate 10</a:t>
            </a:r>
            <a:r>
              <a:rPr lang="en-US" altLang="ja-JP" sz="2000" baseline="30000" dirty="0">
                <a:solidFill>
                  <a:srgbClr val="0070C0"/>
                </a:solidFill>
              </a:rPr>
              <a:t>7</a:t>
            </a:r>
            <a:r>
              <a:rPr lang="en-US" altLang="ja-JP" sz="2000" dirty="0">
                <a:solidFill>
                  <a:srgbClr val="0070C0"/>
                </a:solidFill>
              </a:rPr>
              <a:t>Hz</a:t>
            </a:r>
          </a:p>
          <a:p>
            <a:endParaRPr lang="en-US" altLang="ja-JP" sz="2000" dirty="0">
              <a:solidFill>
                <a:srgbClr val="FF0000"/>
              </a:solidFill>
            </a:endParaRPr>
          </a:p>
          <a:p>
            <a:r>
              <a:rPr lang="en-US" altLang="ja-JP" sz="2000" dirty="0"/>
              <a:t>In 1 month experiment:</a:t>
            </a:r>
          </a:p>
          <a:p>
            <a:r>
              <a:rPr lang="en-US" altLang="ja-JP" sz="2000" dirty="0" err="1">
                <a:latin typeface="Symbol" panose="05050102010706020507" pitchFamily="18" charset="2"/>
              </a:rPr>
              <a:t>r,w,f</a:t>
            </a:r>
            <a:r>
              <a:rPr lang="en-US" altLang="ja-JP" sz="2000" dirty="0" err="1">
                <a:sym typeface="Wingdings" panose="05000000000000000000" pitchFamily="2" charset="2"/>
              </a:rPr>
              <a:t>ee</a:t>
            </a:r>
            <a:r>
              <a:rPr lang="en-US" altLang="ja-JP" sz="2000" dirty="0"/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10</a:t>
            </a:r>
            <a:r>
              <a:rPr lang="en-US" altLang="ja-JP" sz="2000" baseline="30000" dirty="0">
                <a:solidFill>
                  <a:srgbClr val="FF0000"/>
                </a:solidFill>
              </a:rPr>
              <a:t>9</a:t>
            </a:r>
            <a:r>
              <a:rPr lang="en-US" altLang="ja-JP" sz="2000" dirty="0">
                <a:solidFill>
                  <a:srgbClr val="FF0000"/>
                </a:solidFill>
              </a:rPr>
              <a:t>-10</a:t>
            </a:r>
            <a:r>
              <a:rPr lang="en-US" altLang="ja-JP" sz="2000" baseline="30000" dirty="0">
                <a:solidFill>
                  <a:srgbClr val="FF0000"/>
                </a:solidFill>
              </a:rPr>
              <a:t>11</a:t>
            </a:r>
          </a:p>
          <a:p>
            <a:r>
              <a:rPr lang="en-US" altLang="ja-JP" sz="2000" dirty="0" err="1">
                <a:sym typeface="Wingdings" panose="05000000000000000000" pitchFamily="2" charset="2"/>
              </a:rPr>
              <a:t>Hypernuclei</a:t>
            </a:r>
            <a:r>
              <a:rPr lang="en-US" altLang="ja-JP" sz="2000" dirty="0"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sym typeface="Wingdings" panose="05000000000000000000" pitchFamily="2" charset="2"/>
              </a:rPr>
              <a:t>10</a:t>
            </a:r>
            <a:r>
              <a:rPr lang="en-US" altLang="ja-JP" sz="2000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3 </a:t>
            </a:r>
            <a:r>
              <a:rPr lang="en-US" altLang="ja-JP" sz="2000" dirty="0">
                <a:solidFill>
                  <a:srgbClr val="FF0000"/>
                </a:solidFill>
                <a:sym typeface="Wingdings" panose="05000000000000000000" pitchFamily="2" charset="2"/>
              </a:rPr>
              <a:t>-10</a:t>
            </a:r>
            <a:r>
              <a:rPr lang="en-US" altLang="ja-JP" sz="2000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11</a:t>
            </a:r>
            <a:endParaRPr lang="ja-JP" alt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59496" y="5993413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HSD calculations in FAIR Baseline Technical Report (Mar 2006)</a:t>
            </a:r>
          </a:p>
          <a:p>
            <a:r>
              <a:rPr lang="en-US" altLang="ja-JP" sz="1400" dirty="0"/>
              <a:t>A. </a:t>
            </a:r>
            <a:r>
              <a:rPr lang="en-US" altLang="ja-JP" sz="1400" dirty="0" err="1"/>
              <a:t>Andronic</a:t>
            </a:r>
            <a:r>
              <a:rPr lang="en-US" altLang="ja-JP" sz="1400" dirty="0"/>
              <a:t>, PLB697 (2011) 203 </a:t>
            </a:r>
          </a:p>
          <a:p>
            <a:endParaRPr lang="ja-JP" altLang="en-US" sz="1600" dirty="0"/>
          </a:p>
        </p:txBody>
      </p:sp>
      <p:sp>
        <p:nvSpPr>
          <p:cNvPr id="10" name="円/楕円 9"/>
          <p:cNvSpPr/>
          <p:nvPr/>
        </p:nvSpPr>
        <p:spPr>
          <a:xfrm rot="20631128">
            <a:off x="8376718" y="2065034"/>
            <a:ext cx="667848" cy="2891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90801" y="2305340"/>
            <a:ext cx="98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2203DB"/>
                </a:solidFill>
              </a:rPr>
              <a:t>Dilepton</a:t>
            </a:r>
            <a:endParaRPr lang="en-US" altLang="ja-JP" dirty="0">
              <a:solidFill>
                <a:srgbClr val="2203DB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69294" y="249966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2203DB"/>
                </a:solidFill>
              </a:rPr>
              <a:t>Hypernuclei</a:t>
            </a:r>
          </a:p>
        </p:txBody>
      </p:sp>
      <p:cxnSp>
        <p:nvCxnSpPr>
          <p:cNvPr id="14" name="直線コネクタ 13"/>
          <p:cNvCxnSpPr/>
          <p:nvPr/>
        </p:nvCxnSpPr>
        <p:spPr>
          <a:xfrm>
            <a:off x="5087888" y="2420888"/>
            <a:ext cx="44644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7464152" y="1757122"/>
            <a:ext cx="0" cy="5197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236646" y="1463533"/>
            <a:ext cx="577787" cy="369332"/>
          </a:xfrm>
          <a:prstGeom prst="rect">
            <a:avLst/>
          </a:prstGeom>
          <a:solidFill>
            <a:srgbClr val="0DFF0D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/>
              <a:t>AGS</a:t>
            </a:r>
            <a:endParaRPr lang="ja-JP" altLang="en-US" b="1" dirty="0"/>
          </a:p>
        </p:txBody>
      </p:sp>
      <p:sp>
        <p:nvSpPr>
          <p:cNvPr id="8" name="円/楕円 7"/>
          <p:cNvSpPr/>
          <p:nvPr/>
        </p:nvSpPr>
        <p:spPr>
          <a:xfrm rot="20468962">
            <a:off x="9221515" y="4700201"/>
            <a:ext cx="482585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50109" y="6474811"/>
            <a:ext cx="518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FF0000"/>
                </a:solidFill>
              </a:rPr>
              <a:t>Strangelets</a:t>
            </a:r>
            <a:r>
              <a:rPr lang="en-US" altLang="ja-JP" dirty="0">
                <a:solidFill>
                  <a:srgbClr val="FF0000"/>
                </a:solidFill>
              </a:rPr>
              <a:t>: P. Braun-</a:t>
            </a:r>
            <a:r>
              <a:rPr lang="en-US" altLang="ja-JP" dirty="0" err="1">
                <a:solidFill>
                  <a:srgbClr val="FF0000"/>
                </a:solidFill>
              </a:rPr>
              <a:t>Munzinger</a:t>
            </a:r>
            <a:r>
              <a:rPr lang="en-US" altLang="ja-JP" dirty="0">
                <a:solidFill>
                  <a:srgbClr val="FF0000"/>
                </a:solidFill>
              </a:rPr>
              <a:t> J.Phys.G21 (1995)L17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H="1" flipV="1">
            <a:off x="9682475" y="5805265"/>
            <a:ext cx="150979" cy="6959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5071761" y="3832520"/>
            <a:ext cx="4610714" cy="1612705"/>
          </a:xfrm>
          <a:prstGeom prst="rect">
            <a:avLst/>
          </a:prstGeom>
          <a:solidFill>
            <a:srgbClr val="FF66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26656" y="5589240"/>
            <a:ext cx="258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10</a:t>
            </a:r>
            <a:r>
              <a:rPr lang="en-US" altLang="ja-JP" b="1" baseline="30000" dirty="0">
                <a:solidFill>
                  <a:srgbClr val="FF0000"/>
                </a:solidFill>
              </a:rPr>
              <a:t>-13</a:t>
            </a:r>
            <a:r>
              <a:rPr lang="en-US" altLang="ja-JP" b="1" dirty="0">
                <a:solidFill>
                  <a:srgbClr val="FF0000"/>
                </a:solidFill>
              </a:rPr>
              <a:t> sensitivity at J-PARC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4212429" y="5266074"/>
            <a:ext cx="859333" cy="633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弧 20"/>
          <p:cNvSpPr/>
          <p:nvPr/>
        </p:nvSpPr>
        <p:spPr>
          <a:xfrm rot="16200000">
            <a:off x="6731868" y="2142510"/>
            <a:ext cx="432048" cy="432048"/>
          </a:xfrm>
          <a:prstGeom prst="arc">
            <a:avLst>
              <a:gd name="adj1" fmla="val 16091951"/>
              <a:gd name="adj2" fmla="val 5250375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6768628" y="2355308"/>
            <a:ext cx="372244" cy="1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926348" y="2385268"/>
            <a:ext cx="936104" cy="92600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087889" y="1124744"/>
            <a:ext cx="4594587" cy="2736304"/>
          </a:xfrm>
          <a:prstGeom prst="rect">
            <a:avLst/>
          </a:prstGeom>
          <a:solidFill>
            <a:srgbClr val="0DFF0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115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0AFB43-2F53-4EFB-BADD-9042707A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181" y="-233740"/>
            <a:ext cx="8682931" cy="1325563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Hadron setup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コンテンツ プレースホルダー 27">
            <a:extLst>
              <a:ext uri="{FF2B5EF4-FFF2-40B4-BE49-F238E27FC236}">
                <a16:creationId xmlns:a16="http://schemas.microsoft.com/office/drawing/2014/main" id="{C17A0E85-7957-42D4-AB2C-F35183D4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4262" y="822679"/>
            <a:ext cx="4856390" cy="2856192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altLang="ja-JP" sz="1800" dirty="0">
                <a:solidFill>
                  <a:srgbClr val="0070C0"/>
                </a:solidFill>
              </a:rPr>
              <a:t>Identified c</a:t>
            </a:r>
            <a:r>
              <a:rPr kumimoji="1" lang="en-US" altLang="ja-JP" sz="1800" dirty="0">
                <a:solidFill>
                  <a:srgbClr val="0070C0"/>
                </a:solidFill>
              </a:rPr>
              <a:t>harged particles</a:t>
            </a:r>
          </a:p>
          <a:p>
            <a:r>
              <a:rPr lang="en-US" altLang="ja-JP" sz="1800" dirty="0">
                <a:solidFill>
                  <a:srgbClr val="0070C0"/>
                </a:solidFill>
                <a:sym typeface="Wingdings" panose="05000000000000000000" pitchFamily="2" charset="2"/>
              </a:rPr>
              <a:t>~4</a:t>
            </a:r>
            <a:r>
              <a:rPr lang="en-US" altLang="ja-JP" sz="1800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sz="1800" dirty="0">
                <a:solidFill>
                  <a:srgbClr val="0070C0"/>
                </a:solidFill>
                <a:sym typeface="Wingdings" panose="05000000000000000000" pitchFamily="2" charset="2"/>
              </a:rPr>
              <a:t> acceptance</a:t>
            </a:r>
          </a:p>
          <a:p>
            <a:pPr lvl="1"/>
            <a:r>
              <a:rPr lang="en-US" altLang="ja-JP" sz="1800" dirty="0">
                <a:solidFill>
                  <a:srgbClr val="0070C0"/>
                </a:solidFill>
                <a:sym typeface="Wingdings" panose="05000000000000000000" pitchFamily="2" charset="2"/>
              </a:rPr>
              <a:t>Silicon Pixel Tracker (SPT) (</a:t>
            </a:r>
            <a:r>
              <a:rPr lang="en-US" altLang="ja-JP" sz="1800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lang="en-US" altLang="ja-JP" sz="1800" dirty="0">
                <a:solidFill>
                  <a:srgbClr val="0070C0"/>
                </a:solidFill>
                <a:sym typeface="Wingdings" panose="05000000000000000000" pitchFamily="2" charset="2"/>
              </a:rPr>
              <a:t> &lt; 4</a:t>
            </a:r>
            <a:r>
              <a:rPr lang="en-US" altLang="ja-JP" sz="1800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o</a:t>
            </a:r>
            <a:r>
              <a:rPr lang="en-US" altLang="ja-JP" sz="1800" dirty="0">
                <a:solidFill>
                  <a:srgbClr val="0070C0"/>
                </a:solidFill>
                <a:sym typeface="Wingdings" panose="05000000000000000000" pitchFamily="2" charset="2"/>
              </a:rPr>
              <a:t>)  </a:t>
            </a:r>
          </a:p>
          <a:p>
            <a:pPr lvl="1"/>
            <a:r>
              <a:rPr lang="en-US" altLang="ja-JP" sz="1800" dirty="0">
                <a:solidFill>
                  <a:srgbClr val="0070C0"/>
                </a:solidFill>
                <a:sym typeface="Wingdings" panose="05000000000000000000" pitchFamily="2" charset="2"/>
              </a:rPr>
              <a:t>TPC (</a:t>
            </a:r>
            <a:r>
              <a:rPr lang="en-US" altLang="ja-JP" sz="1800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lang="en-US" altLang="ja-JP" sz="1800" dirty="0">
                <a:solidFill>
                  <a:srgbClr val="0070C0"/>
                </a:solidFill>
                <a:sym typeface="Wingdings" panose="05000000000000000000" pitchFamily="2" charset="2"/>
              </a:rPr>
              <a:t> &gt; 4</a:t>
            </a:r>
            <a:r>
              <a:rPr lang="en-US" altLang="ja-JP" sz="1800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o</a:t>
            </a:r>
            <a:r>
              <a:rPr lang="en-US" altLang="ja-JP" sz="1800" dirty="0">
                <a:solidFill>
                  <a:srgbClr val="0070C0"/>
                </a:solidFill>
                <a:sym typeface="Wingdings" panose="05000000000000000000" pitchFamily="2" charset="2"/>
              </a:rPr>
              <a:t>) </a:t>
            </a:r>
          </a:p>
          <a:p>
            <a:pPr lvl="1"/>
            <a:r>
              <a:rPr lang="en-US" altLang="ja-JP" sz="1800" dirty="0">
                <a:solidFill>
                  <a:srgbClr val="0070C0"/>
                </a:solidFill>
                <a:sym typeface="Wingdings" panose="05000000000000000000" pitchFamily="2" charset="2"/>
              </a:rPr>
              <a:t>MRPC-TOF</a:t>
            </a:r>
          </a:p>
          <a:p>
            <a:r>
              <a:rPr lang="en-US" altLang="ja-JP" sz="1800" dirty="0">
                <a:solidFill>
                  <a:srgbClr val="0070C0"/>
                </a:solidFill>
                <a:sym typeface="Wingdings" panose="05000000000000000000" pitchFamily="2" charset="2"/>
              </a:rPr>
              <a:t>Interaction Rate : &lt;=1 MHz </a:t>
            </a:r>
          </a:p>
          <a:p>
            <a:pPr lvl="1"/>
            <a:r>
              <a:rPr lang="en-US" altLang="ja-JP" sz="1400" dirty="0" err="1">
                <a:solidFill>
                  <a:srgbClr val="0070C0"/>
                </a:solidFill>
                <a:sym typeface="Wingdings" panose="05000000000000000000" pitchFamily="2" charset="2"/>
              </a:rPr>
              <a:t>Triggerless</a:t>
            </a:r>
            <a:r>
              <a:rPr lang="en-US" altLang="ja-JP" sz="1400" dirty="0">
                <a:solidFill>
                  <a:srgbClr val="0070C0"/>
                </a:solidFill>
                <a:sym typeface="Wingdings" panose="05000000000000000000" pitchFamily="2" charset="2"/>
              </a:rPr>
              <a:t> DAQ system</a:t>
            </a:r>
          </a:p>
          <a:p>
            <a:r>
              <a:rPr lang="en-US" altLang="ja-JP" sz="1800" dirty="0">
                <a:solidFill>
                  <a:srgbClr val="0070C0"/>
                </a:solidFill>
                <a:sym typeface="Wingdings" panose="05000000000000000000" pitchFamily="2" charset="2"/>
              </a:rPr>
              <a:t>Centrality : Multiplicity counter + Zero-degree calorimeter</a:t>
            </a:r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13CA40B-38DF-4BD1-9E0D-A1FA48D83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861" y="645504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A876C-6F60-4AB4-B967-885800F6647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9" name="コンテンツ プレースホルダー 26">
            <a:extLst>
              <a:ext uri="{FF2B5EF4-FFF2-40B4-BE49-F238E27FC236}">
                <a16:creationId xmlns:a16="http://schemas.microsoft.com/office/drawing/2014/main" id="{41A9BCF6-5E10-4A72-8A3C-3682BA80D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033" y="228379"/>
            <a:ext cx="4451109" cy="3689632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0DC2789-8C45-4EF7-87D9-40D5618F8391}"/>
              </a:ext>
            </a:extLst>
          </p:cNvPr>
          <p:cNvSpPr txBox="1"/>
          <p:nvPr/>
        </p:nvSpPr>
        <p:spPr>
          <a:xfrm>
            <a:off x="14658835" y="-612759"/>
            <a:ext cx="946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Samurai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Magnet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9F24F6-8827-403F-B60F-0F78EABC2418}"/>
              </a:ext>
            </a:extLst>
          </p:cNvPr>
          <p:cNvSpPr txBox="1"/>
          <p:nvPr/>
        </p:nvSpPr>
        <p:spPr>
          <a:xfrm>
            <a:off x="14542620" y="210180"/>
            <a:ext cx="21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B=3.08T,BL=7.05Tm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6" name="正方形/長方形 135">
            <a:extLst>
              <a:ext uri="{FF2B5EF4-FFF2-40B4-BE49-F238E27FC236}">
                <a16:creationId xmlns:a16="http://schemas.microsoft.com/office/drawing/2014/main" id="{45E33739-2B20-4BC1-A92F-187B8E8A9D90}"/>
              </a:ext>
            </a:extLst>
          </p:cNvPr>
          <p:cNvSpPr/>
          <p:nvPr/>
        </p:nvSpPr>
        <p:spPr>
          <a:xfrm>
            <a:off x="3908358" y="3945225"/>
            <a:ext cx="1717622" cy="593227"/>
          </a:xfrm>
          <a:prstGeom prst="rect">
            <a:avLst/>
          </a:prstGeom>
          <a:solidFill>
            <a:srgbClr val="FED6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ZCAL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2BAF266-73CB-4F5E-89C3-AE4985134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3827" y="7245424"/>
            <a:ext cx="5191622" cy="160727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2A27091F-D240-4A2B-B483-BD086A501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9405" y="4253511"/>
            <a:ext cx="2069101" cy="2081594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71F4749-82DA-4056-885F-433F36A42B40}"/>
              </a:ext>
            </a:extLst>
          </p:cNvPr>
          <p:cNvGrpSpPr/>
          <p:nvPr/>
        </p:nvGrpSpPr>
        <p:grpSpPr>
          <a:xfrm>
            <a:off x="13261" y="1795685"/>
            <a:ext cx="3813459" cy="4972054"/>
            <a:chOff x="89490" y="1286101"/>
            <a:chExt cx="3813459" cy="4972054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572D5A27-498F-477E-B1E5-462EF2BDBED5}"/>
                </a:ext>
              </a:extLst>
            </p:cNvPr>
            <p:cNvSpPr/>
            <p:nvPr/>
          </p:nvSpPr>
          <p:spPr>
            <a:xfrm>
              <a:off x="1126216" y="2940817"/>
              <a:ext cx="1581214" cy="1614428"/>
            </a:xfrm>
            <a:prstGeom prst="rect">
              <a:avLst/>
            </a:prstGeom>
            <a:solidFill>
              <a:srgbClr val="B6F90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87D26B70-6FB0-4EAE-8542-6EBDD81AA7E9}"/>
                </a:ext>
              </a:extLst>
            </p:cNvPr>
            <p:cNvSpPr/>
            <p:nvPr/>
          </p:nvSpPr>
          <p:spPr>
            <a:xfrm>
              <a:off x="778868" y="2177322"/>
              <a:ext cx="2306972" cy="330490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2DBD788-DCA9-45D8-A11C-C578E6B84878}"/>
                </a:ext>
              </a:extLst>
            </p:cNvPr>
            <p:cNvSpPr txBox="1"/>
            <p:nvPr/>
          </p:nvSpPr>
          <p:spPr>
            <a:xfrm>
              <a:off x="1653808" y="2901951"/>
              <a:ext cx="548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TPC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FBCCE6B-BA10-4E88-AB31-E0E90F4AA046}"/>
                </a:ext>
              </a:extLst>
            </p:cNvPr>
            <p:cNvSpPr/>
            <p:nvPr/>
          </p:nvSpPr>
          <p:spPr>
            <a:xfrm>
              <a:off x="775121" y="1704823"/>
              <a:ext cx="2262863" cy="641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4FDAA22D-D07F-4120-9E84-4B9AA0E718C7}"/>
                </a:ext>
              </a:extLst>
            </p:cNvPr>
            <p:cNvSpPr/>
            <p:nvPr/>
          </p:nvSpPr>
          <p:spPr>
            <a:xfrm>
              <a:off x="770754" y="5162614"/>
              <a:ext cx="2255273" cy="61007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94FC34A-BFAD-4F2C-BA88-9343D86FE6E1}"/>
                </a:ext>
              </a:extLst>
            </p:cNvPr>
            <p:cNvSpPr/>
            <p:nvPr/>
          </p:nvSpPr>
          <p:spPr>
            <a:xfrm>
              <a:off x="3169739" y="1715391"/>
              <a:ext cx="698221" cy="40678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4917E3A8-DC2A-4A92-8EA1-51805A517114}"/>
                </a:ext>
              </a:extLst>
            </p:cNvPr>
            <p:cNvSpPr/>
            <p:nvPr/>
          </p:nvSpPr>
          <p:spPr>
            <a:xfrm rot="16200000">
              <a:off x="1721720" y="1752151"/>
              <a:ext cx="45719" cy="125494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C9E3CB9-4033-4395-BCA7-3C7CB3D31815}"/>
                </a:ext>
              </a:extLst>
            </p:cNvPr>
            <p:cNvSpPr/>
            <p:nvPr/>
          </p:nvSpPr>
          <p:spPr>
            <a:xfrm rot="16200000">
              <a:off x="1705711" y="4519379"/>
              <a:ext cx="45719" cy="122082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A06EA84D-89CF-4691-B1E1-EBAA66160BE1}"/>
                </a:ext>
              </a:extLst>
            </p:cNvPr>
            <p:cNvSpPr/>
            <p:nvPr/>
          </p:nvSpPr>
          <p:spPr>
            <a:xfrm>
              <a:off x="1123281" y="3637416"/>
              <a:ext cx="1571655" cy="2068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6D6CFA5-3A71-47CF-B7C3-C1BB5D60E6FD}"/>
                </a:ext>
              </a:extLst>
            </p:cNvPr>
            <p:cNvSpPr txBox="1"/>
            <p:nvPr/>
          </p:nvSpPr>
          <p:spPr>
            <a:xfrm flipH="1">
              <a:off x="1154597" y="3137138"/>
              <a:ext cx="632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SPT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70ADDC4C-5F9F-4D1B-8C14-54F4B8AC227A}"/>
                </a:ext>
              </a:extLst>
            </p:cNvPr>
            <p:cNvSpPr txBox="1"/>
            <p:nvPr/>
          </p:nvSpPr>
          <p:spPr>
            <a:xfrm>
              <a:off x="89490" y="3547589"/>
              <a:ext cx="774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Target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直角三角形 38">
              <a:extLst>
                <a:ext uri="{FF2B5EF4-FFF2-40B4-BE49-F238E27FC236}">
                  <a16:creationId xmlns:a16="http://schemas.microsoft.com/office/drawing/2014/main" id="{D20E2A12-6A0D-48D7-91FB-676063ACD5FF}"/>
                </a:ext>
              </a:extLst>
            </p:cNvPr>
            <p:cNvSpPr/>
            <p:nvPr/>
          </p:nvSpPr>
          <p:spPr>
            <a:xfrm rot="16200000">
              <a:off x="2342642" y="1652170"/>
              <a:ext cx="778831" cy="7238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" name="直角三角形 39">
              <a:extLst>
                <a:ext uri="{FF2B5EF4-FFF2-40B4-BE49-F238E27FC236}">
                  <a16:creationId xmlns:a16="http://schemas.microsoft.com/office/drawing/2014/main" id="{B41C5AA4-1B19-414B-AA56-72593C33ECE9}"/>
                </a:ext>
              </a:extLst>
            </p:cNvPr>
            <p:cNvSpPr/>
            <p:nvPr/>
          </p:nvSpPr>
          <p:spPr>
            <a:xfrm rot="10800000">
              <a:off x="2355860" y="5162433"/>
              <a:ext cx="684980" cy="58113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24BC3389-73C3-4119-A53F-D225A5A80D10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1391517" y="2159219"/>
              <a:ext cx="91830" cy="140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FAB88DEF-2143-49DD-BB5F-26AF1975625A}"/>
                </a:ext>
              </a:extLst>
            </p:cNvPr>
            <p:cNvCxnSpPr>
              <a:cxnSpLocks/>
              <a:stCxn id="19" idx="3"/>
              <a:endCxn id="39" idx="2"/>
            </p:cNvCxnSpPr>
            <p:nvPr/>
          </p:nvCxnSpPr>
          <p:spPr>
            <a:xfrm>
              <a:off x="2666556" y="2159219"/>
              <a:ext cx="427402" cy="2442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C0384C6E-D0F9-4333-BC22-B82D3CCDF3E0}"/>
                </a:ext>
              </a:extLst>
            </p:cNvPr>
            <p:cNvSpPr txBox="1"/>
            <p:nvPr/>
          </p:nvSpPr>
          <p:spPr>
            <a:xfrm>
              <a:off x="967335" y="1676058"/>
              <a:ext cx="1402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Magnet yoke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DBAB7D42-EF2F-48BD-9831-589E6E8A0DF0}"/>
                </a:ext>
              </a:extLst>
            </p:cNvPr>
            <p:cNvSpPr txBox="1"/>
            <p:nvPr/>
          </p:nvSpPr>
          <p:spPr>
            <a:xfrm>
              <a:off x="1685130" y="1341041"/>
              <a:ext cx="1029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Top view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1AB8227F-A0A7-4BAA-88DA-A0DAC1E0B159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751044" y="3742196"/>
              <a:ext cx="3870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CE7BA28E-3183-46B7-A8F3-6C20EFDD34A8}"/>
                </a:ext>
              </a:extLst>
            </p:cNvPr>
            <p:cNvCxnSpPr>
              <a:cxnSpLocks/>
            </p:cNvCxnSpPr>
            <p:nvPr/>
          </p:nvCxnSpPr>
          <p:spPr>
            <a:xfrm>
              <a:off x="2279576" y="3637335"/>
              <a:ext cx="0" cy="216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864D97CE-0224-4483-9B96-3FBC178D8D95}"/>
                </a:ext>
              </a:extLst>
            </p:cNvPr>
            <p:cNvSpPr/>
            <p:nvPr/>
          </p:nvSpPr>
          <p:spPr>
            <a:xfrm>
              <a:off x="1138046" y="3719337"/>
              <a:ext cx="18000" cy="45719"/>
            </a:xfrm>
            <a:prstGeom prst="rect">
              <a:avLst/>
            </a:prstGeom>
            <a:solidFill>
              <a:srgbClr val="B6F90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79" name="直線矢印コネクタ 78">
              <a:extLst>
                <a:ext uri="{FF2B5EF4-FFF2-40B4-BE49-F238E27FC236}">
                  <a16:creationId xmlns:a16="http://schemas.microsoft.com/office/drawing/2014/main" id="{C128AA68-F7C7-46AE-B5CD-072D6A446B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9311" y="3429074"/>
              <a:ext cx="116395" cy="1968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>
              <a:extLst>
                <a:ext uri="{FF2B5EF4-FFF2-40B4-BE49-F238E27FC236}">
                  <a16:creationId xmlns:a16="http://schemas.microsoft.com/office/drawing/2014/main" id="{526E3174-0E66-4CF9-9F25-44B43FAC0AB2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83" y="2967641"/>
              <a:ext cx="0" cy="157413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1F504514-921F-4194-AD42-00FE54BE1A97}"/>
                </a:ext>
              </a:extLst>
            </p:cNvPr>
            <p:cNvSpPr txBox="1"/>
            <p:nvPr/>
          </p:nvSpPr>
          <p:spPr>
            <a:xfrm>
              <a:off x="1667974" y="4297156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2m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82" name="直線矢印コネクタ 81">
              <a:extLst>
                <a:ext uri="{FF2B5EF4-FFF2-40B4-BE49-F238E27FC236}">
                  <a16:creationId xmlns:a16="http://schemas.microsoft.com/office/drawing/2014/main" id="{CDA870C1-7EFA-4CC4-9C70-0EB76FD08A95}"/>
                </a:ext>
              </a:extLst>
            </p:cNvPr>
            <p:cNvCxnSpPr>
              <a:cxnSpLocks/>
            </p:cNvCxnSpPr>
            <p:nvPr/>
          </p:nvCxnSpPr>
          <p:spPr>
            <a:xfrm>
              <a:off x="3381459" y="3623679"/>
              <a:ext cx="0" cy="10935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矢印コネクタ 90">
              <a:extLst>
                <a:ext uri="{FF2B5EF4-FFF2-40B4-BE49-F238E27FC236}">
                  <a16:creationId xmlns:a16="http://schemas.microsoft.com/office/drawing/2014/main" id="{3E5DE7A9-C97A-4F65-BA1F-9D7C31EBCB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3639" y="3735301"/>
              <a:ext cx="2628600" cy="64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矢印コネクタ 95">
              <a:extLst>
                <a:ext uri="{FF2B5EF4-FFF2-40B4-BE49-F238E27FC236}">
                  <a16:creationId xmlns:a16="http://schemas.microsoft.com/office/drawing/2014/main" id="{EDFF0E0B-4FFC-4419-ADCA-A98CD8BF14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720" y="3590727"/>
              <a:ext cx="2715332" cy="1546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BBEB092A-7289-4AE8-BD37-DA87055B0823}"/>
                </a:ext>
              </a:extLst>
            </p:cNvPr>
            <p:cNvSpPr txBox="1"/>
            <p:nvPr/>
          </p:nvSpPr>
          <p:spPr>
            <a:xfrm>
              <a:off x="3502773" y="3472199"/>
              <a:ext cx="400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4</a:t>
              </a: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o</a:t>
              </a:r>
              <a:endParaRPr kumimoji="1" lang="ja-JP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D7071D7B-9DAB-4400-9B4B-55FF3AE910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1207" y="2474081"/>
              <a:ext cx="1207983" cy="17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6DEB5FCB-5D8F-4AD0-AF2E-D50FA9B364C7}"/>
                </a:ext>
              </a:extLst>
            </p:cNvPr>
            <p:cNvCxnSpPr>
              <a:cxnSpLocks/>
            </p:cNvCxnSpPr>
            <p:nvPr/>
          </p:nvCxnSpPr>
          <p:spPr>
            <a:xfrm>
              <a:off x="1148827" y="2437747"/>
              <a:ext cx="120258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8698F8DC-788D-4A23-AD4A-E296DCE1EE89}"/>
                </a:ext>
              </a:extLst>
            </p:cNvPr>
            <p:cNvCxnSpPr>
              <a:cxnSpLocks/>
            </p:cNvCxnSpPr>
            <p:nvPr/>
          </p:nvCxnSpPr>
          <p:spPr>
            <a:xfrm>
              <a:off x="1123526" y="5066578"/>
              <a:ext cx="121545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CD611735-A01B-407A-B3CA-2712E98340C8}"/>
                </a:ext>
              </a:extLst>
            </p:cNvPr>
            <p:cNvCxnSpPr>
              <a:cxnSpLocks/>
            </p:cNvCxnSpPr>
            <p:nvPr/>
          </p:nvCxnSpPr>
          <p:spPr>
            <a:xfrm>
              <a:off x="1123526" y="5028478"/>
              <a:ext cx="121545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>
              <a:extLst>
                <a:ext uri="{FF2B5EF4-FFF2-40B4-BE49-F238E27FC236}">
                  <a16:creationId xmlns:a16="http://schemas.microsoft.com/office/drawing/2014/main" id="{20BCB4A5-B959-4376-8077-F1B440F444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2015" y="1860725"/>
              <a:ext cx="1" cy="371627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072DAED3-1020-49F0-A162-EB7562947414}"/>
                </a:ext>
              </a:extLst>
            </p:cNvPr>
            <p:cNvCxnSpPr>
              <a:cxnSpLocks/>
            </p:cNvCxnSpPr>
            <p:nvPr/>
          </p:nvCxnSpPr>
          <p:spPr>
            <a:xfrm>
              <a:off x="2947435" y="1797129"/>
              <a:ext cx="0" cy="37722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D5136AF7-45ED-427E-A41E-D1B667CC9B15}"/>
                </a:ext>
              </a:extLst>
            </p:cNvPr>
            <p:cNvSpPr txBox="1"/>
            <p:nvPr/>
          </p:nvSpPr>
          <p:spPr>
            <a:xfrm>
              <a:off x="1483347" y="1974553"/>
              <a:ext cx="1183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MRPC-TOF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20" name="直線矢印コネクタ 119">
              <a:extLst>
                <a:ext uri="{FF2B5EF4-FFF2-40B4-BE49-F238E27FC236}">
                  <a16:creationId xmlns:a16="http://schemas.microsoft.com/office/drawing/2014/main" id="{C4D76297-F496-4AEC-AB48-163A1C4AD0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434" y="2350201"/>
              <a:ext cx="1" cy="281223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D2736FEF-CBE7-4633-B3E9-6BF19F6B4782}"/>
                </a:ext>
              </a:extLst>
            </p:cNvPr>
            <p:cNvSpPr txBox="1"/>
            <p:nvPr/>
          </p:nvSpPr>
          <p:spPr>
            <a:xfrm rot="5400000">
              <a:off x="578032" y="3070913"/>
              <a:ext cx="5897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3.4m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CC99A263-6916-4D19-81B4-AE1B12F3AC75}"/>
                </a:ext>
              </a:extLst>
            </p:cNvPr>
            <p:cNvSpPr txBox="1"/>
            <p:nvPr/>
          </p:nvSpPr>
          <p:spPr>
            <a:xfrm rot="5400000">
              <a:off x="816422" y="3844783"/>
              <a:ext cx="4187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2m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FB5C51A-2ED6-4B9C-9CF9-85D602D96A48}"/>
                </a:ext>
              </a:extLst>
            </p:cNvPr>
            <p:cNvSpPr txBox="1"/>
            <p:nvPr/>
          </p:nvSpPr>
          <p:spPr>
            <a:xfrm rot="16200000">
              <a:off x="2652576" y="2376870"/>
              <a:ext cx="2096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Neutron counter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CF42D636-EEFA-47B5-A4AC-23E6FA85A2A6}"/>
                </a:ext>
              </a:extLst>
            </p:cNvPr>
            <p:cNvSpPr/>
            <p:nvPr/>
          </p:nvSpPr>
          <p:spPr>
            <a:xfrm>
              <a:off x="3039594" y="1704821"/>
              <a:ext cx="45719" cy="406786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71" name="直線矢印コネクタ 70">
              <a:extLst>
                <a:ext uri="{FF2B5EF4-FFF2-40B4-BE49-F238E27FC236}">
                  <a16:creationId xmlns:a16="http://schemas.microsoft.com/office/drawing/2014/main" id="{228221AC-2041-4134-80B7-0586E30BF2B6}"/>
                </a:ext>
              </a:extLst>
            </p:cNvPr>
            <p:cNvCxnSpPr>
              <a:cxnSpLocks/>
            </p:cNvCxnSpPr>
            <p:nvPr/>
          </p:nvCxnSpPr>
          <p:spPr>
            <a:xfrm>
              <a:off x="778869" y="5950377"/>
              <a:ext cx="225717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460D3A17-0D61-4957-92E5-75889C00EFA2}"/>
                </a:ext>
              </a:extLst>
            </p:cNvPr>
            <p:cNvSpPr txBox="1"/>
            <p:nvPr/>
          </p:nvSpPr>
          <p:spPr>
            <a:xfrm>
              <a:off x="1611290" y="5725452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3.5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85C2490C-6416-4C58-AB13-A90D962B444C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7" y="5772684"/>
              <a:ext cx="0" cy="4854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CD5BBCDC-3A98-4AB1-B226-78267C2C16B8}"/>
                </a:ext>
              </a:extLst>
            </p:cNvPr>
            <p:cNvCxnSpPr>
              <a:cxnSpLocks/>
            </p:cNvCxnSpPr>
            <p:nvPr/>
          </p:nvCxnSpPr>
          <p:spPr>
            <a:xfrm>
              <a:off x="3035551" y="5760941"/>
              <a:ext cx="0" cy="4854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矢印コネクタ 152">
              <a:extLst>
                <a:ext uri="{FF2B5EF4-FFF2-40B4-BE49-F238E27FC236}">
                  <a16:creationId xmlns:a16="http://schemas.microsoft.com/office/drawing/2014/main" id="{3C5F9EE6-48BC-417A-B974-2B67D6D2EE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1740" y="1692016"/>
              <a:ext cx="3969" cy="206269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85BFBB9F-63BA-45CA-B16C-89A024C9EE2D}"/>
                </a:ext>
              </a:extLst>
            </p:cNvPr>
            <p:cNvSpPr txBox="1"/>
            <p:nvPr/>
          </p:nvSpPr>
          <p:spPr>
            <a:xfrm rot="5400000">
              <a:off x="2592799" y="2694852"/>
              <a:ext cx="757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2.75m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9" name="テキスト ボックス 158">
              <a:extLst>
                <a:ext uri="{FF2B5EF4-FFF2-40B4-BE49-F238E27FC236}">
                  <a16:creationId xmlns:a16="http://schemas.microsoft.com/office/drawing/2014/main" id="{114F3E86-A732-41DC-8810-912F26642A60}"/>
                </a:ext>
              </a:extLst>
            </p:cNvPr>
            <p:cNvSpPr txBox="1"/>
            <p:nvPr/>
          </p:nvSpPr>
          <p:spPr>
            <a:xfrm>
              <a:off x="3235246" y="1286101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45</a:t>
              </a: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o</a:t>
              </a:r>
              <a:endParaRPr kumimoji="1" lang="ja-JP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40" name="直線矢印コネクタ 139">
              <a:extLst>
                <a:ext uri="{FF2B5EF4-FFF2-40B4-BE49-F238E27FC236}">
                  <a16:creationId xmlns:a16="http://schemas.microsoft.com/office/drawing/2014/main" id="{C681719D-AAF8-4842-AED3-C9377418ADD5}"/>
                </a:ext>
              </a:extLst>
            </p:cNvPr>
            <p:cNvCxnSpPr>
              <a:cxnSpLocks/>
            </p:cNvCxnSpPr>
            <p:nvPr/>
          </p:nvCxnSpPr>
          <p:spPr>
            <a:xfrm>
              <a:off x="3026026" y="5946602"/>
              <a:ext cx="81202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D0626C18-3A48-4DC0-B945-842F5F80F335}"/>
                </a:ext>
              </a:extLst>
            </p:cNvPr>
            <p:cNvSpPr txBox="1"/>
            <p:nvPr/>
          </p:nvSpPr>
          <p:spPr>
            <a:xfrm>
              <a:off x="3224813" y="5720101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1.5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60" name="直線コネクタ 159">
              <a:extLst>
                <a:ext uri="{FF2B5EF4-FFF2-40B4-BE49-F238E27FC236}">
                  <a16:creationId xmlns:a16="http://schemas.microsoft.com/office/drawing/2014/main" id="{C896CF3F-0A34-483F-938C-71609532379E}"/>
                </a:ext>
              </a:extLst>
            </p:cNvPr>
            <p:cNvCxnSpPr>
              <a:cxnSpLocks/>
            </p:cNvCxnSpPr>
            <p:nvPr/>
          </p:nvCxnSpPr>
          <p:spPr>
            <a:xfrm>
              <a:off x="3863752" y="5744842"/>
              <a:ext cx="0" cy="4854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正方形/長方形 184">
              <a:extLst>
                <a:ext uri="{FF2B5EF4-FFF2-40B4-BE49-F238E27FC236}">
                  <a16:creationId xmlns:a16="http://schemas.microsoft.com/office/drawing/2014/main" id="{16E3A312-87B3-4CB1-9011-A54BB5E709F8}"/>
                </a:ext>
              </a:extLst>
            </p:cNvPr>
            <p:cNvSpPr/>
            <p:nvPr/>
          </p:nvSpPr>
          <p:spPr>
            <a:xfrm>
              <a:off x="3115691" y="1718910"/>
              <a:ext cx="45719" cy="406786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E239C245-65E0-41F4-A4A0-9F0EDB9819C8}"/>
                </a:ext>
              </a:extLst>
            </p:cNvPr>
            <p:cNvSpPr txBox="1"/>
            <p:nvPr/>
          </p:nvSpPr>
          <p:spPr>
            <a:xfrm rot="16200000">
              <a:off x="2987568" y="1751609"/>
              <a:ext cx="8400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Charge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veto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56" name="直線矢印コネクタ 155">
              <a:extLst>
                <a:ext uri="{FF2B5EF4-FFF2-40B4-BE49-F238E27FC236}">
                  <a16:creationId xmlns:a16="http://schemas.microsoft.com/office/drawing/2014/main" id="{8A7D4775-2DF2-44DB-82BD-43BA52DA2D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8596" y="1437854"/>
              <a:ext cx="2157987" cy="22914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フローチャート: 和接合 2">
              <a:extLst>
                <a:ext uri="{FF2B5EF4-FFF2-40B4-BE49-F238E27FC236}">
                  <a16:creationId xmlns:a16="http://schemas.microsoft.com/office/drawing/2014/main" id="{3C67B7CF-C57B-4A97-AD9E-AE1EA31A83BD}"/>
                </a:ext>
              </a:extLst>
            </p:cNvPr>
            <p:cNvSpPr/>
            <p:nvPr/>
          </p:nvSpPr>
          <p:spPr>
            <a:xfrm>
              <a:off x="1653807" y="4090849"/>
              <a:ext cx="157068" cy="165953"/>
            </a:xfrm>
            <a:prstGeom prst="flowChartSummingJunct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54910ECA-381F-4F03-9E89-AB39E07740F5}"/>
                </a:ext>
              </a:extLst>
            </p:cNvPr>
            <p:cNvSpPr txBox="1"/>
            <p:nvPr/>
          </p:nvSpPr>
          <p:spPr>
            <a:xfrm>
              <a:off x="1738063" y="3984972"/>
              <a:ext cx="988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B=1.5T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A7E10445-56A9-4728-A61F-EBFA6E836E38}"/>
                </a:ext>
              </a:extLst>
            </p:cNvPr>
            <p:cNvGrpSpPr/>
            <p:nvPr/>
          </p:nvGrpSpPr>
          <p:grpSpPr>
            <a:xfrm>
              <a:off x="1145026" y="3653657"/>
              <a:ext cx="138752" cy="178718"/>
              <a:chOff x="2674819" y="3644278"/>
              <a:chExt cx="138752" cy="178718"/>
            </a:xfrm>
          </p:grpSpPr>
          <p:cxnSp>
            <p:nvCxnSpPr>
              <p:cNvPr id="141" name="直線コネクタ 140">
                <a:extLst>
                  <a:ext uri="{FF2B5EF4-FFF2-40B4-BE49-F238E27FC236}">
                    <a16:creationId xmlns:a16="http://schemas.microsoft.com/office/drawing/2014/main" id="{3106D5ED-F28F-4140-9F4E-A93DB20EE1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3570" y="3651145"/>
                <a:ext cx="0" cy="64800"/>
              </a:xfrm>
              <a:prstGeom prst="line">
                <a:avLst/>
              </a:prstGeom>
              <a:ln w="12700">
                <a:solidFill>
                  <a:srgbClr val="E923D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コネクタ 141">
                <a:extLst>
                  <a:ext uri="{FF2B5EF4-FFF2-40B4-BE49-F238E27FC236}">
                    <a16:creationId xmlns:a16="http://schemas.microsoft.com/office/drawing/2014/main" id="{FAB73313-D259-4E7E-BFAE-983890CD89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83200" y="3703039"/>
                <a:ext cx="32400" cy="783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正方形/長方形 143">
                <a:extLst>
                  <a:ext uri="{FF2B5EF4-FFF2-40B4-BE49-F238E27FC236}">
                    <a16:creationId xmlns:a16="http://schemas.microsoft.com/office/drawing/2014/main" id="{34ECB15B-09FD-494C-87D8-A4D5F2AC67FC}"/>
                  </a:ext>
                </a:extLst>
              </p:cNvPr>
              <p:cNvSpPr/>
              <p:nvPr/>
            </p:nvSpPr>
            <p:spPr>
              <a:xfrm>
                <a:off x="2674819" y="3714179"/>
                <a:ext cx="21363" cy="37520"/>
              </a:xfrm>
              <a:prstGeom prst="rect">
                <a:avLst/>
              </a:prstGeom>
              <a:solidFill>
                <a:srgbClr val="91F0FD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146" name="直線コネクタ 145">
                <a:extLst>
                  <a:ext uri="{FF2B5EF4-FFF2-40B4-BE49-F238E27FC236}">
                    <a16:creationId xmlns:a16="http://schemas.microsoft.com/office/drawing/2014/main" id="{705B0126-11B7-4968-AF56-5CF8177484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200" y="3686385"/>
                <a:ext cx="648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コネクタ 146">
                <a:extLst>
                  <a:ext uri="{FF2B5EF4-FFF2-40B4-BE49-F238E27FC236}">
                    <a16:creationId xmlns:a16="http://schemas.microsoft.com/office/drawing/2014/main" id="{6E675E4F-9E3A-451B-A997-4367F7FDADF1}"/>
                  </a:ext>
                </a:extLst>
              </p:cNvPr>
              <p:cNvCxnSpPr/>
              <p:nvPr/>
            </p:nvCxnSpPr>
            <p:spPr>
              <a:xfrm>
                <a:off x="2781083" y="3644278"/>
                <a:ext cx="0" cy="171912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コネクタ 148">
                <a:extLst>
                  <a:ext uri="{FF2B5EF4-FFF2-40B4-BE49-F238E27FC236}">
                    <a16:creationId xmlns:a16="http://schemas.microsoft.com/office/drawing/2014/main" id="{AC344213-F114-4F7A-91B1-2253CD4FB533}"/>
                  </a:ext>
                </a:extLst>
              </p:cNvPr>
              <p:cNvCxnSpPr/>
              <p:nvPr/>
            </p:nvCxnSpPr>
            <p:spPr>
              <a:xfrm>
                <a:off x="2720692" y="3703821"/>
                <a:ext cx="0" cy="62808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線コネクタ 149">
                <a:extLst>
                  <a:ext uri="{FF2B5EF4-FFF2-40B4-BE49-F238E27FC236}">
                    <a16:creationId xmlns:a16="http://schemas.microsoft.com/office/drawing/2014/main" id="{0D99F558-6FEB-4971-868C-5EB1E598570A}"/>
                  </a:ext>
                </a:extLst>
              </p:cNvPr>
              <p:cNvCxnSpPr/>
              <p:nvPr/>
            </p:nvCxnSpPr>
            <p:spPr>
              <a:xfrm>
                <a:off x="2743285" y="3684743"/>
                <a:ext cx="0" cy="9921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線コネクタ 151">
                <a:extLst>
                  <a:ext uri="{FF2B5EF4-FFF2-40B4-BE49-F238E27FC236}">
                    <a16:creationId xmlns:a16="http://schemas.microsoft.com/office/drawing/2014/main" id="{D4C453B4-F76C-49DB-8D19-A2594735E266}"/>
                  </a:ext>
                </a:extLst>
              </p:cNvPr>
              <p:cNvCxnSpPr/>
              <p:nvPr/>
            </p:nvCxnSpPr>
            <p:spPr>
              <a:xfrm>
                <a:off x="2763091" y="3660282"/>
                <a:ext cx="0" cy="136484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線コネクタ 165">
                <a:extLst>
                  <a:ext uri="{FF2B5EF4-FFF2-40B4-BE49-F238E27FC236}">
                    <a16:creationId xmlns:a16="http://schemas.microsoft.com/office/drawing/2014/main" id="{90086ACF-1968-46F0-B955-066719A50E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200" y="3766629"/>
                <a:ext cx="360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線コネクタ 166">
                <a:extLst>
                  <a:ext uri="{FF2B5EF4-FFF2-40B4-BE49-F238E27FC236}">
                    <a16:creationId xmlns:a16="http://schemas.microsoft.com/office/drawing/2014/main" id="{B8E26B9B-514A-4059-ADCD-496046433D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200" y="3785707"/>
                <a:ext cx="648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線コネクタ 167">
                <a:extLst>
                  <a:ext uri="{FF2B5EF4-FFF2-40B4-BE49-F238E27FC236}">
                    <a16:creationId xmlns:a16="http://schemas.microsoft.com/office/drawing/2014/main" id="{84C93592-8E29-46B2-A49B-EA6E4BCA75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6800" y="3802927"/>
                <a:ext cx="828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線コネクタ 172">
                <a:extLst>
                  <a:ext uri="{FF2B5EF4-FFF2-40B4-BE49-F238E27FC236}">
                    <a16:creationId xmlns:a16="http://schemas.microsoft.com/office/drawing/2014/main" id="{7C961E68-32E8-4E6C-99A2-ECE756BB13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285" y="3822996"/>
                <a:ext cx="936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線コネクタ 175">
                <a:extLst>
                  <a:ext uri="{FF2B5EF4-FFF2-40B4-BE49-F238E27FC236}">
                    <a16:creationId xmlns:a16="http://schemas.microsoft.com/office/drawing/2014/main" id="{B4D7F025-BE7C-44A8-B887-1A358D70AC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0400" y="3647231"/>
                <a:ext cx="9059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線コネクタ 178">
                <a:extLst>
                  <a:ext uri="{FF2B5EF4-FFF2-40B4-BE49-F238E27FC236}">
                    <a16:creationId xmlns:a16="http://schemas.microsoft.com/office/drawing/2014/main" id="{8ED289A2-6DC6-4733-99DF-C751833922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1952" y="3665354"/>
                <a:ext cx="720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線コネクタ 180">
                <a:extLst>
                  <a:ext uri="{FF2B5EF4-FFF2-40B4-BE49-F238E27FC236}">
                    <a16:creationId xmlns:a16="http://schemas.microsoft.com/office/drawing/2014/main" id="{4519A004-A754-4FE4-BA57-1C1DF9AF3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13570" y="3751522"/>
                <a:ext cx="1" cy="64800"/>
              </a:xfrm>
              <a:prstGeom prst="line">
                <a:avLst/>
              </a:prstGeom>
              <a:ln w="12700">
                <a:solidFill>
                  <a:srgbClr val="E923D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2" name="直線コネクタ 181">
              <a:extLst>
                <a:ext uri="{FF2B5EF4-FFF2-40B4-BE49-F238E27FC236}">
                  <a16:creationId xmlns:a16="http://schemas.microsoft.com/office/drawing/2014/main" id="{F21E7C75-FD30-4304-8ACD-EA41E671367B}"/>
                </a:ext>
              </a:extLst>
            </p:cNvPr>
            <p:cNvCxnSpPr>
              <a:cxnSpLocks/>
            </p:cNvCxnSpPr>
            <p:nvPr/>
          </p:nvCxnSpPr>
          <p:spPr>
            <a:xfrm>
              <a:off x="2698779" y="3638951"/>
              <a:ext cx="0" cy="216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>
              <a:extLst>
                <a:ext uri="{FF2B5EF4-FFF2-40B4-BE49-F238E27FC236}">
                  <a16:creationId xmlns:a16="http://schemas.microsoft.com/office/drawing/2014/main" id="{803950CD-700A-4B94-A2E5-78F4C119ACA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664" y="3642088"/>
              <a:ext cx="0" cy="216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コネクタ 183">
              <a:extLst>
                <a:ext uri="{FF2B5EF4-FFF2-40B4-BE49-F238E27FC236}">
                  <a16:creationId xmlns:a16="http://schemas.microsoft.com/office/drawing/2014/main" id="{B80FFD6C-3861-416E-B233-8D30A9C4B2AF}"/>
                </a:ext>
              </a:extLst>
            </p:cNvPr>
            <p:cNvCxnSpPr>
              <a:cxnSpLocks/>
            </p:cNvCxnSpPr>
            <p:nvPr/>
          </p:nvCxnSpPr>
          <p:spPr>
            <a:xfrm>
              <a:off x="1605766" y="3642088"/>
              <a:ext cx="0" cy="216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コネクタ 185">
              <a:extLst>
                <a:ext uri="{FF2B5EF4-FFF2-40B4-BE49-F238E27FC236}">
                  <a16:creationId xmlns:a16="http://schemas.microsoft.com/office/drawing/2014/main" id="{E95817E3-F7F1-4449-8424-5816DD9F1100}"/>
                </a:ext>
              </a:extLst>
            </p:cNvPr>
            <p:cNvCxnSpPr>
              <a:cxnSpLocks/>
            </p:cNvCxnSpPr>
            <p:nvPr/>
          </p:nvCxnSpPr>
          <p:spPr>
            <a:xfrm>
              <a:off x="1382795" y="3628282"/>
              <a:ext cx="0" cy="216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テキスト ボックス 186">
              <a:extLst>
                <a:ext uri="{FF2B5EF4-FFF2-40B4-BE49-F238E27FC236}">
                  <a16:creationId xmlns:a16="http://schemas.microsoft.com/office/drawing/2014/main" id="{86A0B33C-B040-4D2C-A2FA-C48A939BFF49}"/>
                </a:ext>
              </a:extLst>
            </p:cNvPr>
            <p:cNvSpPr txBox="1"/>
            <p:nvPr/>
          </p:nvSpPr>
          <p:spPr>
            <a:xfrm flipH="1">
              <a:off x="1092406" y="4105873"/>
              <a:ext cx="632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MC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88" name="直線矢印コネクタ 187">
              <a:extLst>
                <a:ext uri="{FF2B5EF4-FFF2-40B4-BE49-F238E27FC236}">
                  <a16:creationId xmlns:a16="http://schemas.microsoft.com/office/drawing/2014/main" id="{13DF985B-D115-4A57-9550-71D161F828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0144" y="3778251"/>
              <a:ext cx="68603" cy="3993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D08C9D3-3BBD-4BF2-83A1-9C1A3CF53BD8}"/>
              </a:ext>
            </a:extLst>
          </p:cNvPr>
          <p:cNvGrpSpPr/>
          <p:nvPr/>
        </p:nvGrpSpPr>
        <p:grpSpPr>
          <a:xfrm>
            <a:off x="-77454" y="7011970"/>
            <a:ext cx="4401901" cy="3483073"/>
            <a:chOff x="7297937" y="3356992"/>
            <a:chExt cx="4401901" cy="3483073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DCA46184-4120-4729-AC3D-0A006ACF2E86}"/>
                </a:ext>
              </a:extLst>
            </p:cNvPr>
            <p:cNvSpPr/>
            <p:nvPr/>
          </p:nvSpPr>
          <p:spPr>
            <a:xfrm>
              <a:off x="7313430" y="3820880"/>
              <a:ext cx="4010297" cy="25116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446D0A40-2B23-4CF4-919F-30D4FC274017}"/>
                </a:ext>
              </a:extLst>
            </p:cNvPr>
            <p:cNvSpPr/>
            <p:nvPr/>
          </p:nvSpPr>
          <p:spPr>
            <a:xfrm>
              <a:off x="7826266" y="4176032"/>
              <a:ext cx="2990845" cy="17778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F09A5D5C-21F7-4258-8860-FA34328F1EE7}"/>
                </a:ext>
              </a:extLst>
            </p:cNvPr>
            <p:cNvSpPr/>
            <p:nvPr/>
          </p:nvSpPr>
          <p:spPr>
            <a:xfrm>
              <a:off x="8543642" y="4504366"/>
              <a:ext cx="1516605" cy="1146773"/>
            </a:xfrm>
            <a:prstGeom prst="rect">
              <a:avLst/>
            </a:prstGeom>
            <a:solidFill>
              <a:srgbClr val="FEB8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78EC8CFA-C5EE-4D12-BE7D-F73181EA0E3D}"/>
                </a:ext>
              </a:extLst>
            </p:cNvPr>
            <p:cNvCxnSpPr>
              <a:cxnSpLocks/>
              <a:stCxn id="32" idx="1"/>
              <a:endCxn id="32" idx="3"/>
            </p:cNvCxnSpPr>
            <p:nvPr/>
          </p:nvCxnSpPr>
          <p:spPr>
            <a:xfrm>
              <a:off x="8543642" y="5077752"/>
              <a:ext cx="151660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四角形: 1 つの角を丸める 42">
              <a:extLst>
                <a:ext uri="{FF2B5EF4-FFF2-40B4-BE49-F238E27FC236}">
                  <a16:creationId xmlns:a16="http://schemas.microsoft.com/office/drawing/2014/main" id="{8F0128F5-9B57-474B-95BD-E8A3A9ECE5C4}"/>
                </a:ext>
              </a:extLst>
            </p:cNvPr>
            <p:cNvSpPr/>
            <p:nvPr/>
          </p:nvSpPr>
          <p:spPr>
            <a:xfrm>
              <a:off x="8544491" y="4180223"/>
              <a:ext cx="1539285" cy="201630"/>
            </a:xfrm>
            <a:prstGeom prst="round1Rect">
              <a:avLst/>
            </a:prstGeom>
            <a:solidFill>
              <a:srgbClr val="B6F90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" name="四角形: 1 つの角を丸める 45">
              <a:extLst>
                <a:ext uri="{FF2B5EF4-FFF2-40B4-BE49-F238E27FC236}">
                  <a16:creationId xmlns:a16="http://schemas.microsoft.com/office/drawing/2014/main" id="{97BB3EF5-D86D-4B5A-A05C-0414428BB22A}"/>
                </a:ext>
              </a:extLst>
            </p:cNvPr>
            <p:cNvSpPr/>
            <p:nvPr/>
          </p:nvSpPr>
          <p:spPr>
            <a:xfrm>
              <a:off x="8548281" y="5770279"/>
              <a:ext cx="1539285" cy="176832"/>
            </a:xfrm>
            <a:prstGeom prst="round1Rect">
              <a:avLst/>
            </a:prstGeom>
            <a:solidFill>
              <a:srgbClr val="B6F90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0C7169F7-D3A6-4678-A05A-825A67BFDB7F}"/>
                </a:ext>
              </a:extLst>
            </p:cNvPr>
            <p:cNvSpPr/>
            <p:nvPr/>
          </p:nvSpPr>
          <p:spPr>
            <a:xfrm rot="16200000">
              <a:off x="9281939" y="3682322"/>
              <a:ext cx="45719" cy="147202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4B25DAF3-AA24-4DC2-A1C4-A344EDF1AF74}"/>
                </a:ext>
              </a:extLst>
            </p:cNvPr>
            <p:cNvSpPr/>
            <p:nvPr/>
          </p:nvSpPr>
          <p:spPr>
            <a:xfrm rot="16200000">
              <a:off x="9291464" y="5009013"/>
              <a:ext cx="45719" cy="147202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6235E9D0-073F-4104-A472-DA52D23C3EFF}"/>
                </a:ext>
              </a:extLst>
            </p:cNvPr>
            <p:cNvSpPr/>
            <p:nvPr/>
          </p:nvSpPr>
          <p:spPr>
            <a:xfrm>
              <a:off x="7831640" y="4180223"/>
              <a:ext cx="45719" cy="174716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106C2F51-06D1-47F1-9532-867009BEFE5A}"/>
                </a:ext>
              </a:extLst>
            </p:cNvPr>
            <p:cNvSpPr/>
            <p:nvPr/>
          </p:nvSpPr>
          <p:spPr>
            <a:xfrm>
              <a:off x="10765461" y="4180224"/>
              <a:ext cx="45719" cy="174716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" name="矢印: 下 4">
              <a:extLst>
                <a:ext uri="{FF2B5EF4-FFF2-40B4-BE49-F238E27FC236}">
                  <a16:creationId xmlns:a16="http://schemas.microsoft.com/office/drawing/2014/main" id="{E18D4EDD-C11F-49E8-91A2-EBA71816C7F0}"/>
                </a:ext>
              </a:extLst>
            </p:cNvPr>
            <p:cNvSpPr/>
            <p:nvPr/>
          </p:nvSpPr>
          <p:spPr>
            <a:xfrm>
              <a:off x="9219077" y="5283383"/>
              <a:ext cx="201976" cy="32397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" name="矢印: 下 43">
              <a:extLst>
                <a:ext uri="{FF2B5EF4-FFF2-40B4-BE49-F238E27FC236}">
                  <a16:creationId xmlns:a16="http://schemas.microsoft.com/office/drawing/2014/main" id="{69AFDB4D-3DB0-4A47-BABD-83702E6345A8}"/>
                </a:ext>
              </a:extLst>
            </p:cNvPr>
            <p:cNvSpPr/>
            <p:nvPr/>
          </p:nvSpPr>
          <p:spPr>
            <a:xfrm rot="10800000">
              <a:off x="9218244" y="4593300"/>
              <a:ext cx="201976" cy="32397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EE5EE9A4-09FE-4B96-830B-0A1E27B11A59}"/>
                </a:ext>
              </a:extLst>
            </p:cNvPr>
            <p:cNvSpPr txBox="1"/>
            <p:nvPr/>
          </p:nvSpPr>
          <p:spPr>
            <a:xfrm rot="5400000" flipH="1">
              <a:off x="9211612" y="4351807"/>
              <a:ext cx="235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E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7" name="矢印: 下 36">
              <a:extLst>
                <a:ext uri="{FF2B5EF4-FFF2-40B4-BE49-F238E27FC236}">
                  <a16:creationId xmlns:a16="http://schemas.microsoft.com/office/drawing/2014/main" id="{9DC14A5D-943F-4760-B512-918B94701A4A}"/>
                </a:ext>
              </a:extLst>
            </p:cNvPr>
            <p:cNvSpPr/>
            <p:nvPr/>
          </p:nvSpPr>
          <p:spPr>
            <a:xfrm rot="10800000">
              <a:off x="8809432" y="4723507"/>
              <a:ext cx="201976" cy="731165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3D0640D9-AD9F-4FD0-A8F9-23A4BC3167B6}"/>
                </a:ext>
              </a:extLst>
            </p:cNvPr>
            <p:cNvSpPr txBox="1"/>
            <p:nvPr/>
          </p:nvSpPr>
          <p:spPr>
            <a:xfrm rot="5400000">
              <a:off x="8253625" y="5032456"/>
              <a:ext cx="988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B=1.5T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756FEC53-3545-415B-9E9C-600987F989C2}"/>
                </a:ext>
              </a:extLst>
            </p:cNvPr>
            <p:cNvCxnSpPr/>
            <p:nvPr/>
          </p:nvCxnSpPr>
          <p:spPr>
            <a:xfrm flipH="1">
              <a:off x="10069383" y="5077752"/>
              <a:ext cx="5275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127F297B-A1CA-4F05-A6F9-897720FEAEB7}"/>
                </a:ext>
              </a:extLst>
            </p:cNvPr>
            <p:cNvSpPr txBox="1"/>
            <p:nvPr/>
          </p:nvSpPr>
          <p:spPr>
            <a:xfrm>
              <a:off x="8678744" y="3356992"/>
              <a:ext cx="1235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Beam view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5EDC468F-6B0D-4925-A948-1D383A3006EF}"/>
                </a:ext>
              </a:extLst>
            </p:cNvPr>
            <p:cNvSpPr txBox="1"/>
            <p:nvPr/>
          </p:nvSpPr>
          <p:spPr>
            <a:xfrm>
              <a:off x="8102760" y="3681725"/>
              <a:ext cx="1379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Magnet pole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D60F9E62-CA1E-4800-9F36-14686315C74D}"/>
                </a:ext>
              </a:extLst>
            </p:cNvPr>
            <p:cNvCxnSpPr>
              <a:cxnSpLocks/>
            </p:cNvCxnSpPr>
            <p:nvPr/>
          </p:nvCxnSpPr>
          <p:spPr>
            <a:xfrm>
              <a:off x="10115888" y="4368345"/>
              <a:ext cx="0" cy="140280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4A7768F-60F0-48EB-AA04-074CC7A90A56}"/>
                </a:ext>
              </a:extLst>
            </p:cNvPr>
            <p:cNvSpPr txBox="1"/>
            <p:nvPr/>
          </p:nvSpPr>
          <p:spPr>
            <a:xfrm>
              <a:off x="9338355" y="535807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2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70" name="直線矢印コネクタ 69">
              <a:extLst>
                <a:ext uri="{FF2B5EF4-FFF2-40B4-BE49-F238E27FC236}">
                  <a16:creationId xmlns:a16="http://schemas.microsoft.com/office/drawing/2014/main" id="{DB5C0716-983B-4351-B6A1-D640A16FA45D}"/>
                </a:ext>
              </a:extLst>
            </p:cNvPr>
            <p:cNvCxnSpPr>
              <a:cxnSpLocks/>
            </p:cNvCxnSpPr>
            <p:nvPr/>
          </p:nvCxnSpPr>
          <p:spPr>
            <a:xfrm>
              <a:off x="8543641" y="5617750"/>
              <a:ext cx="154013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9154D4A8-CD7C-45FC-9814-89F19E8B7898}"/>
                </a:ext>
              </a:extLst>
            </p:cNvPr>
            <p:cNvSpPr txBox="1"/>
            <p:nvPr/>
          </p:nvSpPr>
          <p:spPr>
            <a:xfrm rot="5400000">
              <a:off x="9748820" y="5187066"/>
              <a:ext cx="3000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2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66B4935B-0EA5-4A4C-8E84-D77CFCD3A5AE}"/>
                </a:ext>
              </a:extLst>
            </p:cNvPr>
            <p:cNvCxnSpPr>
              <a:cxnSpLocks/>
            </p:cNvCxnSpPr>
            <p:nvPr/>
          </p:nvCxnSpPr>
          <p:spPr>
            <a:xfrm>
              <a:off x="8544491" y="4460092"/>
              <a:ext cx="150584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>
              <a:extLst>
                <a:ext uri="{FF2B5EF4-FFF2-40B4-BE49-F238E27FC236}">
                  <a16:creationId xmlns:a16="http://schemas.microsoft.com/office/drawing/2014/main" id="{18BBED03-461B-4521-8C86-4E06E7B9018E}"/>
                </a:ext>
              </a:extLst>
            </p:cNvPr>
            <p:cNvCxnSpPr>
              <a:cxnSpLocks/>
            </p:cNvCxnSpPr>
            <p:nvPr/>
          </p:nvCxnSpPr>
          <p:spPr>
            <a:xfrm>
              <a:off x="8547349" y="4485810"/>
              <a:ext cx="150584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A62FC9A9-E839-4518-B0DD-FCBE6A922D74}"/>
                </a:ext>
              </a:extLst>
            </p:cNvPr>
            <p:cNvCxnSpPr>
              <a:cxnSpLocks/>
            </p:cNvCxnSpPr>
            <p:nvPr/>
          </p:nvCxnSpPr>
          <p:spPr>
            <a:xfrm>
              <a:off x="8552111" y="5671672"/>
              <a:ext cx="150584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F040617E-63D8-4485-A87D-424E6BF2FE11}"/>
                </a:ext>
              </a:extLst>
            </p:cNvPr>
            <p:cNvCxnSpPr>
              <a:cxnSpLocks/>
            </p:cNvCxnSpPr>
            <p:nvPr/>
          </p:nvCxnSpPr>
          <p:spPr>
            <a:xfrm>
              <a:off x="8551876" y="5701094"/>
              <a:ext cx="150584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D8C1D25C-4949-4478-8A67-5242D5E275E5}"/>
                </a:ext>
              </a:extLst>
            </p:cNvPr>
            <p:cNvCxnSpPr>
              <a:cxnSpLocks/>
            </p:cNvCxnSpPr>
            <p:nvPr/>
          </p:nvCxnSpPr>
          <p:spPr>
            <a:xfrm>
              <a:off x="7901140" y="4332216"/>
              <a:ext cx="0" cy="14625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>
              <a:extLst>
                <a:ext uri="{FF2B5EF4-FFF2-40B4-BE49-F238E27FC236}">
                  <a16:creationId xmlns:a16="http://schemas.microsoft.com/office/drawing/2014/main" id="{C08DEA05-0321-4078-8310-CAB37CC81773}"/>
                </a:ext>
              </a:extLst>
            </p:cNvPr>
            <p:cNvCxnSpPr>
              <a:cxnSpLocks/>
            </p:cNvCxnSpPr>
            <p:nvPr/>
          </p:nvCxnSpPr>
          <p:spPr>
            <a:xfrm>
              <a:off x="7955422" y="4342709"/>
              <a:ext cx="0" cy="14625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53296501-86FE-4E72-B40A-6E6A2E3F8216}"/>
                </a:ext>
              </a:extLst>
            </p:cNvPr>
            <p:cNvCxnSpPr>
              <a:cxnSpLocks/>
            </p:cNvCxnSpPr>
            <p:nvPr/>
          </p:nvCxnSpPr>
          <p:spPr>
            <a:xfrm>
              <a:off x="10714190" y="4338535"/>
              <a:ext cx="0" cy="14625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>
              <a:extLst>
                <a:ext uri="{FF2B5EF4-FFF2-40B4-BE49-F238E27FC236}">
                  <a16:creationId xmlns:a16="http://schemas.microsoft.com/office/drawing/2014/main" id="{A885DF1F-D432-482B-98D2-731081D90A46}"/>
                </a:ext>
              </a:extLst>
            </p:cNvPr>
            <p:cNvCxnSpPr>
              <a:cxnSpLocks/>
            </p:cNvCxnSpPr>
            <p:nvPr/>
          </p:nvCxnSpPr>
          <p:spPr>
            <a:xfrm>
              <a:off x="10654637" y="4338535"/>
              <a:ext cx="0" cy="14625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9EC68547-9947-47A8-BA74-ECC3CCB80289}"/>
                </a:ext>
              </a:extLst>
            </p:cNvPr>
            <p:cNvCxnSpPr>
              <a:cxnSpLocks/>
            </p:cNvCxnSpPr>
            <p:nvPr/>
          </p:nvCxnSpPr>
          <p:spPr>
            <a:xfrm>
              <a:off x="9961287" y="4321318"/>
              <a:ext cx="7051" cy="147342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矢印コネクタ 153">
              <a:extLst>
                <a:ext uri="{FF2B5EF4-FFF2-40B4-BE49-F238E27FC236}">
                  <a16:creationId xmlns:a16="http://schemas.microsoft.com/office/drawing/2014/main" id="{F97A9609-5BF9-4159-82B3-1E42A32F8310}"/>
                </a:ext>
              </a:extLst>
            </p:cNvPr>
            <p:cNvCxnSpPr>
              <a:cxnSpLocks/>
            </p:cNvCxnSpPr>
            <p:nvPr/>
          </p:nvCxnSpPr>
          <p:spPr>
            <a:xfrm>
              <a:off x="7858628" y="5982268"/>
              <a:ext cx="310543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テキスト ボックス 156">
              <a:extLst>
                <a:ext uri="{FF2B5EF4-FFF2-40B4-BE49-F238E27FC236}">
                  <a16:creationId xmlns:a16="http://schemas.microsoft.com/office/drawing/2014/main" id="{B347256F-D0EA-4199-AE96-3B096EA72F23}"/>
                </a:ext>
              </a:extLst>
            </p:cNvPr>
            <p:cNvSpPr txBox="1"/>
            <p:nvPr/>
          </p:nvSpPr>
          <p:spPr>
            <a:xfrm>
              <a:off x="9103733" y="5886096"/>
              <a:ext cx="4686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3.4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58" name="直線矢印コネクタ 157">
              <a:extLst>
                <a:ext uri="{FF2B5EF4-FFF2-40B4-BE49-F238E27FC236}">
                  <a16:creationId xmlns:a16="http://schemas.microsoft.com/office/drawing/2014/main" id="{4E18C82C-3AB4-4909-B00F-528FF8C210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4327" y="4157341"/>
              <a:ext cx="542" cy="186274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テキスト ボックス 161">
              <a:extLst>
                <a:ext uri="{FF2B5EF4-FFF2-40B4-BE49-F238E27FC236}">
                  <a16:creationId xmlns:a16="http://schemas.microsoft.com/office/drawing/2014/main" id="{DD93153D-D961-4E54-B5D6-CF22EFC90637}"/>
                </a:ext>
              </a:extLst>
            </p:cNvPr>
            <p:cNvSpPr txBox="1"/>
            <p:nvPr/>
          </p:nvSpPr>
          <p:spPr>
            <a:xfrm rot="5400000">
              <a:off x="11308385" y="4891930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5.6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3" name="テキスト ボックス 162">
              <a:extLst>
                <a:ext uri="{FF2B5EF4-FFF2-40B4-BE49-F238E27FC236}">
                  <a16:creationId xmlns:a16="http://schemas.microsoft.com/office/drawing/2014/main" id="{50CF33BB-AD15-4BEE-8511-6C71DABC8757}"/>
                </a:ext>
              </a:extLst>
            </p:cNvPr>
            <p:cNvSpPr txBox="1"/>
            <p:nvPr/>
          </p:nvSpPr>
          <p:spPr>
            <a:xfrm>
              <a:off x="7540470" y="5015972"/>
              <a:ext cx="4686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3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69" name="直線矢印コネクタ 168">
              <a:extLst>
                <a:ext uri="{FF2B5EF4-FFF2-40B4-BE49-F238E27FC236}">
                  <a16:creationId xmlns:a16="http://schemas.microsoft.com/office/drawing/2014/main" id="{84F7BB40-DA5E-4019-9C2A-77A5FB79563D}"/>
                </a:ext>
              </a:extLst>
            </p:cNvPr>
            <p:cNvCxnSpPr>
              <a:cxnSpLocks/>
            </p:cNvCxnSpPr>
            <p:nvPr/>
          </p:nvCxnSpPr>
          <p:spPr>
            <a:xfrm>
              <a:off x="7297937" y="6528368"/>
              <a:ext cx="40824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矢印コネクタ 170">
              <a:extLst>
                <a:ext uri="{FF2B5EF4-FFF2-40B4-BE49-F238E27FC236}">
                  <a16:creationId xmlns:a16="http://schemas.microsoft.com/office/drawing/2014/main" id="{017ED88D-098B-4103-B4E0-8B8064D4A097}"/>
                </a:ext>
              </a:extLst>
            </p:cNvPr>
            <p:cNvCxnSpPr>
              <a:cxnSpLocks/>
            </p:cNvCxnSpPr>
            <p:nvPr/>
          </p:nvCxnSpPr>
          <p:spPr>
            <a:xfrm>
              <a:off x="11395663" y="3841349"/>
              <a:ext cx="0" cy="254736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テキスト ボックス 173">
              <a:extLst>
                <a:ext uri="{FF2B5EF4-FFF2-40B4-BE49-F238E27FC236}">
                  <a16:creationId xmlns:a16="http://schemas.microsoft.com/office/drawing/2014/main" id="{561DAD01-85E8-4FB8-87AD-B014479149DF}"/>
                </a:ext>
              </a:extLst>
            </p:cNvPr>
            <p:cNvSpPr txBox="1"/>
            <p:nvPr/>
          </p:nvSpPr>
          <p:spPr>
            <a:xfrm>
              <a:off x="10960326" y="3606671"/>
              <a:ext cx="72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38.7</a:t>
              </a: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o</a:t>
              </a:r>
              <a:endParaRPr kumimoji="1" lang="ja-JP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7" name="テキスト ボックス 176">
              <a:extLst>
                <a:ext uri="{FF2B5EF4-FFF2-40B4-BE49-F238E27FC236}">
                  <a16:creationId xmlns:a16="http://schemas.microsoft.com/office/drawing/2014/main" id="{062222D7-A7F3-4583-A3AC-0755342655DD}"/>
                </a:ext>
              </a:extLst>
            </p:cNvPr>
            <p:cNvSpPr txBox="1"/>
            <p:nvPr/>
          </p:nvSpPr>
          <p:spPr>
            <a:xfrm>
              <a:off x="10118000" y="3764441"/>
              <a:ext cx="72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41.4</a:t>
              </a: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o</a:t>
              </a:r>
              <a:endParaRPr kumimoji="1" lang="ja-JP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72" name="直線矢印コネクタ 171">
              <a:extLst>
                <a:ext uri="{FF2B5EF4-FFF2-40B4-BE49-F238E27FC236}">
                  <a16:creationId xmlns:a16="http://schemas.microsoft.com/office/drawing/2014/main" id="{39038F2A-52BA-4140-B733-3FD910ED60BA}"/>
                </a:ext>
              </a:extLst>
            </p:cNvPr>
            <p:cNvCxnSpPr>
              <a:cxnSpLocks/>
            </p:cNvCxnSpPr>
            <p:nvPr/>
          </p:nvCxnSpPr>
          <p:spPr>
            <a:xfrm>
              <a:off x="9338355" y="5088116"/>
              <a:ext cx="1864952" cy="7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矢印コネクタ 174">
              <a:extLst>
                <a:ext uri="{FF2B5EF4-FFF2-40B4-BE49-F238E27FC236}">
                  <a16:creationId xmlns:a16="http://schemas.microsoft.com/office/drawing/2014/main" id="{F21F0DAD-95C1-4ABA-A5D5-B14732721E51}"/>
                </a:ext>
              </a:extLst>
            </p:cNvPr>
            <p:cNvCxnSpPr>
              <a:cxnSpLocks/>
              <a:endCxn id="177" idx="3"/>
            </p:cNvCxnSpPr>
            <p:nvPr/>
          </p:nvCxnSpPr>
          <p:spPr>
            <a:xfrm flipV="1">
              <a:off x="9290308" y="3933718"/>
              <a:ext cx="1554493" cy="1154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矢印コネクタ 169">
              <a:extLst>
                <a:ext uri="{FF2B5EF4-FFF2-40B4-BE49-F238E27FC236}">
                  <a16:creationId xmlns:a16="http://schemas.microsoft.com/office/drawing/2014/main" id="{ED588F9A-9308-4FCA-B370-E858347184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8878" y="3922157"/>
              <a:ext cx="1917508" cy="1154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矢印コネクタ 133">
              <a:extLst>
                <a:ext uri="{FF2B5EF4-FFF2-40B4-BE49-F238E27FC236}">
                  <a16:creationId xmlns:a16="http://schemas.microsoft.com/office/drawing/2014/main" id="{F50EAE03-BDA4-4667-9610-F38E456AF466}"/>
                </a:ext>
              </a:extLst>
            </p:cNvPr>
            <p:cNvCxnSpPr>
              <a:cxnSpLocks/>
              <a:stCxn id="64" idx="2"/>
            </p:cNvCxnSpPr>
            <p:nvPr/>
          </p:nvCxnSpPr>
          <p:spPr>
            <a:xfrm>
              <a:off x="8792404" y="4051058"/>
              <a:ext cx="398996" cy="2546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3D94C465-C754-4CF1-A167-866AB9FC033E}"/>
                </a:ext>
              </a:extLst>
            </p:cNvPr>
            <p:cNvSpPr txBox="1"/>
            <p:nvPr/>
          </p:nvSpPr>
          <p:spPr>
            <a:xfrm>
              <a:off x="9095975" y="6501511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6.8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FDB3FC5-F8D4-4FA5-BCDB-11CBB49A9094}"/>
                </a:ext>
              </a:extLst>
            </p:cNvPr>
            <p:cNvSpPr/>
            <p:nvPr/>
          </p:nvSpPr>
          <p:spPr>
            <a:xfrm>
              <a:off x="9199985" y="4957387"/>
              <a:ext cx="236055" cy="2415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137" name="図 136">
            <a:extLst>
              <a:ext uri="{FF2B5EF4-FFF2-40B4-BE49-F238E27FC236}">
                <a16:creationId xmlns:a16="http://schemas.microsoft.com/office/drawing/2014/main" id="{DA27029D-F5F4-4F9C-B559-225848CAF0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47" r="24801" b="-1539"/>
          <a:stretch/>
        </p:blipFill>
        <p:spPr>
          <a:xfrm>
            <a:off x="165840" y="150117"/>
            <a:ext cx="1960572" cy="1722529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2822D3A-16A8-442C-9BDB-69B5395CF07D}"/>
              </a:ext>
            </a:extLst>
          </p:cNvPr>
          <p:cNvGrpSpPr/>
          <p:nvPr/>
        </p:nvGrpSpPr>
        <p:grpSpPr>
          <a:xfrm>
            <a:off x="8982218" y="395992"/>
            <a:ext cx="2981958" cy="6241613"/>
            <a:chOff x="14471580" y="1806169"/>
            <a:chExt cx="2981958" cy="6241613"/>
          </a:xfrm>
        </p:grpSpPr>
        <p:pic>
          <p:nvPicPr>
            <p:cNvPr id="138" name="コンテンツ プレースホルダー 5">
              <a:extLst>
                <a:ext uri="{FF2B5EF4-FFF2-40B4-BE49-F238E27FC236}">
                  <a16:creationId xmlns:a16="http://schemas.microsoft.com/office/drawing/2014/main" id="{1C0CD86F-D4BF-463E-BD55-05F5AF569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4008" y="5202396"/>
              <a:ext cx="2969530" cy="2845386"/>
            </a:xfrm>
            <a:prstGeom prst="rect">
              <a:avLst/>
            </a:prstGeom>
          </p:spPr>
        </p:pic>
        <p:pic>
          <p:nvPicPr>
            <p:cNvPr id="161" name="コンテンツ プレースホルダー 5">
              <a:extLst>
                <a:ext uri="{FF2B5EF4-FFF2-40B4-BE49-F238E27FC236}">
                  <a16:creationId xmlns:a16="http://schemas.microsoft.com/office/drawing/2014/main" id="{F6092A65-7BE5-4AEF-BD73-0F20677C6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1580" y="2185642"/>
              <a:ext cx="2884517" cy="2778042"/>
            </a:xfrm>
            <a:prstGeom prst="rect">
              <a:avLst/>
            </a:prstGeom>
          </p:spPr>
        </p:pic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A1D898FB-EC42-471A-9976-0C132EEF54CC}"/>
                </a:ext>
              </a:extLst>
            </p:cNvPr>
            <p:cNvSpPr txBox="1"/>
            <p:nvPr/>
          </p:nvSpPr>
          <p:spPr>
            <a:xfrm>
              <a:off x="15121746" y="1806169"/>
              <a:ext cx="1694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y-</a:t>
              </a: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p</a:t>
              </a:r>
              <a:r>
                <a:rPr kumimoji="1" lang="en-US" altLang="ja-JP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T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 Acceptance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5" name="テキスト ボックス 164">
              <a:extLst>
                <a:ext uri="{FF2B5EF4-FFF2-40B4-BE49-F238E27FC236}">
                  <a16:creationId xmlns:a16="http://schemas.microsoft.com/office/drawing/2014/main" id="{427A106C-960A-49F8-9999-B4823FAD625D}"/>
                </a:ext>
              </a:extLst>
            </p:cNvPr>
            <p:cNvSpPr txBox="1"/>
            <p:nvPr/>
          </p:nvSpPr>
          <p:spPr>
            <a:xfrm>
              <a:off x="15276712" y="5008310"/>
              <a:ext cx="1389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PID with TOF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178" name="図 177">
            <a:extLst>
              <a:ext uri="{FF2B5EF4-FFF2-40B4-BE49-F238E27FC236}">
                <a16:creationId xmlns:a16="http://schemas.microsoft.com/office/drawing/2014/main" id="{999C22B3-CA0F-4A1F-ACC8-0BF94AB880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21" y="4100311"/>
            <a:ext cx="2373267" cy="2070746"/>
          </a:xfrm>
          <a:prstGeom prst="rect">
            <a:avLst/>
          </a:prstGeom>
        </p:spPr>
      </p:pic>
      <p:sp>
        <p:nvSpPr>
          <p:cNvPr id="295" name="タイトル 1">
            <a:extLst>
              <a:ext uri="{FF2B5EF4-FFF2-40B4-BE49-F238E27FC236}">
                <a16:creationId xmlns:a16="http://schemas.microsoft.com/office/drawing/2014/main" id="{395B841E-47CE-4946-99BD-C8DA16763DB0}"/>
              </a:ext>
            </a:extLst>
          </p:cNvPr>
          <p:cNvSpPr txBox="1">
            <a:spLocks/>
          </p:cNvSpPr>
          <p:nvPr/>
        </p:nvSpPr>
        <p:spPr>
          <a:xfrm>
            <a:off x="1990924" y="-208064"/>
            <a:ext cx="8671777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 Light" panose="020B0300000000000000" pitchFamily="50" charset="-128"/>
                <a:cs typeface="+mj-cs"/>
              </a:rPr>
              <a:t>Dimuon 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游ゴシック Light" panose="020B0300000000000000" pitchFamily="50" charset="-128"/>
              </a:rPr>
              <a:t>Setup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 Light" panose="020B0300000000000000" pitchFamily="50" charset="-128"/>
                <a:cs typeface="+mj-cs"/>
              </a:rPr>
              <a:t> 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296" name="コンテンツ プレースホルダー 92">
            <a:extLst>
              <a:ext uri="{FF2B5EF4-FFF2-40B4-BE49-F238E27FC236}">
                <a16:creationId xmlns:a16="http://schemas.microsoft.com/office/drawing/2014/main" id="{CC3E1DCD-F977-4FB2-BD9D-7156F35CF687}"/>
              </a:ext>
            </a:extLst>
          </p:cNvPr>
          <p:cNvSpPr txBox="1">
            <a:spLocks/>
          </p:cNvSpPr>
          <p:nvPr/>
        </p:nvSpPr>
        <p:spPr>
          <a:xfrm>
            <a:off x="4085524" y="961288"/>
            <a:ext cx="4878543" cy="27444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Replace TPC by: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Pb absorbers and GEM trackers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7-layer forward and barrel Silicon Pixel Trackers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Interaction Rate : 10 MHz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180" name="グループ化 179">
            <a:extLst>
              <a:ext uri="{FF2B5EF4-FFF2-40B4-BE49-F238E27FC236}">
                <a16:creationId xmlns:a16="http://schemas.microsoft.com/office/drawing/2014/main" id="{16EDFE21-8B39-46D7-8688-20DC885011C6}"/>
              </a:ext>
            </a:extLst>
          </p:cNvPr>
          <p:cNvGrpSpPr/>
          <p:nvPr/>
        </p:nvGrpSpPr>
        <p:grpSpPr>
          <a:xfrm>
            <a:off x="5260" y="2120094"/>
            <a:ext cx="4340920" cy="4232278"/>
            <a:chOff x="1645082" y="1827932"/>
            <a:chExt cx="4340920" cy="4232278"/>
          </a:xfrm>
        </p:grpSpPr>
        <p:sp>
          <p:nvSpPr>
            <p:cNvPr id="189" name="正方形/長方形 188">
              <a:extLst>
                <a:ext uri="{FF2B5EF4-FFF2-40B4-BE49-F238E27FC236}">
                  <a16:creationId xmlns:a16="http://schemas.microsoft.com/office/drawing/2014/main" id="{39C0CD3A-96FC-4C4D-9122-1659E3E35D1D}"/>
                </a:ext>
              </a:extLst>
            </p:cNvPr>
            <p:cNvSpPr/>
            <p:nvPr/>
          </p:nvSpPr>
          <p:spPr>
            <a:xfrm>
              <a:off x="2690743" y="3144095"/>
              <a:ext cx="1581214" cy="1614428"/>
            </a:xfrm>
            <a:prstGeom prst="rect">
              <a:avLst/>
            </a:prstGeom>
            <a:solidFill>
              <a:srgbClr val="B6F90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0" name="正方形/長方形 189">
              <a:extLst>
                <a:ext uri="{FF2B5EF4-FFF2-40B4-BE49-F238E27FC236}">
                  <a16:creationId xmlns:a16="http://schemas.microsoft.com/office/drawing/2014/main" id="{0B48B02E-51A5-4AEE-A7C1-33803C663C25}"/>
                </a:ext>
              </a:extLst>
            </p:cNvPr>
            <p:cNvSpPr/>
            <p:nvPr/>
          </p:nvSpPr>
          <p:spPr>
            <a:xfrm>
              <a:off x="2351583" y="1879336"/>
              <a:ext cx="2249627" cy="40966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1" name="正方形/長方形 190">
              <a:extLst>
                <a:ext uri="{FF2B5EF4-FFF2-40B4-BE49-F238E27FC236}">
                  <a16:creationId xmlns:a16="http://schemas.microsoft.com/office/drawing/2014/main" id="{34FA78F2-814B-4627-B272-5ABFA0AEAE64}"/>
                </a:ext>
              </a:extLst>
            </p:cNvPr>
            <p:cNvSpPr/>
            <p:nvPr/>
          </p:nvSpPr>
          <p:spPr>
            <a:xfrm>
              <a:off x="2339648" y="1908101"/>
              <a:ext cx="2265721" cy="641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2" name="正方形/長方形 191">
              <a:extLst>
                <a:ext uri="{FF2B5EF4-FFF2-40B4-BE49-F238E27FC236}">
                  <a16:creationId xmlns:a16="http://schemas.microsoft.com/office/drawing/2014/main" id="{6D495026-9B9B-4ADC-BC92-451B1AFC9A72}"/>
                </a:ext>
              </a:extLst>
            </p:cNvPr>
            <p:cNvSpPr/>
            <p:nvPr/>
          </p:nvSpPr>
          <p:spPr>
            <a:xfrm>
              <a:off x="2335281" y="5405249"/>
              <a:ext cx="2255273" cy="61007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3" name="正方形/長方形 192">
              <a:extLst>
                <a:ext uri="{FF2B5EF4-FFF2-40B4-BE49-F238E27FC236}">
                  <a16:creationId xmlns:a16="http://schemas.microsoft.com/office/drawing/2014/main" id="{4C273F5E-6559-4D9F-8486-E705863AC545}"/>
                </a:ext>
              </a:extLst>
            </p:cNvPr>
            <p:cNvSpPr/>
            <p:nvPr/>
          </p:nvSpPr>
          <p:spPr>
            <a:xfrm>
              <a:off x="2687808" y="3840694"/>
              <a:ext cx="1571655" cy="2068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4" name="テキスト ボックス 193">
              <a:extLst>
                <a:ext uri="{FF2B5EF4-FFF2-40B4-BE49-F238E27FC236}">
                  <a16:creationId xmlns:a16="http://schemas.microsoft.com/office/drawing/2014/main" id="{AD42D06F-DE04-4318-9798-B02399F4E2A8}"/>
                </a:ext>
              </a:extLst>
            </p:cNvPr>
            <p:cNvSpPr txBox="1"/>
            <p:nvPr/>
          </p:nvSpPr>
          <p:spPr>
            <a:xfrm flipH="1">
              <a:off x="1645082" y="3310980"/>
              <a:ext cx="669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SPT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5" name="直角三角形 194">
              <a:extLst>
                <a:ext uri="{FF2B5EF4-FFF2-40B4-BE49-F238E27FC236}">
                  <a16:creationId xmlns:a16="http://schemas.microsoft.com/office/drawing/2014/main" id="{4F57B292-1516-45DD-89E3-C9F8F127BD8C}"/>
                </a:ext>
              </a:extLst>
            </p:cNvPr>
            <p:cNvSpPr/>
            <p:nvPr/>
          </p:nvSpPr>
          <p:spPr>
            <a:xfrm rot="16200000">
              <a:off x="3907169" y="1855448"/>
              <a:ext cx="778831" cy="7238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6" name="直角三角形 195">
              <a:extLst>
                <a:ext uri="{FF2B5EF4-FFF2-40B4-BE49-F238E27FC236}">
                  <a16:creationId xmlns:a16="http://schemas.microsoft.com/office/drawing/2014/main" id="{3658992E-109D-4F08-A5E0-6FCE6F9C0BC7}"/>
                </a:ext>
              </a:extLst>
            </p:cNvPr>
            <p:cNvSpPr/>
            <p:nvPr/>
          </p:nvSpPr>
          <p:spPr>
            <a:xfrm rot="10800000">
              <a:off x="4015513" y="5363635"/>
              <a:ext cx="579347" cy="59399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97" name="直線コネクタ 196">
              <a:extLst>
                <a:ext uri="{FF2B5EF4-FFF2-40B4-BE49-F238E27FC236}">
                  <a16:creationId xmlns:a16="http://schemas.microsoft.com/office/drawing/2014/main" id="{4B04F1B5-B116-45CA-8EB4-5C2D7B246005}"/>
                </a:ext>
              </a:extLst>
            </p:cNvPr>
            <p:cNvCxnSpPr>
              <a:cxnSpLocks/>
            </p:cNvCxnSpPr>
            <p:nvPr/>
          </p:nvCxnSpPr>
          <p:spPr>
            <a:xfrm>
              <a:off x="3803881" y="3833588"/>
              <a:ext cx="0" cy="216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コネクタ 197">
              <a:extLst>
                <a:ext uri="{FF2B5EF4-FFF2-40B4-BE49-F238E27FC236}">
                  <a16:creationId xmlns:a16="http://schemas.microsoft.com/office/drawing/2014/main" id="{753F2440-7B7A-4CAB-BDA8-26B549256033}"/>
                </a:ext>
              </a:extLst>
            </p:cNvPr>
            <p:cNvCxnSpPr>
              <a:cxnSpLocks/>
            </p:cNvCxnSpPr>
            <p:nvPr/>
          </p:nvCxnSpPr>
          <p:spPr>
            <a:xfrm>
              <a:off x="4271991" y="3823429"/>
              <a:ext cx="0" cy="216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矢印コネクタ 198">
              <a:extLst>
                <a:ext uri="{FF2B5EF4-FFF2-40B4-BE49-F238E27FC236}">
                  <a16:creationId xmlns:a16="http://schemas.microsoft.com/office/drawing/2014/main" id="{AA472DDE-514A-4607-96F8-FBEFC1E97A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8166" y="3938579"/>
              <a:ext cx="2628600" cy="64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矢印コネクタ 199">
              <a:extLst>
                <a:ext uri="{FF2B5EF4-FFF2-40B4-BE49-F238E27FC236}">
                  <a16:creationId xmlns:a16="http://schemas.microsoft.com/office/drawing/2014/main" id="{97AD04CF-B687-46E6-874E-3861EE5CAE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7247" y="3794005"/>
              <a:ext cx="2715332" cy="1546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テキスト ボックス 200">
              <a:extLst>
                <a:ext uri="{FF2B5EF4-FFF2-40B4-BE49-F238E27FC236}">
                  <a16:creationId xmlns:a16="http://schemas.microsoft.com/office/drawing/2014/main" id="{004CA464-4FB9-4335-BA51-1E55ED0F9C77}"/>
                </a:ext>
              </a:extLst>
            </p:cNvPr>
            <p:cNvSpPr txBox="1"/>
            <p:nvPr/>
          </p:nvSpPr>
          <p:spPr>
            <a:xfrm>
              <a:off x="5105400" y="3675477"/>
              <a:ext cx="400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4</a:t>
              </a: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o</a:t>
              </a:r>
              <a:endParaRPr kumimoji="1" lang="ja-JP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02" name="直線コネクタ 201">
              <a:extLst>
                <a:ext uri="{FF2B5EF4-FFF2-40B4-BE49-F238E27FC236}">
                  <a16:creationId xmlns:a16="http://schemas.microsoft.com/office/drawing/2014/main" id="{EC5EAD6F-8A9C-4F72-B501-203EE5935390}"/>
                </a:ext>
              </a:extLst>
            </p:cNvPr>
            <p:cNvCxnSpPr>
              <a:cxnSpLocks/>
            </p:cNvCxnSpPr>
            <p:nvPr/>
          </p:nvCxnSpPr>
          <p:spPr>
            <a:xfrm>
              <a:off x="4555668" y="1948719"/>
              <a:ext cx="874" cy="3831557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コネクタ 202">
              <a:extLst>
                <a:ext uri="{FF2B5EF4-FFF2-40B4-BE49-F238E27FC236}">
                  <a16:creationId xmlns:a16="http://schemas.microsoft.com/office/drawing/2014/main" id="{7F33D695-C254-425D-8186-AC4DE9EDAE80}"/>
                </a:ext>
              </a:extLst>
            </p:cNvPr>
            <p:cNvCxnSpPr>
              <a:cxnSpLocks/>
            </p:cNvCxnSpPr>
            <p:nvPr/>
          </p:nvCxnSpPr>
          <p:spPr>
            <a:xfrm>
              <a:off x="4511962" y="2000407"/>
              <a:ext cx="0" cy="377224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>
              <a:extLst>
                <a:ext uri="{FF2B5EF4-FFF2-40B4-BE49-F238E27FC236}">
                  <a16:creationId xmlns:a16="http://schemas.microsoft.com/office/drawing/2014/main" id="{B7A3ACC0-2F38-4F61-A848-DC9326C91412}"/>
                </a:ext>
              </a:extLst>
            </p:cNvPr>
            <p:cNvCxnSpPr>
              <a:cxnSpLocks/>
            </p:cNvCxnSpPr>
            <p:nvPr/>
          </p:nvCxnSpPr>
          <p:spPr>
            <a:xfrm>
              <a:off x="3051424" y="3840694"/>
              <a:ext cx="0" cy="216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>
              <a:extLst>
                <a:ext uri="{FF2B5EF4-FFF2-40B4-BE49-F238E27FC236}">
                  <a16:creationId xmlns:a16="http://schemas.microsoft.com/office/drawing/2014/main" id="{6AC0541B-19BB-4358-AA69-F43AFB30ED58}"/>
                </a:ext>
              </a:extLst>
            </p:cNvPr>
            <p:cNvCxnSpPr>
              <a:cxnSpLocks/>
            </p:cNvCxnSpPr>
            <p:nvPr/>
          </p:nvCxnSpPr>
          <p:spPr>
            <a:xfrm>
              <a:off x="3369459" y="3840694"/>
              <a:ext cx="0" cy="216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矢印コネクタ 205">
              <a:extLst>
                <a:ext uri="{FF2B5EF4-FFF2-40B4-BE49-F238E27FC236}">
                  <a16:creationId xmlns:a16="http://schemas.microsoft.com/office/drawing/2014/main" id="{07DAAE1C-02EB-4306-AD77-1BAA283A14CE}"/>
                </a:ext>
              </a:extLst>
            </p:cNvPr>
            <p:cNvCxnSpPr>
              <a:cxnSpLocks/>
            </p:cNvCxnSpPr>
            <p:nvPr/>
          </p:nvCxnSpPr>
          <p:spPr>
            <a:xfrm>
              <a:off x="2696191" y="3937339"/>
              <a:ext cx="1981930" cy="21228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7" name="グループ化 206">
              <a:extLst>
                <a:ext uri="{FF2B5EF4-FFF2-40B4-BE49-F238E27FC236}">
                  <a16:creationId xmlns:a16="http://schemas.microsoft.com/office/drawing/2014/main" id="{21F0DBFF-3548-4C00-83B1-F752344488AE}"/>
                </a:ext>
              </a:extLst>
            </p:cNvPr>
            <p:cNvGrpSpPr/>
            <p:nvPr/>
          </p:nvGrpSpPr>
          <p:grpSpPr>
            <a:xfrm>
              <a:off x="2674819" y="3854333"/>
              <a:ext cx="138752" cy="178718"/>
              <a:chOff x="2674819" y="3644278"/>
              <a:chExt cx="138752" cy="178718"/>
            </a:xfrm>
          </p:grpSpPr>
          <p:cxnSp>
            <p:nvCxnSpPr>
              <p:cNvPr id="280" name="直線コネクタ 279">
                <a:extLst>
                  <a:ext uri="{FF2B5EF4-FFF2-40B4-BE49-F238E27FC236}">
                    <a16:creationId xmlns:a16="http://schemas.microsoft.com/office/drawing/2014/main" id="{8FAED9A2-57E2-468B-B3AF-AD64932184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3570" y="3651145"/>
                <a:ext cx="0" cy="64800"/>
              </a:xfrm>
              <a:prstGeom prst="line">
                <a:avLst/>
              </a:prstGeom>
              <a:ln w="12700">
                <a:solidFill>
                  <a:srgbClr val="E923D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直線コネクタ 280">
                <a:extLst>
                  <a:ext uri="{FF2B5EF4-FFF2-40B4-BE49-F238E27FC236}">
                    <a16:creationId xmlns:a16="http://schemas.microsoft.com/office/drawing/2014/main" id="{AF141156-FAF6-4407-BDBB-221AE06824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83200" y="3703039"/>
                <a:ext cx="32400" cy="783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2" name="正方形/長方形 281">
                <a:extLst>
                  <a:ext uri="{FF2B5EF4-FFF2-40B4-BE49-F238E27FC236}">
                    <a16:creationId xmlns:a16="http://schemas.microsoft.com/office/drawing/2014/main" id="{269D2D6F-51FB-4764-ADDB-C3925EDBB88D}"/>
                  </a:ext>
                </a:extLst>
              </p:cNvPr>
              <p:cNvSpPr/>
              <p:nvPr/>
            </p:nvSpPr>
            <p:spPr>
              <a:xfrm>
                <a:off x="2674819" y="3714179"/>
                <a:ext cx="21363" cy="37520"/>
              </a:xfrm>
              <a:prstGeom prst="rect">
                <a:avLst/>
              </a:prstGeom>
              <a:solidFill>
                <a:srgbClr val="91F0FD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83" name="直線コネクタ 282">
                <a:extLst>
                  <a:ext uri="{FF2B5EF4-FFF2-40B4-BE49-F238E27FC236}">
                    <a16:creationId xmlns:a16="http://schemas.microsoft.com/office/drawing/2014/main" id="{5B02F000-274B-43E3-A527-0CF87B60F0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200" y="3686385"/>
                <a:ext cx="648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直線コネクタ 283">
                <a:extLst>
                  <a:ext uri="{FF2B5EF4-FFF2-40B4-BE49-F238E27FC236}">
                    <a16:creationId xmlns:a16="http://schemas.microsoft.com/office/drawing/2014/main" id="{C540BD6F-76CA-4CDE-9267-F7A60371837B}"/>
                  </a:ext>
                </a:extLst>
              </p:cNvPr>
              <p:cNvCxnSpPr/>
              <p:nvPr/>
            </p:nvCxnSpPr>
            <p:spPr>
              <a:xfrm>
                <a:off x="2781083" y="3644278"/>
                <a:ext cx="0" cy="171912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直線コネクタ 284">
                <a:extLst>
                  <a:ext uri="{FF2B5EF4-FFF2-40B4-BE49-F238E27FC236}">
                    <a16:creationId xmlns:a16="http://schemas.microsoft.com/office/drawing/2014/main" id="{525640C6-A2C2-4FC0-8A8D-F0E0AC6CE971}"/>
                  </a:ext>
                </a:extLst>
              </p:cNvPr>
              <p:cNvCxnSpPr/>
              <p:nvPr/>
            </p:nvCxnSpPr>
            <p:spPr>
              <a:xfrm>
                <a:off x="2720692" y="3703821"/>
                <a:ext cx="0" cy="62808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直線コネクタ 285">
                <a:extLst>
                  <a:ext uri="{FF2B5EF4-FFF2-40B4-BE49-F238E27FC236}">
                    <a16:creationId xmlns:a16="http://schemas.microsoft.com/office/drawing/2014/main" id="{A3CD8E7A-88F3-4A51-B74D-F352F99EA72C}"/>
                  </a:ext>
                </a:extLst>
              </p:cNvPr>
              <p:cNvCxnSpPr/>
              <p:nvPr/>
            </p:nvCxnSpPr>
            <p:spPr>
              <a:xfrm>
                <a:off x="2743285" y="3684743"/>
                <a:ext cx="0" cy="9921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直線コネクタ 286">
                <a:extLst>
                  <a:ext uri="{FF2B5EF4-FFF2-40B4-BE49-F238E27FC236}">
                    <a16:creationId xmlns:a16="http://schemas.microsoft.com/office/drawing/2014/main" id="{66C11FEE-B286-439F-8B95-006C801226D9}"/>
                  </a:ext>
                </a:extLst>
              </p:cNvPr>
              <p:cNvCxnSpPr/>
              <p:nvPr/>
            </p:nvCxnSpPr>
            <p:spPr>
              <a:xfrm>
                <a:off x="2763091" y="3660282"/>
                <a:ext cx="0" cy="136484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直線コネクタ 287">
                <a:extLst>
                  <a:ext uri="{FF2B5EF4-FFF2-40B4-BE49-F238E27FC236}">
                    <a16:creationId xmlns:a16="http://schemas.microsoft.com/office/drawing/2014/main" id="{E27AAEC0-E6CD-469A-BBF0-D89037FF4C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200" y="3766629"/>
                <a:ext cx="360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直線コネクタ 288">
                <a:extLst>
                  <a:ext uri="{FF2B5EF4-FFF2-40B4-BE49-F238E27FC236}">
                    <a16:creationId xmlns:a16="http://schemas.microsoft.com/office/drawing/2014/main" id="{57E6D692-2D12-47F5-BCE2-C9FCC75F3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3200" y="3785707"/>
                <a:ext cx="648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直線コネクタ 289">
                <a:extLst>
                  <a:ext uri="{FF2B5EF4-FFF2-40B4-BE49-F238E27FC236}">
                    <a16:creationId xmlns:a16="http://schemas.microsoft.com/office/drawing/2014/main" id="{9DC4B8D1-5979-460D-9781-0B90025BCE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6800" y="3802927"/>
                <a:ext cx="828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直線コネクタ 290">
                <a:extLst>
                  <a:ext uri="{FF2B5EF4-FFF2-40B4-BE49-F238E27FC236}">
                    <a16:creationId xmlns:a16="http://schemas.microsoft.com/office/drawing/2014/main" id="{C49B5BDB-B3CD-41A3-81BD-8594729F7B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285" y="3822996"/>
                <a:ext cx="936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直線コネクタ 291">
                <a:extLst>
                  <a:ext uri="{FF2B5EF4-FFF2-40B4-BE49-F238E27FC236}">
                    <a16:creationId xmlns:a16="http://schemas.microsoft.com/office/drawing/2014/main" id="{56F58245-8D5E-4783-B75E-17685E4836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0400" y="3647231"/>
                <a:ext cx="9059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直線コネクタ 292">
                <a:extLst>
                  <a:ext uri="{FF2B5EF4-FFF2-40B4-BE49-F238E27FC236}">
                    <a16:creationId xmlns:a16="http://schemas.microsoft.com/office/drawing/2014/main" id="{B3BA1B86-E0FC-4F2C-9E4E-B8BE80E34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1952" y="3665354"/>
                <a:ext cx="7200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直線コネクタ 293">
                <a:extLst>
                  <a:ext uri="{FF2B5EF4-FFF2-40B4-BE49-F238E27FC236}">
                    <a16:creationId xmlns:a16="http://schemas.microsoft.com/office/drawing/2014/main" id="{DA147CC0-C4A8-4DA5-8DB0-A9D0911987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13570" y="3751522"/>
                <a:ext cx="1" cy="64800"/>
              </a:xfrm>
              <a:prstGeom prst="line">
                <a:avLst/>
              </a:prstGeom>
              <a:ln w="12700">
                <a:solidFill>
                  <a:srgbClr val="E923D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8" name="直線コネクタ 207">
              <a:extLst>
                <a:ext uri="{FF2B5EF4-FFF2-40B4-BE49-F238E27FC236}">
                  <a16:creationId xmlns:a16="http://schemas.microsoft.com/office/drawing/2014/main" id="{E5D17C61-05B1-402B-97BF-B5D3CAC565B4}"/>
                </a:ext>
              </a:extLst>
            </p:cNvPr>
            <p:cNvCxnSpPr>
              <a:cxnSpLocks/>
            </p:cNvCxnSpPr>
            <p:nvPr/>
          </p:nvCxnSpPr>
          <p:spPr>
            <a:xfrm>
              <a:off x="2683402" y="4106834"/>
              <a:ext cx="168423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コネクタ 208">
              <a:extLst>
                <a:ext uri="{FF2B5EF4-FFF2-40B4-BE49-F238E27FC236}">
                  <a16:creationId xmlns:a16="http://schemas.microsoft.com/office/drawing/2014/main" id="{8F530D02-6554-41F8-B8B8-B57F1D61F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5665" y="4071763"/>
              <a:ext cx="124278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>
              <a:extLst>
                <a:ext uri="{FF2B5EF4-FFF2-40B4-BE49-F238E27FC236}">
                  <a16:creationId xmlns:a16="http://schemas.microsoft.com/office/drawing/2014/main" id="{99C43058-BD12-4154-80D3-94A4AD333918}"/>
                </a:ext>
              </a:extLst>
            </p:cNvPr>
            <p:cNvCxnSpPr>
              <a:cxnSpLocks/>
            </p:cNvCxnSpPr>
            <p:nvPr/>
          </p:nvCxnSpPr>
          <p:spPr>
            <a:xfrm>
              <a:off x="2693016" y="4147892"/>
              <a:ext cx="19219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コネクタ 210">
              <a:extLst>
                <a:ext uri="{FF2B5EF4-FFF2-40B4-BE49-F238E27FC236}">
                  <a16:creationId xmlns:a16="http://schemas.microsoft.com/office/drawing/2014/main" id="{CF0B4C6A-35F2-49DE-A344-F572D6183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1696" y="3736058"/>
              <a:ext cx="0" cy="411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コネクタ 211">
              <a:extLst>
                <a:ext uri="{FF2B5EF4-FFF2-40B4-BE49-F238E27FC236}">
                  <a16:creationId xmlns:a16="http://schemas.microsoft.com/office/drawing/2014/main" id="{BEA919B4-7E8C-40A4-85AA-BC635B2F8A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3358" y="3766879"/>
              <a:ext cx="0" cy="34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コネクタ 212">
              <a:extLst>
                <a:ext uri="{FF2B5EF4-FFF2-40B4-BE49-F238E27FC236}">
                  <a16:creationId xmlns:a16="http://schemas.microsoft.com/office/drawing/2014/main" id="{C461E222-B459-450A-9BB8-CAD412271A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1116" y="3802039"/>
              <a:ext cx="0" cy="2777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グループ化 213">
              <a:extLst>
                <a:ext uri="{FF2B5EF4-FFF2-40B4-BE49-F238E27FC236}">
                  <a16:creationId xmlns:a16="http://schemas.microsoft.com/office/drawing/2014/main" id="{6BA3DEB2-40B4-4628-AD8C-2C9324B4B539}"/>
                </a:ext>
              </a:extLst>
            </p:cNvPr>
            <p:cNvGrpSpPr/>
            <p:nvPr/>
          </p:nvGrpSpPr>
          <p:grpSpPr>
            <a:xfrm>
              <a:off x="2191605" y="2547482"/>
              <a:ext cx="2305675" cy="1369766"/>
              <a:chOff x="2197208" y="2341965"/>
              <a:chExt cx="2305675" cy="1369766"/>
            </a:xfrm>
          </p:grpSpPr>
          <p:cxnSp>
            <p:nvCxnSpPr>
              <p:cNvPr id="248" name="直線矢印コネクタ 247">
                <a:extLst>
                  <a:ext uri="{FF2B5EF4-FFF2-40B4-BE49-F238E27FC236}">
                    <a16:creationId xmlns:a16="http://schemas.microsoft.com/office/drawing/2014/main" id="{B616EAFA-72D0-40FD-BA4E-FA15D417B434}"/>
                  </a:ext>
                </a:extLst>
              </p:cNvPr>
              <p:cNvCxnSpPr>
                <a:cxnSpLocks/>
                <a:endCxn id="250" idx="1"/>
              </p:cNvCxnSpPr>
              <p:nvPr/>
            </p:nvCxnSpPr>
            <p:spPr>
              <a:xfrm>
                <a:off x="2197208" y="3345457"/>
                <a:ext cx="505776" cy="1365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テキスト ボックス 248">
                <a:extLst>
                  <a:ext uri="{FF2B5EF4-FFF2-40B4-BE49-F238E27FC236}">
                    <a16:creationId xmlns:a16="http://schemas.microsoft.com/office/drawing/2014/main" id="{8786811C-453E-4383-9A81-CDA59D114567}"/>
                  </a:ext>
                </a:extLst>
              </p:cNvPr>
              <p:cNvSpPr txBox="1"/>
              <p:nvPr/>
            </p:nvSpPr>
            <p:spPr>
              <a:xfrm>
                <a:off x="3048377" y="3357307"/>
                <a:ext cx="37135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0.6</a:t>
                </a:r>
                <a:endPara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50" name="直角三角形 144">
                <a:extLst>
                  <a:ext uri="{FF2B5EF4-FFF2-40B4-BE49-F238E27FC236}">
                    <a16:creationId xmlns:a16="http://schemas.microsoft.com/office/drawing/2014/main" id="{505CAF34-3A48-4937-AFE0-C9B32498A77B}"/>
                  </a:ext>
                </a:extLst>
              </p:cNvPr>
              <p:cNvSpPr/>
              <p:nvPr/>
            </p:nvSpPr>
            <p:spPr>
              <a:xfrm flipV="1">
                <a:off x="2702489" y="2352513"/>
                <a:ext cx="1276605" cy="1129446"/>
              </a:xfrm>
              <a:custGeom>
                <a:avLst/>
                <a:gdLst>
                  <a:gd name="connsiteX0" fmla="*/ 0 w 1272968"/>
                  <a:gd name="connsiteY0" fmla="*/ 1348282 h 1348282"/>
                  <a:gd name="connsiteX1" fmla="*/ 0 w 1272968"/>
                  <a:gd name="connsiteY1" fmla="*/ 0 h 1348282"/>
                  <a:gd name="connsiteX2" fmla="*/ 1272968 w 1272968"/>
                  <a:gd name="connsiteY2" fmla="*/ 1348282 h 1348282"/>
                  <a:gd name="connsiteX3" fmla="*/ 0 w 1272968"/>
                  <a:gd name="connsiteY3" fmla="*/ 1348282 h 1348282"/>
                  <a:gd name="connsiteX0" fmla="*/ 2235 w 1275203"/>
                  <a:gd name="connsiteY0" fmla="*/ 1348282 h 1348282"/>
                  <a:gd name="connsiteX1" fmla="*/ 0 w 1275203"/>
                  <a:gd name="connsiteY1" fmla="*/ 504377 h 1348282"/>
                  <a:gd name="connsiteX2" fmla="*/ 2235 w 1275203"/>
                  <a:gd name="connsiteY2" fmla="*/ 0 h 1348282"/>
                  <a:gd name="connsiteX3" fmla="*/ 1275203 w 1275203"/>
                  <a:gd name="connsiteY3" fmla="*/ 1348282 h 1348282"/>
                  <a:gd name="connsiteX4" fmla="*/ 2235 w 1275203"/>
                  <a:gd name="connsiteY4" fmla="*/ 1348282 h 1348282"/>
                  <a:gd name="connsiteX0" fmla="*/ 2235 w 1275203"/>
                  <a:gd name="connsiteY0" fmla="*/ 1348282 h 1348282"/>
                  <a:gd name="connsiteX1" fmla="*/ 0 w 1275203"/>
                  <a:gd name="connsiteY1" fmla="*/ 504377 h 1348282"/>
                  <a:gd name="connsiteX2" fmla="*/ 2235 w 1275203"/>
                  <a:gd name="connsiteY2" fmla="*/ 0 h 1348282"/>
                  <a:gd name="connsiteX3" fmla="*/ 519113 w 1275203"/>
                  <a:gd name="connsiteY3" fmla="*/ 542477 h 1348282"/>
                  <a:gd name="connsiteX4" fmla="*/ 1275203 w 1275203"/>
                  <a:gd name="connsiteY4" fmla="*/ 1348282 h 1348282"/>
                  <a:gd name="connsiteX5" fmla="*/ 2235 w 1275203"/>
                  <a:gd name="connsiteY5" fmla="*/ 1348282 h 1348282"/>
                  <a:gd name="connsiteX0" fmla="*/ 2235 w 1275203"/>
                  <a:gd name="connsiteY0" fmla="*/ 843905 h 843905"/>
                  <a:gd name="connsiteX1" fmla="*/ 0 w 1275203"/>
                  <a:gd name="connsiteY1" fmla="*/ 0 h 843905"/>
                  <a:gd name="connsiteX2" fmla="*/ 519113 w 1275203"/>
                  <a:gd name="connsiteY2" fmla="*/ 38100 h 843905"/>
                  <a:gd name="connsiteX3" fmla="*/ 1275203 w 1275203"/>
                  <a:gd name="connsiteY3" fmla="*/ 843905 h 843905"/>
                  <a:gd name="connsiteX4" fmla="*/ 2235 w 1275203"/>
                  <a:gd name="connsiteY4" fmla="*/ 843905 h 843905"/>
                  <a:gd name="connsiteX0" fmla="*/ 2235 w 1275203"/>
                  <a:gd name="connsiteY0" fmla="*/ 810567 h 810567"/>
                  <a:gd name="connsiteX1" fmla="*/ 0 w 1275203"/>
                  <a:gd name="connsiteY1" fmla="*/ 0 h 810567"/>
                  <a:gd name="connsiteX2" fmla="*/ 519113 w 1275203"/>
                  <a:gd name="connsiteY2" fmla="*/ 4762 h 810567"/>
                  <a:gd name="connsiteX3" fmla="*/ 1275203 w 1275203"/>
                  <a:gd name="connsiteY3" fmla="*/ 810567 h 810567"/>
                  <a:gd name="connsiteX4" fmla="*/ 2235 w 1275203"/>
                  <a:gd name="connsiteY4" fmla="*/ 810567 h 810567"/>
                  <a:gd name="connsiteX0" fmla="*/ 2235 w 1275203"/>
                  <a:gd name="connsiteY0" fmla="*/ 1283007 h 1283007"/>
                  <a:gd name="connsiteX1" fmla="*/ 0 w 1275203"/>
                  <a:gd name="connsiteY1" fmla="*/ 0 h 1283007"/>
                  <a:gd name="connsiteX2" fmla="*/ 519113 w 1275203"/>
                  <a:gd name="connsiteY2" fmla="*/ 477202 h 1283007"/>
                  <a:gd name="connsiteX3" fmla="*/ 1275203 w 1275203"/>
                  <a:gd name="connsiteY3" fmla="*/ 1283007 h 1283007"/>
                  <a:gd name="connsiteX4" fmla="*/ 2235 w 1275203"/>
                  <a:gd name="connsiteY4" fmla="*/ 1283007 h 1283007"/>
                  <a:gd name="connsiteX0" fmla="*/ 2235 w 1275203"/>
                  <a:gd name="connsiteY0" fmla="*/ 1283007 h 1283007"/>
                  <a:gd name="connsiteX1" fmla="*/ 0 w 1275203"/>
                  <a:gd name="connsiteY1" fmla="*/ 0 h 1283007"/>
                  <a:gd name="connsiteX2" fmla="*/ 92393 w 1275203"/>
                  <a:gd name="connsiteY2" fmla="*/ 20002 h 1283007"/>
                  <a:gd name="connsiteX3" fmla="*/ 1275203 w 1275203"/>
                  <a:gd name="connsiteY3" fmla="*/ 1283007 h 1283007"/>
                  <a:gd name="connsiteX4" fmla="*/ 2235 w 1275203"/>
                  <a:gd name="connsiteY4" fmla="*/ 1283007 h 1283007"/>
                  <a:gd name="connsiteX0" fmla="*/ 2235 w 1275203"/>
                  <a:gd name="connsiteY0" fmla="*/ 1285230 h 1285230"/>
                  <a:gd name="connsiteX1" fmla="*/ 0 w 1275203"/>
                  <a:gd name="connsiteY1" fmla="*/ 2223 h 1285230"/>
                  <a:gd name="connsiteX2" fmla="*/ 82868 w 1275203"/>
                  <a:gd name="connsiteY2" fmla="*/ 0 h 1285230"/>
                  <a:gd name="connsiteX3" fmla="*/ 1275203 w 1275203"/>
                  <a:gd name="connsiteY3" fmla="*/ 1285230 h 1285230"/>
                  <a:gd name="connsiteX4" fmla="*/ 2235 w 1275203"/>
                  <a:gd name="connsiteY4" fmla="*/ 1285230 h 1285230"/>
                  <a:gd name="connsiteX0" fmla="*/ 0 w 1272968"/>
                  <a:gd name="connsiteY0" fmla="*/ 1285230 h 1285230"/>
                  <a:gd name="connsiteX1" fmla="*/ 494 w 1272968"/>
                  <a:gd name="connsiteY1" fmla="*/ 53598 h 1285230"/>
                  <a:gd name="connsiteX2" fmla="*/ 80633 w 1272968"/>
                  <a:gd name="connsiteY2" fmla="*/ 0 h 1285230"/>
                  <a:gd name="connsiteX3" fmla="*/ 1272968 w 1272968"/>
                  <a:gd name="connsiteY3" fmla="*/ 1285230 h 1285230"/>
                  <a:gd name="connsiteX4" fmla="*/ 0 w 1272968"/>
                  <a:gd name="connsiteY4" fmla="*/ 1285230 h 1285230"/>
                  <a:gd name="connsiteX0" fmla="*/ 0 w 1272968"/>
                  <a:gd name="connsiteY0" fmla="*/ 1236709 h 1236709"/>
                  <a:gd name="connsiteX1" fmla="*/ 494 w 1272968"/>
                  <a:gd name="connsiteY1" fmla="*/ 5077 h 1236709"/>
                  <a:gd name="connsiteX2" fmla="*/ 157020 w 1272968"/>
                  <a:gd name="connsiteY2" fmla="*/ 0 h 1236709"/>
                  <a:gd name="connsiteX3" fmla="*/ 1272968 w 1272968"/>
                  <a:gd name="connsiteY3" fmla="*/ 1236709 h 1236709"/>
                  <a:gd name="connsiteX4" fmla="*/ 0 w 1272968"/>
                  <a:gd name="connsiteY4" fmla="*/ 1236709 h 1236709"/>
                  <a:gd name="connsiteX0" fmla="*/ 0 w 1272968"/>
                  <a:gd name="connsiteY0" fmla="*/ 1236709 h 1236709"/>
                  <a:gd name="connsiteX1" fmla="*/ 494 w 1272968"/>
                  <a:gd name="connsiteY1" fmla="*/ 5077 h 1236709"/>
                  <a:gd name="connsiteX2" fmla="*/ 84777 w 1272968"/>
                  <a:gd name="connsiteY2" fmla="*/ 0 h 1236709"/>
                  <a:gd name="connsiteX3" fmla="*/ 1272968 w 1272968"/>
                  <a:gd name="connsiteY3" fmla="*/ 1236709 h 1236709"/>
                  <a:gd name="connsiteX4" fmla="*/ 0 w 1272968"/>
                  <a:gd name="connsiteY4" fmla="*/ 1236709 h 1236709"/>
                  <a:gd name="connsiteX0" fmla="*/ 0 w 1272968"/>
                  <a:gd name="connsiteY0" fmla="*/ 1231632 h 1231632"/>
                  <a:gd name="connsiteX1" fmla="*/ 494 w 1272968"/>
                  <a:gd name="connsiteY1" fmla="*/ 0 h 1231632"/>
                  <a:gd name="connsiteX2" fmla="*/ 227245 w 1272968"/>
                  <a:gd name="connsiteY2" fmla="*/ 5310 h 1231632"/>
                  <a:gd name="connsiteX3" fmla="*/ 1272968 w 1272968"/>
                  <a:gd name="connsiteY3" fmla="*/ 1231632 h 1231632"/>
                  <a:gd name="connsiteX4" fmla="*/ 0 w 1272968"/>
                  <a:gd name="connsiteY4" fmla="*/ 1231632 h 1231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2968" h="1231632">
                    <a:moveTo>
                      <a:pt x="0" y="1231632"/>
                    </a:moveTo>
                    <a:cubicBezTo>
                      <a:pt x="165" y="821088"/>
                      <a:pt x="329" y="410544"/>
                      <a:pt x="494" y="0"/>
                    </a:cubicBezTo>
                    <a:lnTo>
                      <a:pt x="227245" y="5310"/>
                    </a:lnTo>
                    <a:lnTo>
                      <a:pt x="1272968" y="1231632"/>
                    </a:lnTo>
                    <a:lnTo>
                      <a:pt x="0" y="1231632"/>
                    </a:lnTo>
                    <a:close/>
                  </a:path>
                </a:pathLst>
              </a:custGeom>
              <a:solidFill>
                <a:srgbClr val="7FD7F7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51" name="直角三角形 7">
                <a:extLst>
                  <a:ext uri="{FF2B5EF4-FFF2-40B4-BE49-F238E27FC236}">
                    <a16:creationId xmlns:a16="http://schemas.microsoft.com/office/drawing/2014/main" id="{F1446BF2-393E-48DB-98CF-DFDFA25BF00D}"/>
                  </a:ext>
                </a:extLst>
              </p:cNvPr>
              <p:cNvSpPr/>
              <p:nvPr/>
            </p:nvSpPr>
            <p:spPr>
              <a:xfrm rot="16200000">
                <a:off x="3001014" y="2134071"/>
                <a:ext cx="1290233" cy="1706021"/>
              </a:xfrm>
              <a:custGeom>
                <a:avLst/>
                <a:gdLst>
                  <a:gd name="connsiteX0" fmla="*/ 0 w 1820305"/>
                  <a:gd name="connsiteY0" fmla="*/ 1707105 h 1707105"/>
                  <a:gd name="connsiteX1" fmla="*/ 0 w 1820305"/>
                  <a:gd name="connsiteY1" fmla="*/ 0 h 1707105"/>
                  <a:gd name="connsiteX2" fmla="*/ 1820305 w 1820305"/>
                  <a:gd name="connsiteY2" fmla="*/ 1707105 h 1707105"/>
                  <a:gd name="connsiteX3" fmla="*/ 0 w 1820305"/>
                  <a:gd name="connsiteY3" fmla="*/ 1707105 h 1707105"/>
                  <a:gd name="connsiteX0" fmla="*/ 0 w 1820305"/>
                  <a:gd name="connsiteY0" fmla="*/ 1707105 h 1707105"/>
                  <a:gd name="connsiteX1" fmla="*/ 0 w 1820305"/>
                  <a:gd name="connsiteY1" fmla="*/ 0 h 1707105"/>
                  <a:gd name="connsiteX2" fmla="*/ 1268440 w 1820305"/>
                  <a:gd name="connsiteY2" fmla="*/ 1183571 h 1707105"/>
                  <a:gd name="connsiteX3" fmla="*/ 1820305 w 1820305"/>
                  <a:gd name="connsiteY3" fmla="*/ 1707105 h 1707105"/>
                  <a:gd name="connsiteX4" fmla="*/ 0 w 1820305"/>
                  <a:gd name="connsiteY4" fmla="*/ 1707105 h 1707105"/>
                  <a:gd name="connsiteX0" fmla="*/ 0 w 1272617"/>
                  <a:gd name="connsiteY0" fmla="*/ 1707105 h 1716630"/>
                  <a:gd name="connsiteX1" fmla="*/ 0 w 1272617"/>
                  <a:gd name="connsiteY1" fmla="*/ 0 h 1716630"/>
                  <a:gd name="connsiteX2" fmla="*/ 1268440 w 1272617"/>
                  <a:gd name="connsiteY2" fmla="*/ 1183571 h 1716630"/>
                  <a:gd name="connsiteX3" fmla="*/ 1272617 w 1272617"/>
                  <a:gd name="connsiteY3" fmla="*/ 1716630 h 1716630"/>
                  <a:gd name="connsiteX4" fmla="*/ 0 w 1272617"/>
                  <a:gd name="connsiteY4" fmla="*/ 1707105 h 1716630"/>
                  <a:gd name="connsiteX0" fmla="*/ 2 w 1272617"/>
                  <a:gd name="connsiteY0" fmla="*/ 1719911 h 1719912"/>
                  <a:gd name="connsiteX1" fmla="*/ 0 w 1272617"/>
                  <a:gd name="connsiteY1" fmla="*/ 0 h 1719912"/>
                  <a:gd name="connsiteX2" fmla="*/ 1268440 w 1272617"/>
                  <a:gd name="connsiteY2" fmla="*/ 1183571 h 1719912"/>
                  <a:gd name="connsiteX3" fmla="*/ 1272617 w 1272617"/>
                  <a:gd name="connsiteY3" fmla="*/ 1716630 h 1719912"/>
                  <a:gd name="connsiteX4" fmla="*/ 2 w 1272617"/>
                  <a:gd name="connsiteY4" fmla="*/ 1719911 h 1719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2617" h="1719912">
                    <a:moveTo>
                      <a:pt x="2" y="1719911"/>
                    </a:moveTo>
                    <a:cubicBezTo>
                      <a:pt x="1" y="1146607"/>
                      <a:pt x="1" y="573304"/>
                      <a:pt x="0" y="0"/>
                    </a:cubicBezTo>
                    <a:lnTo>
                      <a:pt x="1268440" y="1183571"/>
                    </a:lnTo>
                    <a:cubicBezTo>
                      <a:pt x="1269832" y="1361257"/>
                      <a:pt x="1271225" y="1538944"/>
                      <a:pt x="1272617" y="1716630"/>
                    </a:cubicBezTo>
                    <a:lnTo>
                      <a:pt x="2" y="1719911"/>
                    </a:lnTo>
                    <a:close/>
                  </a:path>
                </a:pathLst>
              </a:custGeom>
              <a:solidFill>
                <a:srgbClr val="BFEBFB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52" name="直線コネクタ 251">
                <a:extLst>
                  <a:ext uri="{FF2B5EF4-FFF2-40B4-BE49-F238E27FC236}">
                    <a16:creationId xmlns:a16="http://schemas.microsoft.com/office/drawing/2014/main" id="{BF3317B9-1CE1-469D-95FB-C713AD92F7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1035" y="3477055"/>
                <a:ext cx="248821" cy="1892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線コネクタ 252">
                <a:extLst>
                  <a:ext uri="{FF2B5EF4-FFF2-40B4-BE49-F238E27FC236}">
                    <a16:creationId xmlns:a16="http://schemas.microsoft.com/office/drawing/2014/main" id="{9846F9F3-88BC-49BC-9255-26C53B9DE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6378" y="3297209"/>
                <a:ext cx="414146" cy="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直線コネクタ 253">
                <a:extLst>
                  <a:ext uri="{FF2B5EF4-FFF2-40B4-BE49-F238E27FC236}">
                    <a16:creationId xmlns:a16="http://schemas.microsoft.com/office/drawing/2014/main" id="{94DAA76B-47D6-43AE-A0E4-E4732F6819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9392" y="3112165"/>
                <a:ext cx="597222" cy="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線コネクタ 254">
                <a:extLst>
                  <a:ext uri="{FF2B5EF4-FFF2-40B4-BE49-F238E27FC236}">
                    <a16:creationId xmlns:a16="http://schemas.microsoft.com/office/drawing/2014/main" id="{4134A04C-AADC-403A-BFB1-33962BB919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1952" y="2920722"/>
                <a:ext cx="1816341" cy="2686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直線コネクタ 255">
                <a:extLst>
                  <a:ext uri="{FF2B5EF4-FFF2-40B4-BE49-F238E27FC236}">
                    <a16:creationId xmlns:a16="http://schemas.microsoft.com/office/drawing/2014/main" id="{EE9D8522-13B1-4198-90D5-1C96C7B928A2}"/>
                  </a:ext>
                </a:extLst>
              </p:cNvPr>
              <p:cNvCxnSpPr>
                <a:cxnSpLocks/>
                <a:stCxn id="250" idx="0"/>
                <a:endCxn id="251" idx="3"/>
              </p:cNvCxnSpPr>
              <p:nvPr/>
            </p:nvCxnSpPr>
            <p:spPr>
              <a:xfrm flipV="1">
                <a:off x="2702489" y="2341965"/>
                <a:ext cx="1793397" cy="10548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線コネクタ 256">
                <a:extLst>
                  <a:ext uri="{FF2B5EF4-FFF2-40B4-BE49-F238E27FC236}">
                    <a16:creationId xmlns:a16="http://schemas.microsoft.com/office/drawing/2014/main" id="{CE82E7DD-F2C8-4F43-8F06-FC5A6E57C8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7344" y="2554085"/>
                <a:ext cx="1815539" cy="9398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線コネクタ 257">
                <a:extLst>
                  <a:ext uri="{FF2B5EF4-FFF2-40B4-BE49-F238E27FC236}">
                    <a16:creationId xmlns:a16="http://schemas.microsoft.com/office/drawing/2014/main" id="{58662F21-34DA-46C5-B642-42FF687289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6167" y="2920722"/>
                <a:ext cx="0" cy="77066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線コネクタ 258">
                <a:extLst>
                  <a:ext uri="{FF2B5EF4-FFF2-40B4-BE49-F238E27FC236}">
                    <a16:creationId xmlns:a16="http://schemas.microsoft.com/office/drawing/2014/main" id="{F99D33E3-BCDB-41E6-807A-5C0BCC8745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50688" y="2920723"/>
                <a:ext cx="4955" cy="770265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直線コネクタ 259">
                <a:extLst>
                  <a:ext uri="{FF2B5EF4-FFF2-40B4-BE49-F238E27FC236}">
                    <a16:creationId xmlns:a16="http://schemas.microsoft.com/office/drawing/2014/main" id="{5A40C22C-CE93-4996-802A-D6E630C5D2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7177" y="2938446"/>
                <a:ext cx="520" cy="736313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直線コネクタ 260">
                <a:extLst>
                  <a:ext uri="{FF2B5EF4-FFF2-40B4-BE49-F238E27FC236}">
                    <a16:creationId xmlns:a16="http://schemas.microsoft.com/office/drawing/2014/main" id="{F4B56872-D742-40B4-A51B-16120BDE2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1723" y="2926156"/>
                <a:ext cx="2379" cy="72794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直線コネクタ 261">
                <a:extLst>
                  <a:ext uri="{FF2B5EF4-FFF2-40B4-BE49-F238E27FC236}">
                    <a16:creationId xmlns:a16="http://schemas.microsoft.com/office/drawing/2014/main" id="{23DBD5A2-6315-477B-A4C3-D700387FB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5615" y="2926155"/>
                <a:ext cx="678" cy="711538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直線コネクタ 262">
                <a:extLst>
                  <a:ext uri="{FF2B5EF4-FFF2-40B4-BE49-F238E27FC236}">
                    <a16:creationId xmlns:a16="http://schemas.microsoft.com/office/drawing/2014/main" id="{972B6E5D-2C16-4AA9-B92E-D9DDFED150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8369" y="2928179"/>
                <a:ext cx="0" cy="70652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直線コネクタ 263">
                <a:extLst>
                  <a:ext uri="{FF2B5EF4-FFF2-40B4-BE49-F238E27FC236}">
                    <a16:creationId xmlns:a16="http://schemas.microsoft.com/office/drawing/2014/main" id="{55882EDD-5DC2-4C1B-98D5-DD6F286BD5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0652" y="2734517"/>
                <a:ext cx="1797640" cy="7993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正方形/長方形 264">
                <a:extLst>
                  <a:ext uri="{FF2B5EF4-FFF2-40B4-BE49-F238E27FC236}">
                    <a16:creationId xmlns:a16="http://schemas.microsoft.com/office/drawing/2014/main" id="{40E4A0B6-E2BE-4C83-BA4B-4BF65450078B}"/>
                  </a:ext>
                </a:extLst>
              </p:cNvPr>
              <p:cNvSpPr/>
              <p:nvPr/>
            </p:nvSpPr>
            <p:spPr>
              <a:xfrm>
                <a:off x="3760594" y="3628286"/>
                <a:ext cx="151846" cy="45719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6" name="正方形/長方形 265">
                <a:extLst>
                  <a:ext uri="{FF2B5EF4-FFF2-40B4-BE49-F238E27FC236}">
                    <a16:creationId xmlns:a16="http://schemas.microsoft.com/office/drawing/2014/main" id="{DA471DF6-D57F-432E-AED4-10952BC497E7}"/>
                  </a:ext>
                </a:extLst>
              </p:cNvPr>
              <p:cNvSpPr/>
              <p:nvPr/>
            </p:nvSpPr>
            <p:spPr>
              <a:xfrm>
                <a:off x="3598841" y="3628286"/>
                <a:ext cx="151846" cy="45719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7" name="正方形/長方形 266">
                <a:extLst>
                  <a:ext uri="{FF2B5EF4-FFF2-40B4-BE49-F238E27FC236}">
                    <a16:creationId xmlns:a16="http://schemas.microsoft.com/office/drawing/2014/main" id="{7687B076-1103-48D8-92D5-BE734671AB81}"/>
                  </a:ext>
                </a:extLst>
              </p:cNvPr>
              <p:cNvSpPr/>
              <p:nvPr/>
            </p:nvSpPr>
            <p:spPr>
              <a:xfrm>
                <a:off x="3435273" y="3628285"/>
                <a:ext cx="151846" cy="52794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8" name="正方形/長方形 267">
                <a:extLst>
                  <a:ext uri="{FF2B5EF4-FFF2-40B4-BE49-F238E27FC236}">
                    <a16:creationId xmlns:a16="http://schemas.microsoft.com/office/drawing/2014/main" id="{E8BE8CB6-839B-48B8-93CB-AD75C245012D}"/>
                  </a:ext>
                </a:extLst>
              </p:cNvPr>
              <p:cNvSpPr/>
              <p:nvPr/>
            </p:nvSpPr>
            <p:spPr>
              <a:xfrm>
                <a:off x="3278097" y="3625032"/>
                <a:ext cx="153354" cy="66350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9" name="正方形/長方形 268">
                <a:extLst>
                  <a:ext uri="{FF2B5EF4-FFF2-40B4-BE49-F238E27FC236}">
                    <a16:creationId xmlns:a16="http://schemas.microsoft.com/office/drawing/2014/main" id="{07244A39-26AD-4099-8CE2-EBB18B3523FA}"/>
                  </a:ext>
                </a:extLst>
              </p:cNvPr>
              <p:cNvSpPr/>
              <p:nvPr/>
            </p:nvSpPr>
            <p:spPr>
              <a:xfrm>
                <a:off x="3115621" y="3630529"/>
                <a:ext cx="147582" cy="72900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70" name="正方形/長方形 269">
                <a:extLst>
                  <a:ext uri="{FF2B5EF4-FFF2-40B4-BE49-F238E27FC236}">
                    <a16:creationId xmlns:a16="http://schemas.microsoft.com/office/drawing/2014/main" id="{72072F33-6705-434B-9C4B-5E2F6F58E049}"/>
                  </a:ext>
                </a:extLst>
              </p:cNvPr>
              <p:cNvSpPr/>
              <p:nvPr/>
            </p:nvSpPr>
            <p:spPr>
              <a:xfrm>
                <a:off x="2951397" y="3619210"/>
                <a:ext cx="149136" cy="92289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71" name="直線コネクタ 270">
                <a:extLst>
                  <a:ext uri="{FF2B5EF4-FFF2-40B4-BE49-F238E27FC236}">
                    <a16:creationId xmlns:a16="http://schemas.microsoft.com/office/drawing/2014/main" id="{29B76F4E-C03C-4D96-8DF1-2CCC925273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9462" y="3469706"/>
                <a:ext cx="0" cy="23852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2" name="正方形/長方形 271">
                <a:extLst>
                  <a:ext uri="{FF2B5EF4-FFF2-40B4-BE49-F238E27FC236}">
                    <a16:creationId xmlns:a16="http://schemas.microsoft.com/office/drawing/2014/main" id="{28A0E0FC-2E37-4E6A-B392-3BE33CAA0AA5}"/>
                  </a:ext>
                </a:extLst>
              </p:cNvPr>
              <p:cNvSpPr/>
              <p:nvPr/>
            </p:nvSpPr>
            <p:spPr>
              <a:xfrm flipV="1">
                <a:off x="3944735" y="3611277"/>
                <a:ext cx="151846" cy="45719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73" name="正方形/長方形 272">
                <a:extLst>
                  <a:ext uri="{FF2B5EF4-FFF2-40B4-BE49-F238E27FC236}">
                    <a16:creationId xmlns:a16="http://schemas.microsoft.com/office/drawing/2014/main" id="{F1510860-FE85-4F1C-841F-92503B60CED5}"/>
                  </a:ext>
                </a:extLst>
              </p:cNvPr>
              <p:cNvSpPr/>
              <p:nvPr/>
            </p:nvSpPr>
            <p:spPr>
              <a:xfrm flipV="1">
                <a:off x="4106412" y="3598559"/>
                <a:ext cx="151846" cy="45719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74" name="直線コネクタ 273">
                <a:extLst>
                  <a:ext uri="{FF2B5EF4-FFF2-40B4-BE49-F238E27FC236}">
                    <a16:creationId xmlns:a16="http://schemas.microsoft.com/office/drawing/2014/main" id="{BB306DC3-DEAF-4064-B337-1761EF2D58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1011" y="3292354"/>
                <a:ext cx="863" cy="41937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直線コネクタ 274">
                <a:extLst>
                  <a:ext uri="{FF2B5EF4-FFF2-40B4-BE49-F238E27FC236}">
                    <a16:creationId xmlns:a16="http://schemas.microsoft.com/office/drawing/2014/main" id="{0B9F2DBE-4449-4E44-BEDB-4598930F5A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2615" y="3112165"/>
                <a:ext cx="6012" cy="58860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直線コネクタ 275">
                <a:extLst>
                  <a:ext uri="{FF2B5EF4-FFF2-40B4-BE49-F238E27FC236}">
                    <a16:creationId xmlns:a16="http://schemas.microsoft.com/office/drawing/2014/main" id="{43E0D25F-DDC9-4FFB-BB53-4B6FAD76B6F3}"/>
                  </a:ext>
                </a:extLst>
              </p:cNvPr>
              <p:cNvCxnSpPr>
                <a:cxnSpLocks/>
                <a:endCxn id="268" idx="3"/>
              </p:cNvCxnSpPr>
              <p:nvPr/>
            </p:nvCxnSpPr>
            <p:spPr>
              <a:xfrm flipH="1">
                <a:off x="3431451" y="2934041"/>
                <a:ext cx="1362" cy="72416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直線コネクタ 276">
                <a:extLst>
                  <a:ext uri="{FF2B5EF4-FFF2-40B4-BE49-F238E27FC236}">
                    <a16:creationId xmlns:a16="http://schemas.microsoft.com/office/drawing/2014/main" id="{6F4F303D-7B95-407C-A6FB-50A3C21345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3746" y="3511413"/>
                <a:ext cx="181464" cy="377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直線コネクタ 277">
                <a:extLst>
                  <a:ext uri="{FF2B5EF4-FFF2-40B4-BE49-F238E27FC236}">
                    <a16:creationId xmlns:a16="http://schemas.microsoft.com/office/drawing/2014/main" id="{BBFA1E38-7662-4DF8-811C-B13EF01A88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4335" y="3552482"/>
                <a:ext cx="154800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直線コネクタ 278">
                <a:extLst>
                  <a:ext uri="{FF2B5EF4-FFF2-40B4-BE49-F238E27FC236}">
                    <a16:creationId xmlns:a16="http://schemas.microsoft.com/office/drawing/2014/main" id="{A84DB99F-653F-43DA-BD0A-B792B0DDC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94911" y="3585014"/>
                <a:ext cx="124278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グループ化 214">
              <a:extLst>
                <a:ext uri="{FF2B5EF4-FFF2-40B4-BE49-F238E27FC236}">
                  <a16:creationId xmlns:a16="http://schemas.microsoft.com/office/drawing/2014/main" id="{7023D2F2-3D65-429D-8F1D-383070CC03F1}"/>
                </a:ext>
              </a:extLst>
            </p:cNvPr>
            <p:cNvGrpSpPr/>
            <p:nvPr/>
          </p:nvGrpSpPr>
          <p:grpSpPr>
            <a:xfrm flipV="1">
              <a:off x="2658962" y="3955953"/>
              <a:ext cx="1829841" cy="1449293"/>
              <a:chOff x="2679392" y="2328817"/>
              <a:chExt cx="1829841" cy="1361587"/>
            </a:xfrm>
          </p:grpSpPr>
          <p:sp>
            <p:nvSpPr>
              <p:cNvPr id="220" name="テキスト ボックス 219">
                <a:extLst>
                  <a:ext uri="{FF2B5EF4-FFF2-40B4-BE49-F238E27FC236}">
                    <a16:creationId xmlns:a16="http://schemas.microsoft.com/office/drawing/2014/main" id="{70F2282D-AEC0-4F9F-91BE-14E3ECADDEA3}"/>
                  </a:ext>
                </a:extLst>
              </p:cNvPr>
              <p:cNvSpPr txBox="1"/>
              <p:nvPr/>
            </p:nvSpPr>
            <p:spPr>
              <a:xfrm>
                <a:off x="3048377" y="3357307"/>
                <a:ext cx="37135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0.6</a:t>
                </a:r>
                <a:endPara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1" name="直角三角形 144">
                <a:extLst>
                  <a:ext uri="{FF2B5EF4-FFF2-40B4-BE49-F238E27FC236}">
                    <a16:creationId xmlns:a16="http://schemas.microsoft.com/office/drawing/2014/main" id="{96F75ADE-6E87-421D-9475-9BBE683601B8}"/>
                  </a:ext>
                </a:extLst>
              </p:cNvPr>
              <p:cNvSpPr/>
              <p:nvPr/>
            </p:nvSpPr>
            <p:spPr>
              <a:xfrm flipV="1">
                <a:off x="2693583" y="2332980"/>
                <a:ext cx="1388837" cy="1137101"/>
              </a:xfrm>
              <a:custGeom>
                <a:avLst/>
                <a:gdLst>
                  <a:gd name="connsiteX0" fmla="*/ 0 w 1272968"/>
                  <a:gd name="connsiteY0" fmla="*/ 1348282 h 1348282"/>
                  <a:gd name="connsiteX1" fmla="*/ 0 w 1272968"/>
                  <a:gd name="connsiteY1" fmla="*/ 0 h 1348282"/>
                  <a:gd name="connsiteX2" fmla="*/ 1272968 w 1272968"/>
                  <a:gd name="connsiteY2" fmla="*/ 1348282 h 1348282"/>
                  <a:gd name="connsiteX3" fmla="*/ 0 w 1272968"/>
                  <a:gd name="connsiteY3" fmla="*/ 1348282 h 1348282"/>
                  <a:gd name="connsiteX0" fmla="*/ 2235 w 1275203"/>
                  <a:gd name="connsiteY0" fmla="*/ 1348282 h 1348282"/>
                  <a:gd name="connsiteX1" fmla="*/ 0 w 1275203"/>
                  <a:gd name="connsiteY1" fmla="*/ 504377 h 1348282"/>
                  <a:gd name="connsiteX2" fmla="*/ 2235 w 1275203"/>
                  <a:gd name="connsiteY2" fmla="*/ 0 h 1348282"/>
                  <a:gd name="connsiteX3" fmla="*/ 1275203 w 1275203"/>
                  <a:gd name="connsiteY3" fmla="*/ 1348282 h 1348282"/>
                  <a:gd name="connsiteX4" fmla="*/ 2235 w 1275203"/>
                  <a:gd name="connsiteY4" fmla="*/ 1348282 h 1348282"/>
                  <a:gd name="connsiteX0" fmla="*/ 2235 w 1275203"/>
                  <a:gd name="connsiteY0" fmla="*/ 1348282 h 1348282"/>
                  <a:gd name="connsiteX1" fmla="*/ 0 w 1275203"/>
                  <a:gd name="connsiteY1" fmla="*/ 504377 h 1348282"/>
                  <a:gd name="connsiteX2" fmla="*/ 2235 w 1275203"/>
                  <a:gd name="connsiteY2" fmla="*/ 0 h 1348282"/>
                  <a:gd name="connsiteX3" fmla="*/ 519113 w 1275203"/>
                  <a:gd name="connsiteY3" fmla="*/ 542477 h 1348282"/>
                  <a:gd name="connsiteX4" fmla="*/ 1275203 w 1275203"/>
                  <a:gd name="connsiteY4" fmla="*/ 1348282 h 1348282"/>
                  <a:gd name="connsiteX5" fmla="*/ 2235 w 1275203"/>
                  <a:gd name="connsiteY5" fmla="*/ 1348282 h 1348282"/>
                  <a:gd name="connsiteX0" fmla="*/ 2235 w 1275203"/>
                  <a:gd name="connsiteY0" fmla="*/ 843905 h 843905"/>
                  <a:gd name="connsiteX1" fmla="*/ 0 w 1275203"/>
                  <a:gd name="connsiteY1" fmla="*/ 0 h 843905"/>
                  <a:gd name="connsiteX2" fmla="*/ 519113 w 1275203"/>
                  <a:gd name="connsiteY2" fmla="*/ 38100 h 843905"/>
                  <a:gd name="connsiteX3" fmla="*/ 1275203 w 1275203"/>
                  <a:gd name="connsiteY3" fmla="*/ 843905 h 843905"/>
                  <a:gd name="connsiteX4" fmla="*/ 2235 w 1275203"/>
                  <a:gd name="connsiteY4" fmla="*/ 843905 h 843905"/>
                  <a:gd name="connsiteX0" fmla="*/ 2235 w 1275203"/>
                  <a:gd name="connsiteY0" fmla="*/ 810567 h 810567"/>
                  <a:gd name="connsiteX1" fmla="*/ 0 w 1275203"/>
                  <a:gd name="connsiteY1" fmla="*/ 0 h 810567"/>
                  <a:gd name="connsiteX2" fmla="*/ 519113 w 1275203"/>
                  <a:gd name="connsiteY2" fmla="*/ 4762 h 810567"/>
                  <a:gd name="connsiteX3" fmla="*/ 1275203 w 1275203"/>
                  <a:gd name="connsiteY3" fmla="*/ 810567 h 810567"/>
                  <a:gd name="connsiteX4" fmla="*/ 2235 w 1275203"/>
                  <a:gd name="connsiteY4" fmla="*/ 810567 h 810567"/>
                  <a:gd name="connsiteX0" fmla="*/ 2235 w 1275203"/>
                  <a:gd name="connsiteY0" fmla="*/ 1283007 h 1283007"/>
                  <a:gd name="connsiteX1" fmla="*/ 0 w 1275203"/>
                  <a:gd name="connsiteY1" fmla="*/ 0 h 1283007"/>
                  <a:gd name="connsiteX2" fmla="*/ 519113 w 1275203"/>
                  <a:gd name="connsiteY2" fmla="*/ 477202 h 1283007"/>
                  <a:gd name="connsiteX3" fmla="*/ 1275203 w 1275203"/>
                  <a:gd name="connsiteY3" fmla="*/ 1283007 h 1283007"/>
                  <a:gd name="connsiteX4" fmla="*/ 2235 w 1275203"/>
                  <a:gd name="connsiteY4" fmla="*/ 1283007 h 1283007"/>
                  <a:gd name="connsiteX0" fmla="*/ 2235 w 1275203"/>
                  <a:gd name="connsiteY0" fmla="*/ 1283007 h 1283007"/>
                  <a:gd name="connsiteX1" fmla="*/ 0 w 1275203"/>
                  <a:gd name="connsiteY1" fmla="*/ 0 h 1283007"/>
                  <a:gd name="connsiteX2" fmla="*/ 92393 w 1275203"/>
                  <a:gd name="connsiteY2" fmla="*/ 20002 h 1283007"/>
                  <a:gd name="connsiteX3" fmla="*/ 1275203 w 1275203"/>
                  <a:gd name="connsiteY3" fmla="*/ 1283007 h 1283007"/>
                  <a:gd name="connsiteX4" fmla="*/ 2235 w 1275203"/>
                  <a:gd name="connsiteY4" fmla="*/ 1283007 h 1283007"/>
                  <a:gd name="connsiteX0" fmla="*/ 2235 w 1275203"/>
                  <a:gd name="connsiteY0" fmla="*/ 1285230 h 1285230"/>
                  <a:gd name="connsiteX1" fmla="*/ 0 w 1275203"/>
                  <a:gd name="connsiteY1" fmla="*/ 2223 h 1285230"/>
                  <a:gd name="connsiteX2" fmla="*/ 82868 w 1275203"/>
                  <a:gd name="connsiteY2" fmla="*/ 0 h 1285230"/>
                  <a:gd name="connsiteX3" fmla="*/ 1275203 w 1275203"/>
                  <a:gd name="connsiteY3" fmla="*/ 1285230 h 1285230"/>
                  <a:gd name="connsiteX4" fmla="*/ 2235 w 1275203"/>
                  <a:gd name="connsiteY4" fmla="*/ 1285230 h 1285230"/>
                  <a:gd name="connsiteX0" fmla="*/ 0 w 1272968"/>
                  <a:gd name="connsiteY0" fmla="*/ 1285230 h 1285230"/>
                  <a:gd name="connsiteX1" fmla="*/ 494 w 1272968"/>
                  <a:gd name="connsiteY1" fmla="*/ 53598 h 1285230"/>
                  <a:gd name="connsiteX2" fmla="*/ 80633 w 1272968"/>
                  <a:gd name="connsiteY2" fmla="*/ 0 h 1285230"/>
                  <a:gd name="connsiteX3" fmla="*/ 1272968 w 1272968"/>
                  <a:gd name="connsiteY3" fmla="*/ 1285230 h 1285230"/>
                  <a:gd name="connsiteX4" fmla="*/ 0 w 1272968"/>
                  <a:gd name="connsiteY4" fmla="*/ 1285230 h 1285230"/>
                  <a:gd name="connsiteX0" fmla="*/ 0 w 1272968"/>
                  <a:gd name="connsiteY0" fmla="*/ 1236709 h 1236709"/>
                  <a:gd name="connsiteX1" fmla="*/ 494 w 1272968"/>
                  <a:gd name="connsiteY1" fmla="*/ 5077 h 1236709"/>
                  <a:gd name="connsiteX2" fmla="*/ 157020 w 1272968"/>
                  <a:gd name="connsiteY2" fmla="*/ 0 h 1236709"/>
                  <a:gd name="connsiteX3" fmla="*/ 1272968 w 1272968"/>
                  <a:gd name="connsiteY3" fmla="*/ 1236709 h 1236709"/>
                  <a:gd name="connsiteX4" fmla="*/ 0 w 1272968"/>
                  <a:gd name="connsiteY4" fmla="*/ 1236709 h 1236709"/>
                  <a:gd name="connsiteX0" fmla="*/ 0 w 1272968"/>
                  <a:gd name="connsiteY0" fmla="*/ 1236709 h 1236709"/>
                  <a:gd name="connsiteX1" fmla="*/ 494 w 1272968"/>
                  <a:gd name="connsiteY1" fmla="*/ 5077 h 1236709"/>
                  <a:gd name="connsiteX2" fmla="*/ 84777 w 1272968"/>
                  <a:gd name="connsiteY2" fmla="*/ 0 h 1236709"/>
                  <a:gd name="connsiteX3" fmla="*/ 1272968 w 1272968"/>
                  <a:gd name="connsiteY3" fmla="*/ 1236709 h 1236709"/>
                  <a:gd name="connsiteX4" fmla="*/ 0 w 1272968"/>
                  <a:gd name="connsiteY4" fmla="*/ 1236709 h 1236709"/>
                  <a:gd name="connsiteX0" fmla="*/ 0 w 1272968"/>
                  <a:gd name="connsiteY0" fmla="*/ 1236709 h 1236709"/>
                  <a:gd name="connsiteX1" fmla="*/ 494 w 1272968"/>
                  <a:gd name="connsiteY1" fmla="*/ 5077 h 1236709"/>
                  <a:gd name="connsiteX2" fmla="*/ 249093 w 1272968"/>
                  <a:gd name="connsiteY2" fmla="*/ 0 h 1236709"/>
                  <a:gd name="connsiteX3" fmla="*/ 1272968 w 1272968"/>
                  <a:gd name="connsiteY3" fmla="*/ 1236709 h 1236709"/>
                  <a:gd name="connsiteX4" fmla="*/ 0 w 1272968"/>
                  <a:gd name="connsiteY4" fmla="*/ 1236709 h 1236709"/>
                  <a:gd name="connsiteX0" fmla="*/ 0 w 1272968"/>
                  <a:gd name="connsiteY0" fmla="*/ 1236709 h 1236709"/>
                  <a:gd name="connsiteX1" fmla="*/ 15045 w 1272968"/>
                  <a:gd name="connsiteY1" fmla="*/ 5077 h 1236709"/>
                  <a:gd name="connsiteX2" fmla="*/ 249093 w 1272968"/>
                  <a:gd name="connsiteY2" fmla="*/ 0 h 1236709"/>
                  <a:gd name="connsiteX3" fmla="*/ 1272968 w 1272968"/>
                  <a:gd name="connsiteY3" fmla="*/ 1236709 h 1236709"/>
                  <a:gd name="connsiteX4" fmla="*/ 0 w 1272968"/>
                  <a:gd name="connsiteY4" fmla="*/ 1236709 h 1236709"/>
                  <a:gd name="connsiteX0" fmla="*/ 0 w 1272968"/>
                  <a:gd name="connsiteY0" fmla="*/ 1236709 h 1236709"/>
                  <a:gd name="connsiteX1" fmla="*/ 15045 w 1272968"/>
                  <a:gd name="connsiteY1" fmla="*/ 5077 h 1236709"/>
                  <a:gd name="connsiteX2" fmla="*/ 228722 w 1272968"/>
                  <a:gd name="connsiteY2" fmla="*/ 0 h 1236709"/>
                  <a:gd name="connsiteX3" fmla="*/ 1272968 w 1272968"/>
                  <a:gd name="connsiteY3" fmla="*/ 1236709 h 1236709"/>
                  <a:gd name="connsiteX4" fmla="*/ 0 w 1272968"/>
                  <a:gd name="connsiteY4" fmla="*/ 1236709 h 123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2968" h="1236709">
                    <a:moveTo>
                      <a:pt x="0" y="1236709"/>
                    </a:moveTo>
                    <a:cubicBezTo>
                      <a:pt x="165" y="826165"/>
                      <a:pt x="14880" y="415621"/>
                      <a:pt x="15045" y="5077"/>
                    </a:cubicBezTo>
                    <a:lnTo>
                      <a:pt x="228722" y="0"/>
                    </a:lnTo>
                    <a:lnTo>
                      <a:pt x="1272968" y="1236709"/>
                    </a:lnTo>
                    <a:lnTo>
                      <a:pt x="0" y="1236709"/>
                    </a:lnTo>
                    <a:close/>
                  </a:path>
                </a:pathLst>
              </a:custGeom>
              <a:solidFill>
                <a:srgbClr val="7FD7F7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2" name="直角三角形 7">
                <a:extLst>
                  <a:ext uri="{FF2B5EF4-FFF2-40B4-BE49-F238E27FC236}">
                    <a16:creationId xmlns:a16="http://schemas.microsoft.com/office/drawing/2014/main" id="{EBBB98C3-3555-4170-BF57-5D00F478D661}"/>
                  </a:ext>
                </a:extLst>
              </p:cNvPr>
              <p:cNvSpPr/>
              <p:nvPr/>
            </p:nvSpPr>
            <p:spPr>
              <a:xfrm rot="16200000">
                <a:off x="2999486" y="2122450"/>
                <a:ext cx="1303380" cy="1716114"/>
              </a:xfrm>
              <a:custGeom>
                <a:avLst/>
                <a:gdLst>
                  <a:gd name="connsiteX0" fmla="*/ 0 w 1820305"/>
                  <a:gd name="connsiteY0" fmla="*/ 1707105 h 1707105"/>
                  <a:gd name="connsiteX1" fmla="*/ 0 w 1820305"/>
                  <a:gd name="connsiteY1" fmla="*/ 0 h 1707105"/>
                  <a:gd name="connsiteX2" fmla="*/ 1820305 w 1820305"/>
                  <a:gd name="connsiteY2" fmla="*/ 1707105 h 1707105"/>
                  <a:gd name="connsiteX3" fmla="*/ 0 w 1820305"/>
                  <a:gd name="connsiteY3" fmla="*/ 1707105 h 1707105"/>
                  <a:gd name="connsiteX0" fmla="*/ 0 w 1820305"/>
                  <a:gd name="connsiteY0" fmla="*/ 1707105 h 1707105"/>
                  <a:gd name="connsiteX1" fmla="*/ 0 w 1820305"/>
                  <a:gd name="connsiteY1" fmla="*/ 0 h 1707105"/>
                  <a:gd name="connsiteX2" fmla="*/ 1268440 w 1820305"/>
                  <a:gd name="connsiteY2" fmla="*/ 1183571 h 1707105"/>
                  <a:gd name="connsiteX3" fmla="*/ 1820305 w 1820305"/>
                  <a:gd name="connsiteY3" fmla="*/ 1707105 h 1707105"/>
                  <a:gd name="connsiteX4" fmla="*/ 0 w 1820305"/>
                  <a:gd name="connsiteY4" fmla="*/ 1707105 h 1707105"/>
                  <a:gd name="connsiteX0" fmla="*/ 0 w 1272617"/>
                  <a:gd name="connsiteY0" fmla="*/ 1707105 h 1716630"/>
                  <a:gd name="connsiteX1" fmla="*/ 0 w 1272617"/>
                  <a:gd name="connsiteY1" fmla="*/ 0 h 1716630"/>
                  <a:gd name="connsiteX2" fmla="*/ 1268440 w 1272617"/>
                  <a:gd name="connsiteY2" fmla="*/ 1183571 h 1716630"/>
                  <a:gd name="connsiteX3" fmla="*/ 1272617 w 1272617"/>
                  <a:gd name="connsiteY3" fmla="*/ 1716630 h 1716630"/>
                  <a:gd name="connsiteX4" fmla="*/ 0 w 1272617"/>
                  <a:gd name="connsiteY4" fmla="*/ 1707105 h 1716630"/>
                  <a:gd name="connsiteX0" fmla="*/ 2 w 1272617"/>
                  <a:gd name="connsiteY0" fmla="*/ 1719911 h 1719912"/>
                  <a:gd name="connsiteX1" fmla="*/ 0 w 1272617"/>
                  <a:gd name="connsiteY1" fmla="*/ 0 h 1719912"/>
                  <a:gd name="connsiteX2" fmla="*/ 1268440 w 1272617"/>
                  <a:gd name="connsiteY2" fmla="*/ 1183571 h 1719912"/>
                  <a:gd name="connsiteX3" fmla="*/ 1272617 w 1272617"/>
                  <a:gd name="connsiteY3" fmla="*/ 1716630 h 1719912"/>
                  <a:gd name="connsiteX4" fmla="*/ 2 w 1272617"/>
                  <a:gd name="connsiteY4" fmla="*/ 1719911 h 1719912"/>
                  <a:gd name="connsiteX0" fmla="*/ 2 w 1277440"/>
                  <a:gd name="connsiteY0" fmla="*/ 1719911 h 1719911"/>
                  <a:gd name="connsiteX1" fmla="*/ 0 w 1277440"/>
                  <a:gd name="connsiteY1" fmla="*/ 0 h 1719911"/>
                  <a:gd name="connsiteX2" fmla="*/ 1277266 w 1277440"/>
                  <a:gd name="connsiteY2" fmla="*/ 1295601 h 1719911"/>
                  <a:gd name="connsiteX3" fmla="*/ 1272617 w 1277440"/>
                  <a:gd name="connsiteY3" fmla="*/ 1716630 h 1719911"/>
                  <a:gd name="connsiteX4" fmla="*/ 2 w 1277440"/>
                  <a:gd name="connsiteY4" fmla="*/ 1719911 h 1719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40" h="1719911">
                    <a:moveTo>
                      <a:pt x="2" y="1719911"/>
                    </a:moveTo>
                    <a:cubicBezTo>
                      <a:pt x="1" y="1146607"/>
                      <a:pt x="1" y="573304"/>
                      <a:pt x="0" y="0"/>
                    </a:cubicBezTo>
                    <a:cubicBezTo>
                      <a:pt x="422813" y="394524"/>
                      <a:pt x="854453" y="901077"/>
                      <a:pt x="1277266" y="1295601"/>
                    </a:cubicBezTo>
                    <a:cubicBezTo>
                      <a:pt x="1278658" y="1473287"/>
                      <a:pt x="1271225" y="1538944"/>
                      <a:pt x="1272617" y="1716630"/>
                    </a:cubicBezTo>
                    <a:lnTo>
                      <a:pt x="2" y="1719911"/>
                    </a:lnTo>
                    <a:close/>
                  </a:path>
                </a:pathLst>
              </a:custGeom>
              <a:solidFill>
                <a:srgbClr val="BFEBFB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23" name="直線コネクタ 222">
                <a:extLst>
                  <a:ext uri="{FF2B5EF4-FFF2-40B4-BE49-F238E27FC236}">
                    <a16:creationId xmlns:a16="http://schemas.microsoft.com/office/drawing/2014/main" id="{21783C6F-F7A7-48B0-ACEC-D6DFBA2C47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1035" y="3477055"/>
                <a:ext cx="248821" cy="1892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直線コネクタ 223">
                <a:extLst>
                  <a:ext uri="{FF2B5EF4-FFF2-40B4-BE49-F238E27FC236}">
                    <a16:creationId xmlns:a16="http://schemas.microsoft.com/office/drawing/2014/main" id="{1BAC6034-3931-45CA-AD7D-9945CFD1C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6378" y="3297209"/>
                <a:ext cx="414146" cy="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線コネクタ 224">
                <a:extLst>
                  <a:ext uri="{FF2B5EF4-FFF2-40B4-BE49-F238E27FC236}">
                    <a16:creationId xmlns:a16="http://schemas.microsoft.com/office/drawing/2014/main" id="{5E683512-6A73-43A5-BA79-670AF61D8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9392" y="3112165"/>
                <a:ext cx="597222" cy="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線コネクタ 225">
                <a:extLst>
                  <a:ext uri="{FF2B5EF4-FFF2-40B4-BE49-F238E27FC236}">
                    <a16:creationId xmlns:a16="http://schemas.microsoft.com/office/drawing/2014/main" id="{3D840CE2-DC76-4620-B7A7-F26BB61238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1952" y="2920722"/>
                <a:ext cx="1816341" cy="2686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直線コネクタ 226">
                <a:extLst>
                  <a:ext uri="{FF2B5EF4-FFF2-40B4-BE49-F238E27FC236}">
                    <a16:creationId xmlns:a16="http://schemas.microsoft.com/office/drawing/2014/main" id="{6A36E482-E917-47D8-9EE1-D50340672B96}"/>
                  </a:ext>
                </a:extLst>
              </p:cNvPr>
              <p:cNvCxnSpPr>
                <a:cxnSpLocks/>
                <a:stCxn id="221" idx="0"/>
                <a:endCxn id="222" idx="3"/>
              </p:cNvCxnSpPr>
              <p:nvPr/>
            </p:nvCxnSpPr>
            <p:spPr>
              <a:xfrm>
                <a:off x="2693583" y="2332980"/>
                <a:ext cx="1812377" cy="75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線コネクタ 227">
                <a:extLst>
                  <a:ext uri="{FF2B5EF4-FFF2-40B4-BE49-F238E27FC236}">
                    <a16:creationId xmlns:a16="http://schemas.microsoft.com/office/drawing/2014/main" id="{A25D2CCC-866A-4809-8F0B-31FE8A2BB6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7344" y="2554085"/>
                <a:ext cx="1815539" cy="9398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線コネクタ 228">
                <a:extLst>
                  <a:ext uri="{FF2B5EF4-FFF2-40B4-BE49-F238E27FC236}">
                    <a16:creationId xmlns:a16="http://schemas.microsoft.com/office/drawing/2014/main" id="{BF7C3214-330F-47E1-87E6-969BDD6ED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7177" y="2938445"/>
                <a:ext cx="0" cy="712864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直線コネクタ 229">
                <a:extLst>
                  <a:ext uri="{FF2B5EF4-FFF2-40B4-BE49-F238E27FC236}">
                    <a16:creationId xmlns:a16="http://schemas.microsoft.com/office/drawing/2014/main" id="{E5C95BDB-6EA9-4131-9326-4C12E7288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5615" y="2926155"/>
                <a:ext cx="678" cy="711538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線コネクタ 230">
                <a:extLst>
                  <a:ext uri="{FF2B5EF4-FFF2-40B4-BE49-F238E27FC236}">
                    <a16:creationId xmlns:a16="http://schemas.microsoft.com/office/drawing/2014/main" id="{A8DE0B16-5879-425B-B4CC-57CD1BA547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8369" y="2928179"/>
                <a:ext cx="0" cy="70652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直線コネクタ 231">
                <a:extLst>
                  <a:ext uri="{FF2B5EF4-FFF2-40B4-BE49-F238E27FC236}">
                    <a16:creationId xmlns:a16="http://schemas.microsoft.com/office/drawing/2014/main" id="{06DB61E9-35ED-46C7-B78F-5CB497BA4B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0652" y="2734517"/>
                <a:ext cx="1797640" cy="7993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3" name="正方形/長方形 232">
                <a:extLst>
                  <a:ext uri="{FF2B5EF4-FFF2-40B4-BE49-F238E27FC236}">
                    <a16:creationId xmlns:a16="http://schemas.microsoft.com/office/drawing/2014/main" id="{8FC998FC-CA1F-48A4-BD21-F784D413543E}"/>
                  </a:ext>
                </a:extLst>
              </p:cNvPr>
              <p:cNvSpPr/>
              <p:nvPr/>
            </p:nvSpPr>
            <p:spPr>
              <a:xfrm>
                <a:off x="3762464" y="3606741"/>
                <a:ext cx="151846" cy="45719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4" name="正方形/長方形 233">
                <a:extLst>
                  <a:ext uri="{FF2B5EF4-FFF2-40B4-BE49-F238E27FC236}">
                    <a16:creationId xmlns:a16="http://schemas.microsoft.com/office/drawing/2014/main" id="{1BC234C2-3CCB-4AE6-9ACC-C163EF54A226}"/>
                  </a:ext>
                </a:extLst>
              </p:cNvPr>
              <p:cNvSpPr/>
              <p:nvPr/>
            </p:nvSpPr>
            <p:spPr>
              <a:xfrm>
                <a:off x="3606989" y="3607420"/>
                <a:ext cx="151846" cy="45719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5" name="正方形/長方形 234">
                <a:extLst>
                  <a:ext uri="{FF2B5EF4-FFF2-40B4-BE49-F238E27FC236}">
                    <a16:creationId xmlns:a16="http://schemas.microsoft.com/office/drawing/2014/main" id="{AADDC47E-ED9E-4449-92A9-B9371E695027}"/>
                  </a:ext>
                </a:extLst>
              </p:cNvPr>
              <p:cNvSpPr/>
              <p:nvPr/>
            </p:nvSpPr>
            <p:spPr>
              <a:xfrm>
                <a:off x="3443162" y="3607173"/>
                <a:ext cx="151846" cy="52794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6" name="正方形/長方形 235">
                <a:extLst>
                  <a:ext uri="{FF2B5EF4-FFF2-40B4-BE49-F238E27FC236}">
                    <a16:creationId xmlns:a16="http://schemas.microsoft.com/office/drawing/2014/main" id="{F0CFF1AD-1468-4C85-880D-8DD4E71CA0EC}"/>
                  </a:ext>
                </a:extLst>
              </p:cNvPr>
              <p:cNvSpPr/>
              <p:nvPr/>
            </p:nvSpPr>
            <p:spPr>
              <a:xfrm>
                <a:off x="3278622" y="3601180"/>
                <a:ext cx="153354" cy="66350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7" name="正方形/長方形 236">
                <a:extLst>
                  <a:ext uri="{FF2B5EF4-FFF2-40B4-BE49-F238E27FC236}">
                    <a16:creationId xmlns:a16="http://schemas.microsoft.com/office/drawing/2014/main" id="{096CF36B-539E-4BA6-9F51-995D433DCCD8}"/>
                  </a:ext>
                </a:extLst>
              </p:cNvPr>
              <p:cNvSpPr/>
              <p:nvPr/>
            </p:nvSpPr>
            <p:spPr>
              <a:xfrm>
                <a:off x="3124310" y="3606044"/>
                <a:ext cx="147582" cy="72900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8" name="正方形/長方形 237">
                <a:extLst>
                  <a:ext uri="{FF2B5EF4-FFF2-40B4-BE49-F238E27FC236}">
                    <a16:creationId xmlns:a16="http://schemas.microsoft.com/office/drawing/2014/main" id="{B704A166-3D44-4FDA-853A-436F3910BD41}"/>
                  </a:ext>
                </a:extLst>
              </p:cNvPr>
              <p:cNvSpPr/>
              <p:nvPr/>
            </p:nvSpPr>
            <p:spPr>
              <a:xfrm>
                <a:off x="2957528" y="3605928"/>
                <a:ext cx="153441" cy="77502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39" name="直線コネクタ 238">
                <a:extLst>
                  <a:ext uri="{FF2B5EF4-FFF2-40B4-BE49-F238E27FC236}">
                    <a16:creationId xmlns:a16="http://schemas.microsoft.com/office/drawing/2014/main" id="{8BC148B3-0A26-468D-B8A1-DDD43BA119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9462" y="3469706"/>
                <a:ext cx="0" cy="220698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正方形/長方形 239">
                <a:extLst>
                  <a:ext uri="{FF2B5EF4-FFF2-40B4-BE49-F238E27FC236}">
                    <a16:creationId xmlns:a16="http://schemas.microsoft.com/office/drawing/2014/main" id="{F56A8C23-ABC2-458F-B67D-4AAE86165180}"/>
                  </a:ext>
                </a:extLst>
              </p:cNvPr>
              <p:cNvSpPr/>
              <p:nvPr/>
            </p:nvSpPr>
            <p:spPr>
              <a:xfrm flipV="1">
                <a:off x="3947575" y="3602249"/>
                <a:ext cx="151846" cy="45719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1" name="正方形/長方形 240">
                <a:extLst>
                  <a:ext uri="{FF2B5EF4-FFF2-40B4-BE49-F238E27FC236}">
                    <a16:creationId xmlns:a16="http://schemas.microsoft.com/office/drawing/2014/main" id="{6BD44B6A-E1AA-4261-99A5-CE3B2E466EA5}"/>
                  </a:ext>
                </a:extLst>
              </p:cNvPr>
              <p:cNvSpPr/>
              <p:nvPr/>
            </p:nvSpPr>
            <p:spPr>
              <a:xfrm flipV="1">
                <a:off x="4106412" y="3598559"/>
                <a:ext cx="151846" cy="45719"/>
              </a:xfrm>
              <a:prstGeom prst="rect">
                <a:avLst/>
              </a:prstGeom>
              <a:solidFill>
                <a:srgbClr val="BBF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42" name="直線コネクタ 241">
                <a:extLst>
                  <a:ext uri="{FF2B5EF4-FFF2-40B4-BE49-F238E27FC236}">
                    <a16:creationId xmlns:a16="http://schemas.microsoft.com/office/drawing/2014/main" id="{30771F82-943F-4ABC-8632-6FAF8821BE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875" y="3292353"/>
                <a:ext cx="3485" cy="385971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線コネクタ 242">
                <a:extLst>
                  <a:ext uri="{FF2B5EF4-FFF2-40B4-BE49-F238E27FC236}">
                    <a16:creationId xmlns:a16="http://schemas.microsoft.com/office/drawing/2014/main" id="{33ECC1B7-6E9A-4E14-B9A5-338CEF624B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2615" y="3112164"/>
                <a:ext cx="5176" cy="56075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線コネクタ 243">
                <a:extLst>
                  <a:ext uri="{FF2B5EF4-FFF2-40B4-BE49-F238E27FC236}">
                    <a16:creationId xmlns:a16="http://schemas.microsoft.com/office/drawing/2014/main" id="{1E702499-EBA2-4677-BA1A-A0B7BFF2B462}"/>
                  </a:ext>
                </a:extLst>
              </p:cNvPr>
              <p:cNvCxnSpPr>
                <a:cxnSpLocks/>
                <a:endCxn id="236" idx="3"/>
              </p:cNvCxnSpPr>
              <p:nvPr/>
            </p:nvCxnSpPr>
            <p:spPr>
              <a:xfrm flipH="1">
                <a:off x="3431976" y="2910189"/>
                <a:ext cx="1362" cy="724166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線コネクタ 244">
                <a:extLst>
                  <a:ext uri="{FF2B5EF4-FFF2-40B4-BE49-F238E27FC236}">
                    <a16:creationId xmlns:a16="http://schemas.microsoft.com/office/drawing/2014/main" id="{576E64EB-48E8-4412-BC50-CDC7DDD78B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7999" y="2916604"/>
                <a:ext cx="0" cy="734705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線コネクタ 245">
                <a:extLst>
                  <a:ext uri="{FF2B5EF4-FFF2-40B4-BE49-F238E27FC236}">
                    <a16:creationId xmlns:a16="http://schemas.microsoft.com/office/drawing/2014/main" id="{37189519-0422-48DC-BA6A-4D22918E5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1723" y="2926156"/>
                <a:ext cx="2379" cy="72794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線コネクタ 246">
                <a:extLst>
                  <a:ext uri="{FF2B5EF4-FFF2-40B4-BE49-F238E27FC236}">
                    <a16:creationId xmlns:a16="http://schemas.microsoft.com/office/drawing/2014/main" id="{D4882A4D-7440-459D-9B81-5BCC0249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6167" y="2920721"/>
                <a:ext cx="3305" cy="739246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6" name="テキスト ボックス 215">
              <a:extLst>
                <a:ext uri="{FF2B5EF4-FFF2-40B4-BE49-F238E27FC236}">
                  <a16:creationId xmlns:a16="http://schemas.microsoft.com/office/drawing/2014/main" id="{4DBD0272-CB63-4DF4-AED4-EFA9D42E28F6}"/>
                </a:ext>
              </a:extLst>
            </p:cNvPr>
            <p:cNvSpPr txBox="1"/>
            <p:nvPr/>
          </p:nvSpPr>
          <p:spPr>
            <a:xfrm>
              <a:off x="4667564" y="2473704"/>
              <a:ext cx="13184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Pb absorber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7" name="テキスト ボックス 216">
              <a:extLst>
                <a:ext uri="{FF2B5EF4-FFF2-40B4-BE49-F238E27FC236}">
                  <a16:creationId xmlns:a16="http://schemas.microsoft.com/office/drawing/2014/main" id="{11634B5E-1552-43B9-B11A-15A1025D1ACF}"/>
                </a:ext>
              </a:extLst>
            </p:cNvPr>
            <p:cNvSpPr txBox="1"/>
            <p:nvPr/>
          </p:nvSpPr>
          <p:spPr>
            <a:xfrm>
              <a:off x="4705261" y="2934967"/>
              <a:ext cx="9235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GEM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trackers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18" name="直線矢印コネクタ 217">
              <a:extLst>
                <a:ext uri="{FF2B5EF4-FFF2-40B4-BE49-F238E27FC236}">
                  <a16:creationId xmlns:a16="http://schemas.microsoft.com/office/drawing/2014/main" id="{9A9BB717-63B7-4F13-AD0F-90800DF68144}"/>
                </a:ext>
              </a:extLst>
            </p:cNvPr>
            <p:cNvCxnSpPr>
              <a:cxnSpLocks/>
              <a:stCxn id="217" idx="1"/>
            </p:cNvCxnSpPr>
            <p:nvPr/>
          </p:nvCxnSpPr>
          <p:spPr>
            <a:xfrm flipH="1">
              <a:off x="4252655" y="3258133"/>
              <a:ext cx="452606" cy="3428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線矢印コネクタ 218">
              <a:extLst>
                <a:ext uri="{FF2B5EF4-FFF2-40B4-BE49-F238E27FC236}">
                  <a16:creationId xmlns:a16="http://schemas.microsoft.com/office/drawing/2014/main" id="{729CBFA9-CC3C-4CCA-978C-7389771478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8583" y="2714061"/>
              <a:ext cx="543705" cy="6097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582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animBg="1"/>
      <p:bldP spid="2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1A0E12-F5E3-4B20-8945-7195BB21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00EC34-42D0-46BC-8036-89BA53B7F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8" name="コンテンツ プレースホルダー 5">
            <a:extLst>
              <a:ext uri="{FF2B5EF4-FFF2-40B4-BE49-F238E27FC236}">
                <a16:creationId xmlns:a16="http://schemas.microsoft.com/office/drawing/2014/main" id="{AF5CDCD1-C843-489B-9DF4-059E89670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0"/>
            <a:ext cx="7848871" cy="6848374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81C00C5C-396C-442D-B430-7A54F81C3A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27739" y="1916832"/>
            <a:ext cx="3038128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dirty="0"/>
              <a:t>Simulation</a:t>
            </a:r>
          </a:p>
          <a:p>
            <a:r>
              <a:rPr lang="en-US" altLang="ja-JP" dirty="0"/>
              <a:t>~1200 charged particles are produced in U+U collisions</a:t>
            </a:r>
          </a:p>
        </p:txBody>
      </p:sp>
    </p:spTree>
    <p:extLst>
      <p:ext uri="{BB962C8B-B14F-4D97-AF65-F5344CB8AC3E}">
        <p14:creationId xmlns:p14="http://schemas.microsoft.com/office/powerpoint/2010/main" val="424475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B24A3D-2BCE-4D60-A06D-CEBF8A75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163" y="-210550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Problem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C93BF8-7622-4455-9D1A-E944435E3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05" y="4850426"/>
            <a:ext cx="6622876" cy="1925911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Zero-suppression/</a:t>
            </a:r>
            <a:r>
              <a:rPr lang="en-US" altLang="ja-JP" sz="2400" dirty="0" err="1"/>
              <a:t>clustering</a:t>
            </a:r>
            <a:r>
              <a:rPr lang="en-US" altLang="ja-JP" sz="2400" dirty="0" err="1">
                <a:sym typeface="Wingdings" panose="05000000000000000000" pitchFamily="2" charset="2"/>
              </a:rPr>
              <a:t>FPGA</a:t>
            </a:r>
            <a:r>
              <a:rPr lang="en-US" altLang="ja-JP" sz="2400" dirty="0">
                <a:sym typeface="Wingdings" panose="05000000000000000000" pitchFamily="2" charset="2"/>
              </a:rPr>
              <a:t>?</a:t>
            </a:r>
            <a:endParaRPr lang="en-US" altLang="ja-JP" sz="2400" dirty="0"/>
          </a:p>
          <a:p>
            <a:r>
              <a:rPr lang="en-US" altLang="ja-JP" sz="2400" dirty="0"/>
              <a:t>Tracking/Event selection </a:t>
            </a:r>
            <a:r>
              <a:rPr lang="en-US" altLang="ja-JP" sz="2400" dirty="0">
                <a:sym typeface="Wingdings" panose="05000000000000000000" pitchFamily="2" charset="2"/>
              </a:rPr>
              <a:t>GPU or CPU?</a:t>
            </a: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D9B5BE-3C3F-4D7B-88CD-23D2AC8F3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5843632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13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45683D2-8755-49C1-9526-EB8A85F7E2BF}"/>
              </a:ext>
            </a:extLst>
          </p:cNvPr>
          <p:cNvCxnSpPr/>
          <p:nvPr/>
        </p:nvCxnSpPr>
        <p:spPr>
          <a:xfrm>
            <a:off x="3939794" y="1044618"/>
            <a:ext cx="0" cy="110872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DD35A35-4465-48F4-BE6A-08E97E4A905C}"/>
              </a:ext>
            </a:extLst>
          </p:cNvPr>
          <p:cNvCxnSpPr/>
          <p:nvPr/>
        </p:nvCxnSpPr>
        <p:spPr>
          <a:xfrm>
            <a:off x="4659874" y="1044618"/>
            <a:ext cx="0" cy="110872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2BDCAC0-E198-4529-9C69-C46628DCE3F8}"/>
              </a:ext>
            </a:extLst>
          </p:cNvPr>
          <p:cNvCxnSpPr/>
          <p:nvPr/>
        </p:nvCxnSpPr>
        <p:spPr>
          <a:xfrm>
            <a:off x="5451962" y="1044618"/>
            <a:ext cx="0" cy="110872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9E1875E-1F38-42A7-B433-2EDFA2FBBB1E}"/>
              </a:ext>
            </a:extLst>
          </p:cNvPr>
          <p:cNvCxnSpPr/>
          <p:nvPr/>
        </p:nvCxnSpPr>
        <p:spPr>
          <a:xfrm>
            <a:off x="6172042" y="1044618"/>
            <a:ext cx="0" cy="110872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E05AC71-8049-4D75-9366-906CEB7D2BF7}"/>
              </a:ext>
            </a:extLst>
          </p:cNvPr>
          <p:cNvCxnSpPr>
            <a:cxnSpLocks/>
          </p:cNvCxnSpPr>
          <p:nvPr/>
        </p:nvCxnSpPr>
        <p:spPr>
          <a:xfrm flipV="1">
            <a:off x="2595206" y="915969"/>
            <a:ext cx="7499176" cy="736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楕円 13">
            <a:extLst>
              <a:ext uri="{FF2B5EF4-FFF2-40B4-BE49-F238E27FC236}">
                <a16:creationId xmlns:a16="http://schemas.microsoft.com/office/drawing/2014/main" id="{D42C8C91-24BA-418C-B943-BF7E82E23195}"/>
              </a:ext>
            </a:extLst>
          </p:cNvPr>
          <p:cNvSpPr/>
          <p:nvPr/>
        </p:nvSpPr>
        <p:spPr>
          <a:xfrm>
            <a:off x="2595206" y="1539980"/>
            <a:ext cx="192458" cy="1986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C851314-2E68-471E-B1CD-E6B7D3F1E1B8}"/>
              </a:ext>
            </a:extLst>
          </p:cNvPr>
          <p:cNvCxnSpPr>
            <a:cxnSpLocks/>
          </p:cNvCxnSpPr>
          <p:nvPr/>
        </p:nvCxnSpPr>
        <p:spPr>
          <a:xfrm>
            <a:off x="1419514" y="1637140"/>
            <a:ext cx="10728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7A2EA93F-13C1-4D10-ABEE-D44C0510D12F}"/>
              </a:ext>
            </a:extLst>
          </p:cNvPr>
          <p:cNvCxnSpPr>
            <a:cxnSpLocks/>
            <a:stCxn id="14" idx="6"/>
          </p:cNvCxnSpPr>
          <p:nvPr/>
        </p:nvCxnSpPr>
        <p:spPr>
          <a:xfrm flipV="1">
            <a:off x="2787664" y="1539980"/>
            <a:ext cx="7560842" cy="99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E9BB0E00-439D-4659-9793-CD733F54953B}"/>
              </a:ext>
            </a:extLst>
          </p:cNvPr>
          <p:cNvCxnSpPr>
            <a:cxnSpLocks/>
          </p:cNvCxnSpPr>
          <p:nvPr/>
        </p:nvCxnSpPr>
        <p:spPr>
          <a:xfrm>
            <a:off x="2709506" y="1670505"/>
            <a:ext cx="7424092" cy="574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9EAE5331-C21E-46CB-BE18-5CD4D6363B58}"/>
              </a:ext>
            </a:extLst>
          </p:cNvPr>
          <p:cNvCxnSpPr>
            <a:cxnSpLocks/>
          </p:cNvCxnSpPr>
          <p:nvPr/>
        </p:nvCxnSpPr>
        <p:spPr>
          <a:xfrm>
            <a:off x="3939794" y="1505266"/>
            <a:ext cx="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EC59FEB8-70CA-491F-8C99-16EB578831EB}"/>
              </a:ext>
            </a:extLst>
          </p:cNvPr>
          <p:cNvCxnSpPr>
            <a:cxnSpLocks/>
          </p:cNvCxnSpPr>
          <p:nvPr/>
        </p:nvCxnSpPr>
        <p:spPr>
          <a:xfrm>
            <a:off x="4659874" y="1433258"/>
            <a:ext cx="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78F9FD96-9752-434E-9627-EAFF49B55521}"/>
              </a:ext>
            </a:extLst>
          </p:cNvPr>
          <p:cNvCxnSpPr>
            <a:cxnSpLocks/>
          </p:cNvCxnSpPr>
          <p:nvPr/>
        </p:nvCxnSpPr>
        <p:spPr>
          <a:xfrm>
            <a:off x="5451962" y="1361250"/>
            <a:ext cx="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71ABCC8-1DB5-48D2-9973-87CCDC3B18E3}"/>
              </a:ext>
            </a:extLst>
          </p:cNvPr>
          <p:cNvCxnSpPr>
            <a:cxnSpLocks/>
          </p:cNvCxnSpPr>
          <p:nvPr/>
        </p:nvCxnSpPr>
        <p:spPr>
          <a:xfrm>
            <a:off x="6172042" y="1289242"/>
            <a:ext cx="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8CDBEE9F-4C76-4566-8699-6EF128B8E384}"/>
              </a:ext>
            </a:extLst>
          </p:cNvPr>
          <p:cNvSpPr/>
          <p:nvPr/>
        </p:nvSpPr>
        <p:spPr>
          <a:xfrm>
            <a:off x="1836420" y="2474321"/>
            <a:ext cx="3672840" cy="220980"/>
          </a:xfrm>
          <a:custGeom>
            <a:avLst/>
            <a:gdLst>
              <a:gd name="connsiteX0" fmla="*/ 0 w 3672840"/>
              <a:gd name="connsiteY0" fmla="*/ 190500 h 220980"/>
              <a:gd name="connsiteX1" fmla="*/ 960120 w 3672840"/>
              <a:gd name="connsiteY1" fmla="*/ 190500 h 220980"/>
              <a:gd name="connsiteX2" fmla="*/ 982980 w 3672840"/>
              <a:gd name="connsiteY2" fmla="*/ 129540 h 220980"/>
              <a:gd name="connsiteX3" fmla="*/ 1043940 w 3672840"/>
              <a:gd name="connsiteY3" fmla="*/ 45720 h 220980"/>
              <a:gd name="connsiteX4" fmla="*/ 1173480 w 3672840"/>
              <a:gd name="connsiteY4" fmla="*/ 0 h 220980"/>
              <a:gd name="connsiteX5" fmla="*/ 1211580 w 3672840"/>
              <a:gd name="connsiteY5" fmla="*/ 60960 h 220980"/>
              <a:gd name="connsiteX6" fmla="*/ 1272540 w 3672840"/>
              <a:gd name="connsiteY6" fmla="*/ 114300 h 220980"/>
              <a:gd name="connsiteX7" fmla="*/ 1356360 w 3672840"/>
              <a:gd name="connsiteY7" fmla="*/ 220980 h 220980"/>
              <a:gd name="connsiteX8" fmla="*/ 3672840 w 3672840"/>
              <a:gd name="connsiteY8" fmla="*/ 22098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2840" h="220980">
                <a:moveTo>
                  <a:pt x="0" y="190500"/>
                </a:moveTo>
                <a:lnTo>
                  <a:pt x="960120" y="190500"/>
                </a:lnTo>
                <a:lnTo>
                  <a:pt x="982980" y="129540"/>
                </a:lnTo>
                <a:lnTo>
                  <a:pt x="1043940" y="45720"/>
                </a:lnTo>
                <a:lnTo>
                  <a:pt x="1173480" y="0"/>
                </a:lnTo>
                <a:lnTo>
                  <a:pt x="1211580" y="60960"/>
                </a:lnTo>
                <a:lnTo>
                  <a:pt x="1272540" y="114300"/>
                </a:lnTo>
                <a:lnTo>
                  <a:pt x="1356360" y="220980"/>
                </a:lnTo>
                <a:lnTo>
                  <a:pt x="3672840" y="2209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フリーフォーム: 図形 32">
            <a:extLst>
              <a:ext uri="{FF2B5EF4-FFF2-40B4-BE49-F238E27FC236}">
                <a16:creationId xmlns:a16="http://schemas.microsoft.com/office/drawing/2014/main" id="{1B1D2809-065F-45E0-AC2D-0A7A8C33D99F}"/>
              </a:ext>
            </a:extLst>
          </p:cNvPr>
          <p:cNvSpPr/>
          <p:nvPr/>
        </p:nvSpPr>
        <p:spPr>
          <a:xfrm>
            <a:off x="2260094" y="2874125"/>
            <a:ext cx="3672840" cy="220980"/>
          </a:xfrm>
          <a:custGeom>
            <a:avLst/>
            <a:gdLst>
              <a:gd name="connsiteX0" fmla="*/ 0 w 3672840"/>
              <a:gd name="connsiteY0" fmla="*/ 190500 h 220980"/>
              <a:gd name="connsiteX1" fmla="*/ 960120 w 3672840"/>
              <a:gd name="connsiteY1" fmla="*/ 190500 h 220980"/>
              <a:gd name="connsiteX2" fmla="*/ 982980 w 3672840"/>
              <a:gd name="connsiteY2" fmla="*/ 129540 h 220980"/>
              <a:gd name="connsiteX3" fmla="*/ 1043940 w 3672840"/>
              <a:gd name="connsiteY3" fmla="*/ 45720 h 220980"/>
              <a:gd name="connsiteX4" fmla="*/ 1173480 w 3672840"/>
              <a:gd name="connsiteY4" fmla="*/ 0 h 220980"/>
              <a:gd name="connsiteX5" fmla="*/ 1211580 w 3672840"/>
              <a:gd name="connsiteY5" fmla="*/ 60960 h 220980"/>
              <a:gd name="connsiteX6" fmla="*/ 1272540 w 3672840"/>
              <a:gd name="connsiteY6" fmla="*/ 114300 h 220980"/>
              <a:gd name="connsiteX7" fmla="*/ 1356360 w 3672840"/>
              <a:gd name="connsiteY7" fmla="*/ 220980 h 220980"/>
              <a:gd name="connsiteX8" fmla="*/ 3672840 w 3672840"/>
              <a:gd name="connsiteY8" fmla="*/ 22098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2840" h="220980">
                <a:moveTo>
                  <a:pt x="0" y="190500"/>
                </a:moveTo>
                <a:lnTo>
                  <a:pt x="960120" y="190500"/>
                </a:lnTo>
                <a:lnTo>
                  <a:pt x="982980" y="129540"/>
                </a:lnTo>
                <a:lnTo>
                  <a:pt x="1043940" y="45720"/>
                </a:lnTo>
                <a:lnTo>
                  <a:pt x="1173480" y="0"/>
                </a:lnTo>
                <a:lnTo>
                  <a:pt x="1211580" y="60960"/>
                </a:lnTo>
                <a:lnTo>
                  <a:pt x="1272540" y="114300"/>
                </a:lnTo>
                <a:lnTo>
                  <a:pt x="1356360" y="220980"/>
                </a:lnTo>
                <a:lnTo>
                  <a:pt x="3672840" y="2209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08E297D4-9106-488C-A526-580B8ADF6C43}"/>
              </a:ext>
            </a:extLst>
          </p:cNvPr>
          <p:cNvSpPr/>
          <p:nvPr/>
        </p:nvSpPr>
        <p:spPr>
          <a:xfrm>
            <a:off x="3246542" y="3338285"/>
            <a:ext cx="3672840" cy="220980"/>
          </a:xfrm>
          <a:custGeom>
            <a:avLst/>
            <a:gdLst>
              <a:gd name="connsiteX0" fmla="*/ 0 w 3672840"/>
              <a:gd name="connsiteY0" fmla="*/ 190500 h 220980"/>
              <a:gd name="connsiteX1" fmla="*/ 960120 w 3672840"/>
              <a:gd name="connsiteY1" fmla="*/ 190500 h 220980"/>
              <a:gd name="connsiteX2" fmla="*/ 982980 w 3672840"/>
              <a:gd name="connsiteY2" fmla="*/ 129540 h 220980"/>
              <a:gd name="connsiteX3" fmla="*/ 1043940 w 3672840"/>
              <a:gd name="connsiteY3" fmla="*/ 45720 h 220980"/>
              <a:gd name="connsiteX4" fmla="*/ 1173480 w 3672840"/>
              <a:gd name="connsiteY4" fmla="*/ 0 h 220980"/>
              <a:gd name="connsiteX5" fmla="*/ 1211580 w 3672840"/>
              <a:gd name="connsiteY5" fmla="*/ 60960 h 220980"/>
              <a:gd name="connsiteX6" fmla="*/ 1272540 w 3672840"/>
              <a:gd name="connsiteY6" fmla="*/ 114300 h 220980"/>
              <a:gd name="connsiteX7" fmla="*/ 1356360 w 3672840"/>
              <a:gd name="connsiteY7" fmla="*/ 220980 h 220980"/>
              <a:gd name="connsiteX8" fmla="*/ 3672840 w 3672840"/>
              <a:gd name="connsiteY8" fmla="*/ 22098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2840" h="220980">
                <a:moveTo>
                  <a:pt x="0" y="190500"/>
                </a:moveTo>
                <a:lnTo>
                  <a:pt x="960120" y="190500"/>
                </a:lnTo>
                <a:lnTo>
                  <a:pt x="982980" y="129540"/>
                </a:lnTo>
                <a:lnTo>
                  <a:pt x="1043940" y="45720"/>
                </a:lnTo>
                <a:lnTo>
                  <a:pt x="1173480" y="0"/>
                </a:lnTo>
                <a:lnTo>
                  <a:pt x="1211580" y="60960"/>
                </a:lnTo>
                <a:lnTo>
                  <a:pt x="1272540" y="114300"/>
                </a:lnTo>
                <a:lnTo>
                  <a:pt x="1356360" y="220980"/>
                </a:lnTo>
                <a:lnTo>
                  <a:pt x="3672840" y="2209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4CE6FBFB-6E64-467B-A579-6DEA066E695A}"/>
              </a:ext>
            </a:extLst>
          </p:cNvPr>
          <p:cNvSpPr/>
          <p:nvPr/>
        </p:nvSpPr>
        <p:spPr>
          <a:xfrm>
            <a:off x="4583832" y="4041361"/>
            <a:ext cx="3672840" cy="220980"/>
          </a:xfrm>
          <a:custGeom>
            <a:avLst/>
            <a:gdLst>
              <a:gd name="connsiteX0" fmla="*/ 0 w 3672840"/>
              <a:gd name="connsiteY0" fmla="*/ 190500 h 220980"/>
              <a:gd name="connsiteX1" fmla="*/ 960120 w 3672840"/>
              <a:gd name="connsiteY1" fmla="*/ 190500 h 220980"/>
              <a:gd name="connsiteX2" fmla="*/ 982980 w 3672840"/>
              <a:gd name="connsiteY2" fmla="*/ 129540 h 220980"/>
              <a:gd name="connsiteX3" fmla="*/ 1043940 w 3672840"/>
              <a:gd name="connsiteY3" fmla="*/ 45720 h 220980"/>
              <a:gd name="connsiteX4" fmla="*/ 1173480 w 3672840"/>
              <a:gd name="connsiteY4" fmla="*/ 0 h 220980"/>
              <a:gd name="connsiteX5" fmla="*/ 1211580 w 3672840"/>
              <a:gd name="connsiteY5" fmla="*/ 60960 h 220980"/>
              <a:gd name="connsiteX6" fmla="*/ 1272540 w 3672840"/>
              <a:gd name="connsiteY6" fmla="*/ 114300 h 220980"/>
              <a:gd name="connsiteX7" fmla="*/ 1356360 w 3672840"/>
              <a:gd name="connsiteY7" fmla="*/ 220980 h 220980"/>
              <a:gd name="connsiteX8" fmla="*/ 3672840 w 3672840"/>
              <a:gd name="connsiteY8" fmla="*/ 22098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2840" h="220980">
                <a:moveTo>
                  <a:pt x="0" y="190500"/>
                </a:moveTo>
                <a:lnTo>
                  <a:pt x="960120" y="190500"/>
                </a:lnTo>
                <a:lnTo>
                  <a:pt x="982980" y="129540"/>
                </a:lnTo>
                <a:lnTo>
                  <a:pt x="1043940" y="45720"/>
                </a:lnTo>
                <a:lnTo>
                  <a:pt x="1173480" y="0"/>
                </a:lnTo>
                <a:lnTo>
                  <a:pt x="1211580" y="60960"/>
                </a:lnTo>
                <a:lnTo>
                  <a:pt x="1272540" y="114300"/>
                </a:lnTo>
                <a:lnTo>
                  <a:pt x="1356360" y="220980"/>
                </a:lnTo>
                <a:lnTo>
                  <a:pt x="3672840" y="2209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A172D213-2E09-4540-A598-BFA0BF4E0E67}"/>
              </a:ext>
            </a:extLst>
          </p:cNvPr>
          <p:cNvSpPr/>
          <p:nvPr/>
        </p:nvSpPr>
        <p:spPr>
          <a:xfrm>
            <a:off x="2929941" y="2397358"/>
            <a:ext cx="144016" cy="1198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73BC689-42C0-4607-9BFB-FFC19FA011FC}"/>
              </a:ext>
            </a:extLst>
          </p:cNvPr>
          <p:cNvSpPr txBox="1"/>
          <p:nvPr/>
        </p:nvSpPr>
        <p:spPr>
          <a:xfrm>
            <a:off x="7201281" y="2695302"/>
            <a:ext cx="2686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dirty="0"/>
              <a:t>Zero suppression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/>
              <a:t>Peak finding/clustering</a:t>
            </a:r>
            <a:endParaRPr lang="ja-JP" altLang="en-US" dirty="0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564E6748-0F05-4FCF-ABB1-729CD12DBF77}"/>
              </a:ext>
            </a:extLst>
          </p:cNvPr>
          <p:cNvCxnSpPr>
            <a:cxnSpLocks/>
          </p:cNvCxnSpPr>
          <p:nvPr/>
        </p:nvCxnSpPr>
        <p:spPr>
          <a:xfrm>
            <a:off x="2758450" y="2354649"/>
            <a:ext cx="3500619" cy="21468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F0FB68B-459F-4110-8566-28BF0687930A}"/>
              </a:ext>
            </a:extLst>
          </p:cNvPr>
          <p:cNvSpPr txBox="1"/>
          <p:nvPr/>
        </p:nvSpPr>
        <p:spPr>
          <a:xfrm>
            <a:off x="7316952" y="4316871"/>
            <a:ext cx="130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altLang="ja-JP" dirty="0"/>
              <a:t>Tracking</a:t>
            </a:r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8EBC1930-FC26-46D0-A2A7-4E666E085F67}"/>
              </a:ext>
            </a:extLst>
          </p:cNvPr>
          <p:cNvSpPr/>
          <p:nvPr/>
        </p:nvSpPr>
        <p:spPr>
          <a:xfrm>
            <a:off x="3359696" y="2772266"/>
            <a:ext cx="144016" cy="1198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467067D1-1AFB-40A3-9B89-031A8EFC2D1E}"/>
              </a:ext>
            </a:extLst>
          </p:cNvPr>
          <p:cNvSpPr/>
          <p:nvPr/>
        </p:nvSpPr>
        <p:spPr>
          <a:xfrm>
            <a:off x="4295800" y="3300467"/>
            <a:ext cx="144016" cy="1198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55B493D9-44E3-4B2B-8951-87AF6FC461A2}"/>
              </a:ext>
            </a:extLst>
          </p:cNvPr>
          <p:cNvSpPr/>
          <p:nvPr/>
        </p:nvSpPr>
        <p:spPr>
          <a:xfrm>
            <a:off x="5663952" y="3996402"/>
            <a:ext cx="144016" cy="1198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3A6D05B-B158-4D3E-B38C-A41B4F54DC4D}"/>
              </a:ext>
            </a:extLst>
          </p:cNvPr>
          <p:cNvSpPr txBox="1"/>
          <p:nvPr/>
        </p:nvSpPr>
        <p:spPr>
          <a:xfrm flipH="1">
            <a:off x="7509191" y="4685277"/>
            <a:ext cx="280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Save only tracks on disk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1CCF429-F4B5-4BC7-8536-7B47A1A4C95C}"/>
              </a:ext>
            </a:extLst>
          </p:cNvPr>
          <p:cNvSpPr txBox="1"/>
          <p:nvPr/>
        </p:nvSpPr>
        <p:spPr>
          <a:xfrm flipH="1">
            <a:off x="3333634" y="1021654"/>
            <a:ext cx="146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pad</a:t>
            </a:r>
            <a:endParaRPr lang="ja-JP" altLang="en-US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B40DBB1-37FF-4AE9-9F47-90D1BC15993D}"/>
              </a:ext>
            </a:extLst>
          </p:cNvPr>
          <p:cNvSpPr txBox="1"/>
          <p:nvPr/>
        </p:nvSpPr>
        <p:spPr>
          <a:xfrm flipH="1">
            <a:off x="3410556" y="577825"/>
            <a:ext cx="1184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Detectors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EC4644-C6F4-437F-8156-25B859BE4273}"/>
              </a:ext>
            </a:extLst>
          </p:cNvPr>
          <p:cNvSpPr txBox="1"/>
          <p:nvPr/>
        </p:nvSpPr>
        <p:spPr>
          <a:xfrm>
            <a:off x="2355619" y="1044618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Target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81360BB-7761-4512-A275-38C511E807CE}"/>
              </a:ext>
            </a:extLst>
          </p:cNvPr>
          <p:cNvSpPr txBox="1"/>
          <p:nvPr/>
        </p:nvSpPr>
        <p:spPr>
          <a:xfrm>
            <a:off x="1520733" y="1289242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</a:t>
            </a:r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E2C251C-CC35-452F-98C3-25C61BF6E185}"/>
              </a:ext>
            </a:extLst>
          </p:cNvPr>
          <p:cNvSpPr txBox="1"/>
          <p:nvPr/>
        </p:nvSpPr>
        <p:spPr>
          <a:xfrm>
            <a:off x="7019982" y="636118"/>
            <a:ext cx="257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No. of tracks ~1200</a:t>
            </a:r>
            <a:endParaRPr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2C9522E-D0ED-412D-B29E-CD94BDB0F729}"/>
              </a:ext>
            </a:extLst>
          </p:cNvPr>
          <p:cNvSpPr txBox="1"/>
          <p:nvPr/>
        </p:nvSpPr>
        <p:spPr>
          <a:xfrm>
            <a:off x="7316951" y="4962071"/>
            <a:ext cx="328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4. Event separation and selection</a:t>
            </a:r>
          </a:p>
          <a:p>
            <a:r>
              <a:rPr lang="en-US" altLang="ja-JP" dirty="0"/>
              <a:t>Analysis of track information</a:t>
            </a: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BE361993-2454-4D58-9132-1E110A42F5C3}"/>
              </a:ext>
            </a:extLst>
          </p:cNvPr>
          <p:cNvCxnSpPr/>
          <p:nvPr/>
        </p:nvCxnSpPr>
        <p:spPr>
          <a:xfrm>
            <a:off x="6919224" y="1044618"/>
            <a:ext cx="0" cy="110872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16AE766F-7EEA-4E11-9CE7-1C0D735CB743}"/>
              </a:ext>
            </a:extLst>
          </p:cNvPr>
          <p:cNvCxnSpPr>
            <a:cxnSpLocks/>
          </p:cNvCxnSpPr>
          <p:nvPr/>
        </p:nvCxnSpPr>
        <p:spPr>
          <a:xfrm>
            <a:off x="6919224" y="1196752"/>
            <a:ext cx="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D04E9753-FEBB-48FA-ADF8-C19979F97566}"/>
              </a:ext>
            </a:extLst>
          </p:cNvPr>
          <p:cNvCxnSpPr>
            <a:cxnSpLocks/>
          </p:cNvCxnSpPr>
          <p:nvPr/>
        </p:nvCxnSpPr>
        <p:spPr>
          <a:xfrm>
            <a:off x="9552384" y="646221"/>
            <a:ext cx="0" cy="1751137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F41ED931-529A-48E4-B030-C29D9E4AFD2F}"/>
              </a:ext>
            </a:extLst>
          </p:cNvPr>
          <p:cNvCxnSpPr>
            <a:cxnSpLocks/>
          </p:cNvCxnSpPr>
          <p:nvPr/>
        </p:nvCxnSpPr>
        <p:spPr>
          <a:xfrm>
            <a:off x="9552384" y="890844"/>
            <a:ext cx="0" cy="72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CDDAF1-3669-46A2-8CBA-47DC9D33A02B}"/>
              </a:ext>
            </a:extLst>
          </p:cNvPr>
          <p:cNvSpPr txBox="1"/>
          <p:nvPr/>
        </p:nvSpPr>
        <p:spPr>
          <a:xfrm>
            <a:off x="4659875" y="2239956"/>
            <a:ext cx="1121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waveform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7263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/>
              <a:t>Data rate estimation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4E03-B231-464B-B253-F199963BEF52}" type="datetime1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631504" y="1124744"/>
            <a:ext cx="8579296" cy="57332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dirty="0"/>
              <a:t>Multiplicity per detector plane (GEM trackers only)</a:t>
            </a:r>
          </a:p>
          <a:p>
            <a:pPr lvl="2"/>
            <a:r>
              <a:rPr lang="en-US" altLang="ja-JP" dirty="0"/>
              <a:t>Central 6.5% U+U at 10 </a:t>
            </a:r>
            <a:r>
              <a:rPr lang="en-US" altLang="ja-JP" dirty="0" err="1"/>
              <a:t>AGeV</a:t>
            </a:r>
            <a:r>
              <a:rPr lang="en-US" altLang="ja-JP" dirty="0"/>
              <a:t>/c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marL="457200" lvl="1" indent="0">
              <a:buNone/>
            </a:pPr>
            <a:r>
              <a:rPr lang="en-US" altLang="ja-JP" dirty="0"/>
              <a:t>Data rate</a:t>
            </a:r>
          </a:p>
          <a:p>
            <a:pPr marL="457200" lvl="1" indent="0">
              <a:buNone/>
            </a:pPr>
            <a:r>
              <a:rPr lang="en-US" altLang="ja-JP" dirty="0"/>
              <a:t>R = </a:t>
            </a:r>
            <a:r>
              <a:rPr lang="en-US" altLang="ja-JP" dirty="0" err="1"/>
              <a:t>NR</a:t>
            </a:r>
            <a:r>
              <a:rPr lang="en-US" altLang="ja-JP" baseline="-25000" dirty="0" err="1"/>
              <a:t>I</a:t>
            </a:r>
            <a:r>
              <a:rPr lang="en-US" altLang="ja-JP" dirty="0" err="1"/>
              <a:t>SD</a:t>
            </a:r>
            <a:r>
              <a:rPr lang="en-US" altLang="ja-JP" dirty="0" err="1">
                <a:latin typeface="Symbol" panose="05050102010706020507" pitchFamily="18" charset="2"/>
              </a:rPr>
              <a:t>e</a:t>
            </a:r>
            <a:endParaRPr lang="en-US" altLang="ja-JP" dirty="0">
              <a:latin typeface="Symbol" panose="05050102010706020507" pitchFamily="18" charset="2"/>
            </a:endParaRPr>
          </a:p>
          <a:p>
            <a:pPr marL="457200" lvl="1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en-US" altLang="ja-JP" dirty="0">
                <a:solidFill>
                  <a:srgbClr val="FF0000"/>
                </a:solidFill>
              </a:rPr>
              <a:t> = 4.6 TB/s </a:t>
            </a: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2192D282-C850-4CB7-AFEF-F5E342F8C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000274"/>
              </p:ext>
            </p:extLst>
          </p:nvPr>
        </p:nvGraphicFramePr>
        <p:xfrm>
          <a:off x="2242592" y="2267745"/>
          <a:ext cx="3744416" cy="1754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873">
                  <a:extLst>
                    <a:ext uri="{9D8B030D-6E8A-4147-A177-3AD203B41FA5}">
                      <a16:colId xmlns:a16="http://schemas.microsoft.com/office/drawing/2014/main" val="2175350559"/>
                    </a:ext>
                  </a:extLst>
                </a:gridCol>
                <a:gridCol w="1156422">
                  <a:extLst>
                    <a:ext uri="{9D8B030D-6E8A-4147-A177-3AD203B41FA5}">
                      <a16:colId xmlns:a16="http://schemas.microsoft.com/office/drawing/2014/main" val="2757587853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val="4198768691"/>
                    </a:ext>
                  </a:extLst>
                </a:gridCol>
              </a:tblGrid>
              <a:tr h="352661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Detector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No. of Plane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No. of hits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569063"/>
                  </a:ext>
                </a:extLst>
              </a:tr>
              <a:tr h="35021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TPC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117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575*117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202908"/>
                  </a:ext>
                </a:extLst>
              </a:tr>
              <a:tr h="35021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SPT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575*11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62117"/>
                  </a:ext>
                </a:extLst>
              </a:tr>
              <a:tr h="396188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TOF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575*7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961735"/>
                  </a:ext>
                </a:extLst>
              </a:tr>
              <a:tr h="207448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Total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67275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326546"/>
                  </a:ext>
                </a:extLst>
              </a:tr>
            </a:tbl>
          </a:graphicData>
        </a:graphic>
      </p:graphicFrame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B7C90253-178B-470D-9501-2EBAE8E95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740998"/>
              </p:ext>
            </p:extLst>
          </p:nvPr>
        </p:nvGraphicFramePr>
        <p:xfrm>
          <a:off x="6528048" y="2170931"/>
          <a:ext cx="3744416" cy="2516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596">
                  <a:extLst>
                    <a:ext uri="{9D8B030D-6E8A-4147-A177-3AD203B41FA5}">
                      <a16:colId xmlns:a16="http://schemas.microsoft.com/office/drawing/2014/main" val="2175350559"/>
                    </a:ext>
                  </a:extLst>
                </a:gridCol>
                <a:gridCol w="1625699">
                  <a:extLst>
                    <a:ext uri="{9D8B030D-6E8A-4147-A177-3AD203B41FA5}">
                      <a16:colId xmlns:a16="http://schemas.microsoft.com/office/drawing/2014/main" val="2757587853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val="4198768691"/>
                    </a:ext>
                  </a:extLst>
                </a:gridCol>
              </a:tblGrid>
              <a:tr h="352661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Parameter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No. of Plane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No. of hits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569063"/>
                  </a:ext>
                </a:extLst>
              </a:tr>
              <a:tr h="35021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R</a:t>
                      </a:r>
                      <a:r>
                        <a:rPr kumimoji="1" lang="en-US" altLang="ja-JP" sz="1400" baseline="-25000" dirty="0"/>
                        <a:t>I</a:t>
                      </a:r>
                      <a:endParaRPr kumimoji="1" lang="ja-JP" alt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Interaction rate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10</a:t>
                      </a:r>
                      <a:r>
                        <a:rPr kumimoji="1" lang="en-US" altLang="ja-JP" sz="1400" baseline="30000" dirty="0"/>
                        <a:t>7</a:t>
                      </a:r>
                      <a:r>
                        <a:rPr kumimoji="1" lang="en-US" altLang="ja-JP" sz="1400" dirty="0"/>
                        <a:t>Hz (MB)/10</a:t>
                      </a:r>
                      <a:r>
                        <a:rPr kumimoji="1" lang="en-US" altLang="ja-JP" sz="1400" baseline="30000" dirty="0"/>
                        <a:t>5</a:t>
                      </a:r>
                      <a:r>
                        <a:rPr kumimoji="1" lang="en-US" altLang="ja-JP" sz="1400" dirty="0"/>
                        <a:t>Hz(1% Central)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202908"/>
                  </a:ext>
                </a:extLst>
              </a:tr>
              <a:tr h="35021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No. of pads  per hit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62117"/>
                  </a:ext>
                </a:extLst>
              </a:tr>
              <a:tr h="350219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Data size / pad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4B (TDC/ADC/address)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961735"/>
                  </a:ext>
                </a:extLst>
              </a:tr>
              <a:tr h="350219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Symbol" panose="05050102010706020507" pitchFamily="18" charset="2"/>
                        </a:rPr>
                        <a:t>e</a:t>
                      </a:r>
                      <a:endParaRPr kumimoji="1" lang="ja-JP" altLang="en-US" sz="14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Efficiency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25393"/>
                  </a:ext>
                </a:extLst>
              </a:tr>
            </a:tbl>
          </a:graphicData>
        </a:graphic>
      </p:graphicFrame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2AF793E-1662-4992-B965-8314B4B03C5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049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B62768-771E-44FF-9060-DEAFE947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with ALICE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8330B2-E53F-403C-94FC-6A6CFDD51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Multiplicity, event rate</a:t>
            </a:r>
            <a:endParaRPr lang="en-US" altLang="ja-JP" dirty="0"/>
          </a:p>
          <a:p>
            <a:r>
              <a:rPr lang="en-US" altLang="ja-JP" dirty="0"/>
              <a:t>Comparable data rate : several TB/s</a:t>
            </a:r>
          </a:p>
          <a:p>
            <a:r>
              <a:rPr kumimoji="1" lang="en-US" altLang="ja-JP" dirty="0"/>
              <a:t>Periodic interaction (ALICE), random interaction (J-PARC-HI)</a:t>
            </a:r>
          </a:p>
          <a:p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1DA2513-3263-4AF2-B2C3-527B7B53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15</a:t>
            </a:fld>
            <a:endParaRPr kumimoji="1" lang="ja-JP" altLang="en-US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DD672FF2-819C-44BC-A190-63B8456C7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053916"/>
              </p:ext>
            </p:extLst>
          </p:nvPr>
        </p:nvGraphicFramePr>
        <p:xfrm>
          <a:off x="1775520" y="3872310"/>
          <a:ext cx="8127999" cy="1576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71891580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6394110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58072783"/>
                    </a:ext>
                  </a:extLst>
                </a:gridCol>
              </a:tblGrid>
              <a:tr h="46391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J-PARC-HI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ALICE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820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Multiplicity (charged,4</a:t>
                      </a:r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dirty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~1200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21400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244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Collision rate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 MHz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50 kHz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992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Data rate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~4.6TB/s (after zero </a:t>
                      </a:r>
                      <a:r>
                        <a:rPr kumimoji="1" lang="en-US" altLang="ja-JP" dirty="0" err="1"/>
                        <a:t>suppr</a:t>
                      </a:r>
                      <a:r>
                        <a:rPr kumimoji="1" lang="en-US" altLang="ja-JP" dirty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~3.3TB/s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13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240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85DBBB-9943-4F08-BB01-9DEF25822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594" y="-138677"/>
            <a:ext cx="8229600" cy="1143000"/>
          </a:xfrm>
        </p:spPr>
        <p:txBody>
          <a:bodyPr/>
          <a:lstStyle/>
          <a:p>
            <a:r>
              <a:rPr lang="en-US" altLang="ja-JP" dirty="0"/>
              <a:t>D</a:t>
            </a:r>
            <a:r>
              <a:rPr kumimoji="1" lang="en-US" altLang="ja-JP" dirty="0"/>
              <a:t>etails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FB8421-09F2-4113-A036-EBEB95684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806" y="77542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dirty="0"/>
              <a:t>Ion-Ion interaction rate = 10MHz</a:t>
            </a:r>
          </a:p>
          <a:p>
            <a:pPr marL="285750" indent="-285750"/>
            <a:r>
              <a:rPr lang="en-US" altLang="ja-JP" dirty="0"/>
              <a:t>Occupancy (Hit probability per event in each pad) = 10%</a:t>
            </a:r>
          </a:p>
          <a:p>
            <a:pPr marL="285750" indent="-285750"/>
            <a:r>
              <a:rPr lang="en-US" altLang="ja-JP" dirty="0"/>
              <a:t>Signal rate in each pad = 1MHz</a:t>
            </a:r>
            <a:r>
              <a:rPr lang="ja-JP" altLang="en-US" dirty="0"/>
              <a:t>↔</a:t>
            </a:r>
            <a:r>
              <a:rPr lang="en-US" altLang="ja-JP" dirty="0"/>
              <a:t>1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s</a:t>
            </a:r>
          </a:p>
          <a:p>
            <a:pPr marL="285750" indent="-285750"/>
            <a:r>
              <a:rPr lang="en-US" altLang="ja-JP" dirty="0" err="1"/>
              <a:t>ts</a:t>
            </a:r>
            <a:r>
              <a:rPr lang="en-US" altLang="ja-JP" dirty="0"/>
              <a:t> : Shaping time &lt;= 100ns</a:t>
            </a:r>
          </a:p>
          <a:p>
            <a:pPr marL="285750" indent="-285750"/>
            <a:r>
              <a:rPr lang="en-US" altLang="ja-JP" dirty="0"/>
              <a:t>Sampling frequency (1/</a:t>
            </a:r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t) &gt;= 50MHz (ALICE SAMPA = 5MHz)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281BA6-4B7E-47B0-8E1C-A75A50A5D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B073487B-E57D-41AE-A578-26177FD06045}"/>
              </a:ext>
            </a:extLst>
          </p:cNvPr>
          <p:cNvSpPr/>
          <p:nvPr/>
        </p:nvSpPr>
        <p:spPr>
          <a:xfrm>
            <a:off x="2423160" y="5705769"/>
            <a:ext cx="3672840" cy="220980"/>
          </a:xfrm>
          <a:custGeom>
            <a:avLst/>
            <a:gdLst>
              <a:gd name="connsiteX0" fmla="*/ 0 w 3672840"/>
              <a:gd name="connsiteY0" fmla="*/ 190500 h 220980"/>
              <a:gd name="connsiteX1" fmla="*/ 960120 w 3672840"/>
              <a:gd name="connsiteY1" fmla="*/ 190500 h 220980"/>
              <a:gd name="connsiteX2" fmla="*/ 982980 w 3672840"/>
              <a:gd name="connsiteY2" fmla="*/ 129540 h 220980"/>
              <a:gd name="connsiteX3" fmla="*/ 1043940 w 3672840"/>
              <a:gd name="connsiteY3" fmla="*/ 45720 h 220980"/>
              <a:gd name="connsiteX4" fmla="*/ 1173480 w 3672840"/>
              <a:gd name="connsiteY4" fmla="*/ 0 h 220980"/>
              <a:gd name="connsiteX5" fmla="*/ 1211580 w 3672840"/>
              <a:gd name="connsiteY5" fmla="*/ 60960 h 220980"/>
              <a:gd name="connsiteX6" fmla="*/ 1272540 w 3672840"/>
              <a:gd name="connsiteY6" fmla="*/ 114300 h 220980"/>
              <a:gd name="connsiteX7" fmla="*/ 1356360 w 3672840"/>
              <a:gd name="connsiteY7" fmla="*/ 220980 h 220980"/>
              <a:gd name="connsiteX8" fmla="*/ 3672840 w 3672840"/>
              <a:gd name="connsiteY8" fmla="*/ 22098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2840" h="220980">
                <a:moveTo>
                  <a:pt x="0" y="190500"/>
                </a:moveTo>
                <a:lnTo>
                  <a:pt x="960120" y="190500"/>
                </a:lnTo>
                <a:lnTo>
                  <a:pt x="982980" y="129540"/>
                </a:lnTo>
                <a:lnTo>
                  <a:pt x="1043940" y="45720"/>
                </a:lnTo>
                <a:lnTo>
                  <a:pt x="1173480" y="0"/>
                </a:lnTo>
                <a:lnTo>
                  <a:pt x="1211580" y="60960"/>
                </a:lnTo>
                <a:lnTo>
                  <a:pt x="1272540" y="114300"/>
                </a:lnTo>
                <a:lnTo>
                  <a:pt x="1356360" y="220980"/>
                </a:lnTo>
                <a:lnTo>
                  <a:pt x="3672840" y="2209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A515640-D671-4B8B-A3BD-4D943F5B8716}"/>
              </a:ext>
            </a:extLst>
          </p:cNvPr>
          <p:cNvCxnSpPr/>
          <p:nvPr/>
        </p:nvCxnSpPr>
        <p:spPr>
          <a:xfrm>
            <a:off x="3384849" y="6026281"/>
            <a:ext cx="4320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A1493A3-6C6A-48C8-928B-319FE37F30C0}"/>
              </a:ext>
            </a:extLst>
          </p:cNvPr>
          <p:cNvSpPr txBox="1"/>
          <p:nvPr/>
        </p:nvSpPr>
        <p:spPr>
          <a:xfrm flipH="1">
            <a:off x="3410759" y="5939988"/>
            <a:ext cx="39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ts</a:t>
            </a:r>
            <a:endParaRPr lang="ja-JP" altLang="en-US" dirty="0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FB8DA5A-0CB4-47FF-903F-F286F51087A6}"/>
              </a:ext>
            </a:extLst>
          </p:cNvPr>
          <p:cNvSpPr/>
          <p:nvPr/>
        </p:nvSpPr>
        <p:spPr>
          <a:xfrm>
            <a:off x="3547357" y="5692531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EB33280-7435-4004-952D-42E0BF21E669}"/>
              </a:ext>
            </a:extLst>
          </p:cNvPr>
          <p:cNvSpPr/>
          <p:nvPr/>
        </p:nvSpPr>
        <p:spPr>
          <a:xfrm>
            <a:off x="3647729" y="5764539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01F9193A-AC67-4BDA-9EBA-65CCE9AD182E}"/>
              </a:ext>
            </a:extLst>
          </p:cNvPr>
          <p:cNvSpPr/>
          <p:nvPr/>
        </p:nvSpPr>
        <p:spPr>
          <a:xfrm>
            <a:off x="3719737" y="588226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39E3F71-5C12-443D-BC21-E2D4151BA896}"/>
              </a:ext>
            </a:extLst>
          </p:cNvPr>
          <p:cNvSpPr/>
          <p:nvPr/>
        </p:nvSpPr>
        <p:spPr>
          <a:xfrm>
            <a:off x="3872137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630CDAD-8DF8-4069-9C04-AA262E8D6B83}"/>
              </a:ext>
            </a:extLst>
          </p:cNvPr>
          <p:cNvSpPr/>
          <p:nvPr/>
        </p:nvSpPr>
        <p:spPr>
          <a:xfrm>
            <a:off x="4024537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4E269AEE-1558-4474-8622-9CDDB3E65EE1}"/>
              </a:ext>
            </a:extLst>
          </p:cNvPr>
          <p:cNvSpPr/>
          <p:nvPr/>
        </p:nvSpPr>
        <p:spPr>
          <a:xfrm>
            <a:off x="4178074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AD46FB3-B66E-43AC-9F31-94CA6C97EFC6}"/>
              </a:ext>
            </a:extLst>
          </p:cNvPr>
          <p:cNvSpPr/>
          <p:nvPr/>
        </p:nvSpPr>
        <p:spPr>
          <a:xfrm>
            <a:off x="3431705" y="5738250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CA762331-AA5B-4C8A-AB49-9BE96FC44F9B}"/>
              </a:ext>
            </a:extLst>
          </p:cNvPr>
          <p:cNvSpPr/>
          <p:nvPr/>
        </p:nvSpPr>
        <p:spPr>
          <a:xfrm>
            <a:off x="3359697" y="588226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0FC8D49C-56F9-4616-A4B8-1C4C6F9084A1}"/>
              </a:ext>
            </a:extLst>
          </p:cNvPr>
          <p:cNvSpPr/>
          <p:nvPr/>
        </p:nvSpPr>
        <p:spPr>
          <a:xfrm>
            <a:off x="3215681" y="588226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BD80D665-BC01-4AFC-8E8F-C1B091180CD0}"/>
              </a:ext>
            </a:extLst>
          </p:cNvPr>
          <p:cNvSpPr/>
          <p:nvPr/>
        </p:nvSpPr>
        <p:spPr>
          <a:xfrm>
            <a:off x="3071665" y="588226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FE546FC-6109-4DEF-BF6F-BD054E0ACF92}"/>
              </a:ext>
            </a:extLst>
          </p:cNvPr>
          <p:cNvSpPr/>
          <p:nvPr/>
        </p:nvSpPr>
        <p:spPr>
          <a:xfrm>
            <a:off x="2927649" y="588226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30E325F3-4B24-471C-9FB0-7F189C2A9252}"/>
              </a:ext>
            </a:extLst>
          </p:cNvPr>
          <p:cNvSpPr/>
          <p:nvPr/>
        </p:nvSpPr>
        <p:spPr>
          <a:xfrm>
            <a:off x="2783633" y="588226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31159957-3518-4189-AB24-64901DDF051C}"/>
              </a:ext>
            </a:extLst>
          </p:cNvPr>
          <p:cNvSpPr/>
          <p:nvPr/>
        </p:nvSpPr>
        <p:spPr>
          <a:xfrm>
            <a:off x="4367809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467EBF7F-95F0-4EEC-9B99-9754FDF30581}"/>
              </a:ext>
            </a:extLst>
          </p:cNvPr>
          <p:cNvSpPr/>
          <p:nvPr/>
        </p:nvSpPr>
        <p:spPr>
          <a:xfrm>
            <a:off x="4511825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DC8EC926-0E5D-4CE7-892B-4D807BED7A8D}"/>
              </a:ext>
            </a:extLst>
          </p:cNvPr>
          <p:cNvSpPr/>
          <p:nvPr/>
        </p:nvSpPr>
        <p:spPr>
          <a:xfrm>
            <a:off x="4682130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4083FEA4-7EB4-4554-9CD5-CDA4A6892849}"/>
              </a:ext>
            </a:extLst>
          </p:cNvPr>
          <p:cNvSpPr/>
          <p:nvPr/>
        </p:nvSpPr>
        <p:spPr>
          <a:xfrm>
            <a:off x="4871865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69A6E88-3047-4586-B024-A131E070BD3B}"/>
              </a:ext>
            </a:extLst>
          </p:cNvPr>
          <p:cNvSpPr/>
          <p:nvPr/>
        </p:nvSpPr>
        <p:spPr>
          <a:xfrm>
            <a:off x="5024265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0A86EB58-0FD8-482A-8812-3220B83E3183}"/>
              </a:ext>
            </a:extLst>
          </p:cNvPr>
          <p:cNvSpPr/>
          <p:nvPr/>
        </p:nvSpPr>
        <p:spPr>
          <a:xfrm>
            <a:off x="5176665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5A5260BF-9B31-41B4-AE94-017F9B970529}"/>
              </a:ext>
            </a:extLst>
          </p:cNvPr>
          <p:cNvSpPr/>
          <p:nvPr/>
        </p:nvSpPr>
        <p:spPr>
          <a:xfrm>
            <a:off x="5329065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5CC0654B-5A9A-4648-9BAF-5F72F98D5683}"/>
              </a:ext>
            </a:extLst>
          </p:cNvPr>
          <p:cNvSpPr/>
          <p:nvPr/>
        </p:nvSpPr>
        <p:spPr>
          <a:xfrm>
            <a:off x="5481465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49803520-1A1A-4526-A4F4-DF2CA171A7BE}"/>
              </a:ext>
            </a:extLst>
          </p:cNvPr>
          <p:cNvSpPr/>
          <p:nvPr/>
        </p:nvSpPr>
        <p:spPr>
          <a:xfrm>
            <a:off x="5663953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4AD3EB53-8C8F-4913-9093-52B7F6BD8B03}"/>
              </a:ext>
            </a:extLst>
          </p:cNvPr>
          <p:cNvSpPr/>
          <p:nvPr/>
        </p:nvSpPr>
        <p:spPr>
          <a:xfrm>
            <a:off x="5816353" y="590855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8EF7AEBE-D07E-46BE-9B84-B0DDDED438FC}"/>
              </a:ext>
            </a:extLst>
          </p:cNvPr>
          <p:cNvSpPr/>
          <p:nvPr/>
        </p:nvSpPr>
        <p:spPr>
          <a:xfrm>
            <a:off x="2639617" y="588226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61745F28-98AE-4FCB-84A0-A24005762614}"/>
              </a:ext>
            </a:extLst>
          </p:cNvPr>
          <p:cNvSpPr/>
          <p:nvPr/>
        </p:nvSpPr>
        <p:spPr>
          <a:xfrm>
            <a:off x="2495601" y="588226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7D371F1-3A6E-4F0A-9B0E-B16FAC6E523D}"/>
              </a:ext>
            </a:extLst>
          </p:cNvPr>
          <p:cNvSpPr/>
          <p:nvPr/>
        </p:nvSpPr>
        <p:spPr>
          <a:xfrm>
            <a:off x="2826511" y="5882265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t</a:t>
            </a:r>
            <a:endParaRPr lang="ja-JP" altLang="en-US" dirty="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8798FD5E-8E73-496D-96C0-2C8921B7C7C6}"/>
              </a:ext>
            </a:extLst>
          </p:cNvPr>
          <p:cNvCxnSpPr>
            <a:cxnSpLocks/>
          </p:cNvCxnSpPr>
          <p:nvPr/>
        </p:nvCxnSpPr>
        <p:spPr>
          <a:xfrm>
            <a:off x="2912449" y="5826107"/>
            <a:ext cx="20493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65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636C85AF-5DA3-441D-AF7D-9C1F33C9BAF6}"/>
              </a:ext>
            </a:extLst>
          </p:cNvPr>
          <p:cNvSpPr/>
          <p:nvPr/>
        </p:nvSpPr>
        <p:spPr>
          <a:xfrm>
            <a:off x="2117233" y="1509726"/>
            <a:ext cx="416909" cy="2606451"/>
          </a:xfrm>
          <a:prstGeom prst="rect">
            <a:avLst/>
          </a:prstGeom>
          <a:solidFill>
            <a:srgbClr val="0DFF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538B156E-67EE-4891-B051-0D892560FF96}"/>
              </a:ext>
            </a:extLst>
          </p:cNvPr>
          <p:cNvSpPr/>
          <p:nvPr/>
        </p:nvSpPr>
        <p:spPr>
          <a:xfrm>
            <a:off x="1910891" y="1730265"/>
            <a:ext cx="416909" cy="2606451"/>
          </a:xfrm>
          <a:prstGeom prst="rect">
            <a:avLst/>
          </a:prstGeom>
          <a:solidFill>
            <a:srgbClr val="0DFF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7B99E951-825D-4D85-AE1C-90D7AB65E428}"/>
              </a:ext>
            </a:extLst>
          </p:cNvPr>
          <p:cNvSpPr/>
          <p:nvPr/>
        </p:nvSpPr>
        <p:spPr>
          <a:xfrm>
            <a:off x="3952887" y="1732521"/>
            <a:ext cx="1659160" cy="2275512"/>
          </a:xfrm>
          <a:prstGeom prst="rect">
            <a:avLst/>
          </a:prstGeom>
          <a:solidFill>
            <a:srgbClr val="91F0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B6DBD98F-B643-417C-A8BA-1C4C1653A7CB}"/>
              </a:ext>
            </a:extLst>
          </p:cNvPr>
          <p:cNvSpPr/>
          <p:nvPr/>
        </p:nvSpPr>
        <p:spPr>
          <a:xfrm>
            <a:off x="3754016" y="1945253"/>
            <a:ext cx="1659160" cy="2275512"/>
          </a:xfrm>
          <a:prstGeom prst="rect">
            <a:avLst/>
          </a:prstGeom>
          <a:solidFill>
            <a:srgbClr val="91F0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1EA9FCD-065B-48E7-82A3-F8112FDA1314}"/>
              </a:ext>
            </a:extLst>
          </p:cNvPr>
          <p:cNvSpPr/>
          <p:nvPr/>
        </p:nvSpPr>
        <p:spPr>
          <a:xfrm>
            <a:off x="8224799" y="2021739"/>
            <a:ext cx="1512168" cy="2229111"/>
          </a:xfrm>
          <a:prstGeom prst="rect">
            <a:avLst/>
          </a:prstGeom>
          <a:solidFill>
            <a:srgbClr val="10E0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174536DD-133C-4130-A739-E40EF374D585}"/>
              </a:ext>
            </a:extLst>
          </p:cNvPr>
          <p:cNvSpPr/>
          <p:nvPr/>
        </p:nvSpPr>
        <p:spPr>
          <a:xfrm>
            <a:off x="8072399" y="2132857"/>
            <a:ext cx="1512168" cy="2229111"/>
          </a:xfrm>
          <a:prstGeom prst="rect">
            <a:avLst/>
          </a:prstGeom>
          <a:solidFill>
            <a:srgbClr val="10E0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198CFD3-4E3E-4D8A-97A2-673E27FC0A07}"/>
              </a:ext>
            </a:extLst>
          </p:cNvPr>
          <p:cNvSpPr/>
          <p:nvPr/>
        </p:nvSpPr>
        <p:spPr>
          <a:xfrm>
            <a:off x="3515883" y="2198787"/>
            <a:ext cx="1659160" cy="2275512"/>
          </a:xfrm>
          <a:prstGeom prst="rect">
            <a:avLst/>
          </a:prstGeom>
          <a:solidFill>
            <a:srgbClr val="91F0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FDB9FD-E9C6-4E03-A74B-D240AB0D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42" y="229889"/>
            <a:ext cx="7958416" cy="81403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Concept of Online-Offline c</a:t>
            </a:r>
            <a:r>
              <a:rPr kumimoji="1" lang="en-US" altLang="ja-JP" dirty="0"/>
              <a:t>omputing system for J-PARC-HI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8B38C8-46FC-4E97-9679-A67F189B5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71" y="5898405"/>
            <a:ext cx="3826768" cy="797058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311F34-465F-410C-A97F-DDA06995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C56EF1E-6535-42EA-BA63-3E07EA74318F}"/>
              </a:ext>
            </a:extLst>
          </p:cNvPr>
          <p:cNvSpPr/>
          <p:nvPr/>
        </p:nvSpPr>
        <p:spPr>
          <a:xfrm>
            <a:off x="2151742" y="2364438"/>
            <a:ext cx="288032" cy="2880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DFF0AF-5017-4B60-A656-5D5894B84DA6}"/>
              </a:ext>
            </a:extLst>
          </p:cNvPr>
          <p:cNvSpPr/>
          <p:nvPr/>
        </p:nvSpPr>
        <p:spPr>
          <a:xfrm>
            <a:off x="2151742" y="2818141"/>
            <a:ext cx="288032" cy="2880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91D75F6-0633-4B23-BF12-CF9098603BB9}"/>
              </a:ext>
            </a:extLst>
          </p:cNvPr>
          <p:cNvSpPr/>
          <p:nvPr/>
        </p:nvSpPr>
        <p:spPr>
          <a:xfrm>
            <a:off x="3579665" y="2423646"/>
            <a:ext cx="730423" cy="7786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FPGA</a:t>
            </a:r>
            <a:endParaRPr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5B02515-D1D5-4E44-8A4A-3D463F2C60F5}"/>
              </a:ext>
            </a:extLst>
          </p:cNvPr>
          <p:cNvSpPr/>
          <p:nvPr/>
        </p:nvSpPr>
        <p:spPr>
          <a:xfrm>
            <a:off x="1739926" y="2033101"/>
            <a:ext cx="416909" cy="2606451"/>
          </a:xfrm>
          <a:prstGeom prst="rect">
            <a:avLst/>
          </a:prstGeom>
          <a:solidFill>
            <a:srgbClr val="0DFF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F8E02EA-1DBC-4BF2-A004-7DBDD23F48CA}"/>
              </a:ext>
            </a:extLst>
          </p:cNvPr>
          <p:cNvSpPr txBox="1"/>
          <p:nvPr/>
        </p:nvSpPr>
        <p:spPr>
          <a:xfrm>
            <a:off x="597398" y="2863745"/>
            <a:ext cx="1091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Detectors</a:t>
            </a:r>
          </a:p>
          <a:p>
            <a:r>
              <a:rPr lang="en-US" altLang="ja-JP" dirty="0"/>
              <a:t>(SPT, TPC,</a:t>
            </a:r>
          </a:p>
          <a:p>
            <a:r>
              <a:rPr lang="en-US" altLang="ja-JP" dirty="0"/>
              <a:t>TOF,…)</a:t>
            </a:r>
            <a:endParaRPr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FEC19C0-2964-4FAA-B8E6-81C8A2C047B4}"/>
              </a:ext>
            </a:extLst>
          </p:cNvPr>
          <p:cNvSpPr/>
          <p:nvPr/>
        </p:nvSpPr>
        <p:spPr>
          <a:xfrm>
            <a:off x="2143358" y="3424530"/>
            <a:ext cx="288032" cy="2880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8C8ACD2-F186-4BF7-B62A-7D80ACF50FC1}"/>
              </a:ext>
            </a:extLst>
          </p:cNvPr>
          <p:cNvSpPr/>
          <p:nvPr/>
        </p:nvSpPr>
        <p:spPr>
          <a:xfrm>
            <a:off x="2143358" y="3878233"/>
            <a:ext cx="288032" cy="2880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7142F02-8E33-43C3-A148-D74566E7E4C0}"/>
              </a:ext>
            </a:extLst>
          </p:cNvPr>
          <p:cNvCxnSpPr>
            <a:cxnSpLocks/>
          </p:cNvCxnSpPr>
          <p:nvPr/>
        </p:nvCxnSpPr>
        <p:spPr>
          <a:xfrm>
            <a:off x="2439774" y="2521932"/>
            <a:ext cx="11398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BCB745A-EE88-4122-84CE-A2DCB75C5D53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439774" y="2940503"/>
            <a:ext cx="1156442" cy="216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96E9A85-3EE3-403C-8C9B-65A1599936DB}"/>
              </a:ext>
            </a:extLst>
          </p:cNvPr>
          <p:cNvSpPr txBox="1"/>
          <p:nvPr/>
        </p:nvSpPr>
        <p:spPr>
          <a:xfrm>
            <a:off x="2712642" y="3013160"/>
            <a:ext cx="6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Data link</a:t>
            </a:r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1224C33-977D-4D8E-90BA-FA7B3DBD85E8}"/>
              </a:ext>
            </a:extLst>
          </p:cNvPr>
          <p:cNvSpPr txBox="1"/>
          <p:nvPr/>
        </p:nvSpPr>
        <p:spPr>
          <a:xfrm>
            <a:off x="3468104" y="4554205"/>
            <a:ext cx="171707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Zero suppression</a:t>
            </a:r>
          </a:p>
          <a:p>
            <a:r>
              <a:rPr lang="en-US" altLang="ja-JP" dirty="0"/>
              <a:t>Clustering</a:t>
            </a:r>
            <a:endParaRPr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33F7572-23A5-49F8-8C32-28E5C59FA653}"/>
              </a:ext>
            </a:extLst>
          </p:cNvPr>
          <p:cNvSpPr/>
          <p:nvPr/>
        </p:nvSpPr>
        <p:spPr>
          <a:xfrm>
            <a:off x="7919999" y="2293281"/>
            <a:ext cx="1512168" cy="2229111"/>
          </a:xfrm>
          <a:prstGeom prst="rect">
            <a:avLst/>
          </a:prstGeom>
          <a:solidFill>
            <a:srgbClr val="10E0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A40BF83-16E3-43CF-B524-547D75A18CAA}"/>
              </a:ext>
            </a:extLst>
          </p:cNvPr>
          <p:cNvSpPr txBox="1"/>
          <p:nvPr/>
        </p:nvSpPr>
        <p:spPr>
          <a:xfrm>
            <a:off x="7929811" y="4682815"/>
            <a:ext cx="9543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Tracking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2FCD4E7-615C-490F-AAAD-498A41424ECF}"/>
              </a:ext>
            </a:extLst>
          </p:cNvPr>
          <p:cNvSpPr txBox="1"/>
          <p:nvPr/>
        </p:nvSpPr>
        <p:spPr>
          <a:xfrm>
            <a:off x="7896235" y="5077016"/>
            <a:ext cx="21278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Event reconstruction</a:t>
            </a:r>
          </a:p>
          <a:p>
            <a:r>
              <a:rPr lang="en-US" altLang="ja-JP" dirty="0"/>
              <a:t>/filtering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92B2755-A309-4303-939C-3E01F3A683CB}"/>
              </a:ext>
            </a:extLst>
          </p:cNvPr>
          <p:cNvSpPr/>
          <p:nvPr/>
        </p:nvSpPr>
        <p:spPr>
          <a:xfrm>
            <a:off x="3596216" y="3478684"/>
            <a:ext cx="730423" cy="7786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FPGA</a:t>
            </a:r>
            <a:endParaRPr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C198D67-19D4-4E4D-822C-D39392C943C8}"/>
              </a:ext>
            </a:extLst>
          </p:cNvPr>
          <p:cNvSpPr/>
          <p:nvPr/>
        </p:nvSpPr>
        <p:spPr>
          <a:xfrm>
            <a:off x="4479039" y="2484838"/>
            <a:ext cx="584565" cy="557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CPU</a:t>
            </a:r>
            <a:endParaRPr lang="ja-JP" altLang="en-US" dirty="0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7D5B2C0-3912-4B72-901B-0EC042305B50}"/>
              </a:ext>
            </a:extLst>
          </p:cNvPr>
          <p:cNvCxnSpPr>
            <a:cxnSpLocks/>
          </p:cNvCxnSpPr>
          <p:nvPr/>
        </p:nvCxnSpPr>
        <p:spPr>
          <a:xfrm>
            <a:off x="4390323" y="2382940"/>
            <a:ext cx="0" cy="19977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5BD032C-12CA-41DC-81A6-A5025232C144}"/>
              </a:ext>
            </a:extLst>
          </p:cNvPr>
          <p:cNvSpPr/>
          <p:nvPr/>
        </p:nvSpPr>
        <p:spPr>
          <a:xfrm>
            <a:off x="4454010" y="3401794"/>
            <a:ext cx="664893" cy="690836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memory</a:t>
            </a:r>
            <a:endParaRPr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5439CB2-74FA-4644-8940-E8F07D91AF54}"/>
              </a:ext>
            </a:extLst>
          </p:cNvPr>
          <p:cNvSpPr txBox="1"/>
          <p:nvPr/>
        </p:nvSpPr>
        <p:spPr>
          <a:xfrm>
            <a:off x="4125853" y="2123336"/>
            <a:ext cx="62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PCIe</a:t>
            </a:r>
            <a:endParaRPr lang="ja-JP" altLang="en-US" dirty="0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3888B849-C39F-4082-8045-EEC4E758F25B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431390" y="3568546"/>
            <a:ext cx="11648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344A58E3-F413-4D3C-903F-1E8FA1B49817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431391" y="4008033"/>
            <a:ext cx="1047477" cy="142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70376BCD-6271-4042-B875-F8501075F9AD}"/>
              </a:ext>
            </a:extLst>
          </p:cNvPr>
          <p:cNvCxnSpPr>
            <a:cxnSpLocks/>
          </p:cNvCxnSpPr>
          <p:nvPr/>
        </p:nvCxnSpPr>
        <p:spPr>
          <a:xfrm>
            <a:off x="5234223" y="3243491"/>
            <a:ext cx="1071565" cy="152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D8F2439F-01B8-4174-8FE7-E28CD3AED32A}"/>
              </a:ext>
            </a:extLst>
          </p:cNvPr>
          <p:cNvSpPr/>
          <p:nvPr/>
        </p:nvSpPr>
        <p:spPr>
          <a:xfrm>
            <a:off x="8702881" y="2498709"/>
            <a:ext cx="729286" cy="5575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GPU</a:t>
            </a:r>
            <a:endParaRPr lang="ja-JP" altLang="en-US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E3E7B06E-8ADC-4054-9CAD-EE72C8008392}"/>
              </a:ext>
            </a:extLst>
          </p:cNvPr>
          <p:cNvSpPr/>
          <p:nvPr/>
        </p:nvSpPr>
        <p:spPr>
          <a:xfrm>
            <a:off x="7973596" y="2484807"/>
            <a:ext cx="584565" cy="557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CPU</a:t>
            </a:r>
            <a:endParaRPr lang="ja-JP" altLang="en-US" dirty="0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FECD165F-9077-48A7-B47E-C27ED36C07CD}"/>
              </a:ext>
            </a:extLst>
          </p:cNvPr>
          <p:cNvSpPr/>
          <p:nvPr/>
        </p:nvSpPr>
        <p:spPr>
          <a:xfrm>
            <a:off x="8714905" y="3532660"/>
            <a:ext cx="664893" cy="690836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memory</a:t>
            </a:r>
            <a:endParaRPr lang="ja-JP" altLang="en-US" dirty="0"/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884A61E7-DCC4-42B7-A94B-E8FFAC925C76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7258717" y="3336326"/>
            <a:ext cx="661283" cy="715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50E2F9A-B045-447F-89C3-A32A7126EE0C}"/>
              </a:ext>
            </a:extLst>
          </p:cNvPr>
          <p:cNvSpPr txBox="1"/>
          <p:nvPr/>
        </p:nvSpPr>
        <p:spPr>
          <a:xfrm>
            <a:off x="6069362" y="2495315"/>
            <a:ext cx="146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Network links</a:t>
            </a:r>
            <a:endParaRPr lang="ja-JP" altLang="en-US" dirty="0"/>
          </a:p>
        </p:txBody>
      </p: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D6FF5FF3-C367-4EFF-B783-F813C8485011}"/>
              </a:ext>
            </a:extLst>
          </p:cNvPr>
          <p:cNvCxnSpPr>
            <a:cxnSpLocks/>
          </p:cNvCxnSpPr>
          <p:nvPr/>
        </p:nvCxnSpPr>
        <p:spPr>
          <a:xfrm>
            <a:off x="5400155" y="3115174"/>
            <a:ext cx="8884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6C49855F-C766-4884-A066-50BC395AD56F}"/>
              </a:ext>
            </a:extLst>
          </p:cNvPr>
          <p:cNvCxnSpPr>
            <a:cxnSpLocks/>
          </p:cNvCxnSpPr>
          <p:nvPr/>
        </p:nvCxnSpPr>
        <p:spPr>
          <a:xfrm flipH="1" flipV="1">
            <a:off x="7251461" y="3169300"/>
            <a:ext cx="668539" cy="312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358B737A-7911-4777-8AD3-3A4297BBB3AA}"/>
              </a:ext>
            </a:extLst>
          </p:cNvPr>
          <p:cNvCxnSpPr>
            <a:cxnSpLocks/>
          </p:cNvCxnSpPr>
          <p:nvPr/>
        </p:nvCxnSpPr>
        <p:spPr>
          <a:xfrm>
            <a:off x="5568029" y="2962158"/>
            <a:ext cx="720545" cy="134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191B0F3B-2808-497C-9AC4-DEC3DC49E4DF}"/>
              </a:ext>
            </a:extLst>
          </p:cNvPr>
          <p:cNvCxnSpPr>
            <a:cxnSpLocks/>
          </p:cNvCxnSpPr>
          <p:nvPr/>
        </p:nvCxnSpPr>
        <p:spPr>
          <a:xfrm flipH="1" flipV="1">
            <a:off x="7258717" y="3033490"/>
            <a:ext cx="668539" cy="312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C94314ED-7CCB-41FA-9FF4-3FDAA20B8FD8}"/>
              </a:ext>
            </a:extLst>
          </p:cNvPr>
          <p:cNvCxnSpPr>
            <a:cxnSpLocks/>
          </p:cNvCxnSpPr>
          <p:nvPr/>
        </p:nvCxnSpPr>
        <p:spPr>
          <a:xfrm flipH="1">
            <a:off x="2841053" y="1506294"/>
            <a:ext cx="216904" cy="1008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フローチャート: 磁気ディスク 76">
            <a:extLst>
              <a:ext uri="{FF2B5EF4-FFF2-40B4-BE49-F238E27FC236}">
                <a16:creationId xmlns:a16="http://schemas.microsoft.com/office/drawing/2014/main" id="{20F41F59-0ACE-44A5-9C5F-8B4FB9411587}"/>
              </a:ext>
            </a:extLst>
          </p:cNvPr>
          <p:cNvSpPr/>
          <p:nvPr/>
        </p:nvSpPr>
        <p:spPr>
          <a:xfrm>
            <a:off x="9826358" y="2870688"/>
            <a:ext cx="741937" cy="86074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9B82FA0-16F9-475D-B3F8-F9CCA11D5903}"/>
              </a:ext>
            </a:extLst>
          </p:cNvPr>
          <p:cNvSpPr/>
          <p:nvPr/>
        </p:nvSpPr>
        <p:spPr>
          <a:xfrm>
            <a:off x="6186537" y="2813669"/>
            <a:ext cx="1170166" cy="7902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Network switch</a:t>
            </a:r>
            <a:endParaRPr lang="ja-JP" altLang="en-US" dirty="0">
              <a:solidFill>
                <a:schemeClr val="tx1"/>
              </a:solidFill>
            </a:endParaRPr>
          </a:p>
        </p:txBody>
      </p: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8A02B92B-9158-4794-82B3-A9D3ECBEE34F}"/>
              </a:ext>
            </a:extLst>
          </p:cNvPr>
          <p:cNvCxnSpPr>
            <a:cxnSpLocks/>
            <a:stCxn id="77" idx="2"/>
          </p:cNvCxnSpPr>
          <p:nvPr/>
        </p:nvCxnSpPr>
        <p:spPr>
          <a:xfrm flipH="1" flipV="1">
            <a:off x="9402699" y="3299745"/>
            <a:ext cx="423658" cy="13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2C26E14-9724-4A2B-8864-7A8ABACB4A7E}"/>
              </a:ext>
            </a:extLst>
          </p:cNvPr>
          <p:cNvCxnSpPr>
            <a:cxnSpLocks/>
          </p:cNvCxnSpPr>
          <p:nvPr/>
        </p:nvCxnSpPr>
        <p:spPr>
          <a:xfrm>
            <a:off x="8621474" y="2409688"/>
            <a:ext cx="0" cy="19977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253C2FB-F3F2-4084-BF4D-3EB2A9381484}"/>
              </a:ext>
            </a:extLst>
          </p:cNvPr>
          <p:cNvSpPr txBox="1"/>
          <p:nvPr/>
        </p:nvSpPr>
        <p:spPr>
          <a:xfrm>
            <a:off x="8420237" y="2195572"/>
            <a:ext cx="62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PCIe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93ADFDC-D37F-4E31-A4C0-DFBFA5E4CAB6}"/>
              </a:ext>
            </a:extLst>
          </p:cNvPr>
          <p:cNvSpPr txBox="1"/>
          <p:nvPr/>
        </p:nvSpPr>
        <p:spPr>
          <a:xfrm>
            <a:off x="2246460" y="875020"/>
            <a:ext cx="260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1TB/s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(digitized waveform data)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98EB62D-0B90-47A9-8815-7CE2D9FAA949}"/>
              </a:ext>
            </a:extLst>
          </p:cNvPr>
          <p:cNvSpPr txBox="1"/>
          <p:nvPr/>
        </p:nvSpPr>
        <p:spPr>
          <a:xfrm>
            <a:off x="9597646" y="1349750"/>
            <a:ext cx="1448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10GB/s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(to SSD/HDD)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92F38BE-F8A2-4B09-8BA4-048D8112391C}"/>
              </a:ext>
            </a:extLst>
          </p:cNvPr>
          <p:cNvSpPr txBox="1"/>
          <p:nvPr/>
        </p:nvSpPr>
        <p:spPr>
          <a:xfrm>
            <a:off x="7742231" y="5878314"/>
            <a:ext cx="2856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1ms/event/PC</a:t>
            </a:r>
          </a:p>
          <a:p>
            <a:r>
              <a:rPr lang="ja-JP" altLang="en-US" dirty="0"/>
              <a:t>→</a:t>
            </a:r>
            <a:r>
              <a:rPr lang="en-US" altLang="ja-JP" dirty="0"/>
              <a:t>1MHz event rate / 1000PC</a:t>
            </a:r>
            <a:endParaRPr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73FF9AF-EEFB-40C4-A7FF-CFF5C9943A12}"/>
              </a:ext>
            </a:extLst>
          </p:cNvPr>
          <p:cNvSpPr/>
          <p:nvPr/>
        </p:nvSpPr>
        <p:spPr>
          <a:xfrm>
            <a:off x="3596216" y="5665415"/>
            <a:ext cx="3573479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/>
              <a:t>Event filtering (semi-online trigger)</a:t>
            </a:r>
          </a:p>
          <a:p>
            <a:r>
              <a:rPr lang="en-US" altLang="ja-JP" dirty="0"/>
              <a:t>With global detectors</a:t>
            </a:r>
          </a:p>
          <a:p>
            <a:r>
              <a:rPr lang="en-US" altLang="ja-JP" dirty="0"/>
              <a:t>(MC, ZCAL, </a:t>
            </a:r>
            <a:r>
              <a:rPr lang="en-US" altLang="ja-JP" dirty="0" err="1"/>
              <a:t>etc</a:t>
            </a:r>
            <a:r>
              <a:rPr lang="en-US" altLang="ja-JP" dirty="0"/>
              <a:t>)</a:t>
            </a:r>
            <a:r>
              <a:rPr lang="en-US" altLang="ja-JP" dirty="0">
                <a:sym typeface="Wingdings" panose="05000000000000000000" pitchFamily="2" charset="2"/>
              </a:rPr>
              <a:t>Cuts in timeframe</a:t>
            </a:r>
            <a:endParaRPr lang="ja-JP" altLang="en-US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F35A9CA-F528-4308-86BB-C7CF7020E3A0}"/>
              </a:ext>
            </a:extLst>
          </p:cNvPr>
          <p:cNvCxnSpPr>
            <a:cxnSpLocks/>
          </p:cNvCxnSpPr>
          <p:nvPr/>
        </p:nvCxnSpPr>
        <p:spPr>
          <a:xfrm flipV="1">
            <a:off x="5928300" y="3336325"/>
            <a:ext cx="7710" cy="2334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1AFE0C-AA04-4E20-9000-7C4338F155C8}"/>
              </a:ext>
            </a:extLst>
          </p:cNvPr>
          <p:cNvSpPr txBox="1"/>
          <p:nvPr/>
        </p:nvSpPr>
        <p:spPr>
          <a:xfrm>
            <a:off x="3978558" y="1419280"/>
            <a:ext cx="186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lang="en-US" altLang="ja-JP" baseline="30000" dirty="0"/>
              <a:t>st</a:t>
            </a:r>
            <a:r>
              <a:rPr lang="en-US" altLang="ja-JP" dirty="0"/>
              <a:t> stage PCs (FLP)</a:t>
            </a:r>
            <a:endParaRPr lang="ja-JP" altLang="en-US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1B7077D-B287-4DF3-9451-4B40EC16D01B}"/>
              </a:ext>
            </a:extLst>
          </p:cNvPr>
          <p:cNvSpPr txBox="1"/>
          <p:nvPr/>
        </p:nvSpPr>
        <p:spPr>
          <a:xfrm>
            <a:off x="7726927" y="1509337"/>
            <a:ext cx="2073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lang="en-US" altLang="ja-JP" baseline="30000" dirty="0"/>
              <a:t>nd</a:t>
            </a:r>
            <a:r>
              <a:rPr lang="en-US" altLang="ja-JP" dirty="0"/>
              <a:t>  stage PCs (EPN) </a:t>
            </a:r>
            <a:endParaRPr lang="ja-JP" altLang="en-US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40A5648-2A04-4ABA-9364-7C81B65966AF}"/>
              </a:ext>
            </a:extLst>
          </p:cNvPr>
          <p:cNvSpPr txBox="1"/>
          <p:nvPr/>
        </p:nvSpPr>
        <p:spPr>
          <a:xfrm>
            <a:off x="5570250" y="1853397"/>
            <a:ext cx="230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100GB/s</a:t>
            </a:r>
          </a:p>
          <a:p>
            <a:r>
              <a:rPr lang="en-US" altLang="ja-JP" dirty="0"/>
              <a:t>(Selected events)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C9494BF-DD15-4E69-AE74-5497F8BEBD91}"/>
              </a:ext>
            </a:extLst>
          </p:cNvPr>
          <p:cNvSpPr txBox="1"/>
          <p:nvPr/>
        </p:nvSpPr>
        <p:spPr>
          <a:xfrm>
            <a:off x="1807154" y="4655073"/>
            <a:ext cx="129952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Front-end</a:t>
            </a:r>
          </a:p>
          <a:p>
            <a:r>
              <a:rPr lang="en-US" altLang="ja-JP" dirty="0"/>
              <a:t>Electronics</a:t>
            </a:r>
          </a:p>
          <a:p>
            <a:r>
              <a:rPr lang="en-US" altLang="ja-JP" dirty="0"/>
              <a:t>(continuous</a:t>
            </a:r>
          </a:p>
          <a:p>
            <a:r>
              <a:rPr lang="en-US" altLang="ja-JP" dirty="0"/>
              <a:t>Readout)</a:t>
            </a:r>
            <a:endParaRPr lang="ja-JP" altLang="en-US" dirty="0"/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56E5E8DF-2A82-4C79-8CB5-1ED77CF4F3EE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2245394" y="4154375"/>
            <a:ext cx="211522" cy="500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3BE1A9DE-33EB-4C78-B8B5-806AB7E43247}"/>
              </a:ext>
            </a:extLst>
          </p:cNvPr>
          <p:cNvCxnSpPr>
            <a:cxnSpLocks/>
          </p:cNvCxnSpPr>
          <p:nvPr/>
        </p:nvCxnSpPr>
        <p:spPr>
          <a:xfrm flipH="1">
            <a:off x="5876518" y="2450179"/>
            <a:ext cx="69332" cy="546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FA65F227-2C6F-44FC-A6D9-3EF767CFB99B}"/>
              </a:ext>
            </a:extLst>
          </p:cNvPr>
          <p:cNvCxnSpPr>
            <a:cxnSpLocks/>
          </p:cNvCxnSpPr>
          <p:nvPr/>
        </p:nvCxnSpPr>
        <p:spPr>
          <a:xfrm flipH="1">
            <a:off x="9675537" y="1928231"/>
            <a:ext cx="194076" cy="1345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5BAF07E9-8969-408B-AA86-3289C80448FE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3952887" y="4257294"/>
            <a:ext cx="8540" cy="288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E7FA1AEE-2C7C-4713-8999-CAC4CC3CC08B}"/>
              </a:ext>
            </a:extLst>
          </p:cNvPr>
          <p:cNvCxnSpPr>
            <a:cxnSpLocks/>
          </p:cNvCxnSpPr>
          <p:nvPr/>
        </p:nvCxnSpPr>
        <p:spPr>
          <a:xfrm flipV="1">
            <a:off x="8214612" y="2812951"/>
            <a:ext cx="443297" cy="1884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276B1053-5072-4FCA-B6EF-755CC7395B19}"/>
              </a:ext>
            </a:extLst>
          </p:cNvPr>
          <p:cNvCxnSpPr>
            <a:cxnSpLocks/>
          </p:cNvCxnSpPr>
          <p:nvPr/>
        </p:nvCxnSpPr>
        <p:spPr>
          <a:xfrm flipV="1">
            <a:off x="8214921" y="3071858"/>
            <a:ext cx="6946" cy="1610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877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76080" y="-295526"/>
            <a:ext cx="8248650" cy="1325563"/>
          </a:xfrm>
        </p:spPr>
        <p:txBody>
          <a:bodyPr/>
          <a:lstStyle/>
          <a:p>
            <a:r>
              <a:rPr kumimoji="1" lang="en-US" altLang="ja-JP" dirty="0"/>
              <a:t>Two-event resolution for J-PARC-HI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81413" y="901699"/>
            <a:ext cx="6260095" cy="62717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ja-JP" dirty="0"/>
              <a:t>Assumptions</a:t>
            </a:r>
          </a:p>
          <a:p>
            <a:r>
              <a:rPr lang="en-US" altLang="ja-JP" dirty="0"/>
              <a:t>Consider only particles with </a:t>
            </a:r>
            <a:r>
              <a:rPr lang="en-US" altLang="ja-JP" dirty="0">
                <a:latin typeface="Symbol" panose="05050102010706020507" pitchFamily="18" charset="2"/>
              </a:rPr>
              <a:t>b</a:t>
            </a:r>
            <a:r>
              <a:rPr lang="en-US" altLang="ja-JP" dirty="0"/>
              <a:t>&gt;0.5</a:t>
            </a:r>
          </a:p>
          <a:p>
            <a:r>
              <a:rPr lang="en-US" altLang="ja-JP" dirty="0"/>
              <a:t>Rough estimation of Two-event resolution</a:t>
            </a:r>
          </a:p>
          <a:p>
            <a:pPr marL="0" indent="0">
              <a:buNone/>
            </a:pPr>
            <a:r>
              <a:rPr lang="en-US" altLang="ja-JP" dirty="0"/>
              <a:t>(~TOF difference of </a:t>
            </a:r>
            <a:r>
              <a:rPr lang="en-US" altLang="ja-JP" dirty="0">
                <a:latin typeface="Symbol" panose="05050102010706020507" pitchFamily="18" charset="2"/>
              </a:rPr>
              <a:t>b</a:t>
            </a:r>
            <a:r>
              <a:rPr lang="en-US" altLang="ja-JP" dirty="0"/>
              <a:t>=0.5-1 particles of 2 events)</a:t>
            </a:r>
          </a:p>
          <a:p>
            <a:pPr lvl="1"/>
            <a:r>
              <a:rPr lang="en-US" altLang="ja-JP" dirty="0"/>
              <a:t>Z=0.3m (outer vertex detector), dt=1ns (c=0.3m/ns)</a:t>
            </a:r>
          </a:p>
          <a:p>
            <a:pPr lvl="1"/>
            <a:r>
              <a:rPr lang="en-US" altLang="ja-JP" dirty="0"/>
              <a:t>Z=2m, </a:t>
            </a:r>
            <a:r>
              <a:rPr lang="en-US" altLang="ja-JP" dirty="0" err="1"/>
              <a:t>dt</a:t>
            </a:r>
            <a:r>
              <a:rPr lang="en-US" altLang="ja-JP" dirty="0"/>
              <a:t>=6.7ns </a:t>
            </a:r>
          </a:p>
          <a:p>
            <a:pPr lvl="1"/>
            <a:r>
              <a:rPr lang="en-US" altLang="ja-JP" dirty="0"/>
              <a:t>Z=5m (TOF position), </a:t>
            </a:r>
            <a:r>
              <a:rPr lang="en-US" altLang="ja-JP" dirty="0" err="1"/>
              <a:t>dt</a:t>
            </a:r>
            <a:r>
              <a:rPr lang="en-US" altLang="ja-JP" dirty="0"/>
              <a:t>=16.7ns  </a:t>
            </a:r>
          </a:p>
          <a:p>
            <a:pPr marL="457200" lvl="1" indent="0">
              <a:buNone/>
            </a:pPr>
            <a:r>
              <a:rPr lang="en-US" altLang="ja-JP" dirty="0">
                <a:sym typeface="Wingdings" panose="05000000000000000000" pitchFamily="2" charset="2"/>
              </a:rPr>
              <a:t>  Maximum hit rate = 60MHz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altLang="ja-JP" dirty="0">
                <a:sym typeface="Wingdings" panose="05000000000000000000" pitchFamily="2" charset="2"/>
              </a:rPr>
              <a:t>Maximum event rate = 600MHz (10% occupancy)</a:t>
            </a:r>
          </a:p>
          <a:p>
            <a:pPr marL="0" indent="0">
              <a:buNone/>
            </a:pPr>
            <a:r>
              <a:rPr lang="en-US" altLang="ja-JP" dirty="0">
                <a:sym typeface="Wingdings" panose="05000000000000000000" pitchFamily="2" charset="2"/>
              </a:rPr>
              <a:t>                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Requirement for 600MHz event rate</a:t>
            </a:r>
          </a:p>
          <a:p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Compact detector (z&lt;5m)</a:t>
            </a:r>
          </a:p>
          <a:p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Fast response (&lt;17ns)</a:t>
            </a:r>
          </a:p>
          <a:p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Sampling frequency larger than 60 MHz</a:t>
            </a:r>
          </a:p>
          <a:p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As many detector planes as possible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4-d (</a:t>
            </a:r>
            <a:r>
              <a:rPr lang="en-US" altLang="ja-JP" dirty="0" err="1">
                <a:solidFill>
                  <a:srgbClr val="FF0000"/>
                </a:solidFill>
                <a:sym typeface="Wingdings" panose="05000000000000000000" pitchFamily="2" charset="2"/>
              </a:rPr>
              <a:t>t,x,y,z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) tracking and fast primary vertex reconstruction to reject overlapping events</a:t>
            </a:r>
          </a:p>
          <a:p>
            <a:pPr marL="0" indent="0">
              <a:buNone/>
            </a:pPr>
            <a:endParaRPr lang="ja-JP" altLang="en-US" dirty="0"/>
          </a:p>
          <a:p>
            <a:endParaRPr kumimoji="1" lang="ja-JP" altLang="en-US" dirty="0"/>
          </a:p>
        </p:txBody>
      </p:sp>
      <p:cxnSp>
        <p:nvCxnSpPr>
          <p:cNvPr id="5" name="直線矢印コネクタ 4"/>
          <p:cNvCxnSpPr>
            <a:cxnSpLocks/>
          </p:cNvCxnSpPr>
          <p:nvPr/>
        </p:nvCxnSpPr>
        <p:spPr>
          <a:xfrm flipV="1">
            <a:off x="1474092" y="3366446"/>
            <a:ext cx="0" cy="3080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>
            <a:cxnSpLocks/>
          </p:cNvCxnSpPr>
          <p:nvPr/>
        </p:nvCxnSpPr>
        <p:spPr>
          <a:xfrm>
            <a:off x="1433611" y="6418163"/>
            <a:ext cx="38143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750751" y="6386522"/>
            <a:ext cx="87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t(ns)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853949" y="3619386"/>
            <a:ext cx="87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30</a:t>
            </a:r>
            <a:endParaRPr lang="ja-JP" altLang="en-US" dirty="0"/>
          </a:p>
        </p:txBody>
      </p:sp>
      <p:cxnSp>
        <p:nvCxnSpPr>
          <p:cNvPr id="11" name="直線コネクタ 10"/>
          <p:cNvCxnSpPr>
            <a:cxnSpLocks/>
          </p:cNvCxnSpPr>
          <p:nvPr/>
        </p:nvCxnSpPr>
        <p:spPr>
          <a:xfrm>
            <a:off x="1224605" y="4164820"/>
            <a:ext cx="402336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 rot="16200000">
            <a:off x="732026" y="3230246"/>
            <a:ext cx="87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z(cm)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56571" y="64406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endParaRPr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1433611" y="4128303"/>
            <a:ext cx="1045028" cy="22898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cxnSpLocks/>
          </p:cNvCxnSpPr>
          <p:nvPr/>
        </p:nvCxnSpPr>
        <p:spPr>
          <a:xfrm flipV="1">
            <a:off x="1433611" y="4184414"/>
            <a:ext cx="1476103" cy="2229448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cxnSpLocks/>
          </p:cNvCxnSpPr>
          <p:nvPr/>
        </p:nvCxnSpPr>
        <p:spPr>
          <a:xfrm flipV="1">
            <a:off x="1433609" y="4201340"/>
            <a:ext cx="1933304" cy="22037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2407415" y="3870146"/>
            <a:ext cx="7153" cy="254257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4332735" y="3870146"/>
            <a:ext cx="7153" cy="254257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201450" y="64492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endParaRPr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231950" y="64492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endParaRPr lang="ja-JP" altLang="en-US" dirty="0"/>
          </a:p>
        </p:txBody>
      </p:sp>
      <p:cxnSp>
        <p:nvCxnSpPr>
          <p:cNvPr id="29" name="直線矢印コネクタ 28"/>
          <p:cNvCxnSpPr/>
          <p:nvPr/>
        </p:nvCxnSpPr>
        <p:spPr>
          <a:xfrm flipV="1">
            <a:off x="2386111" y="4141003"/>
            <a:ext cx="1045028" cy="228986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cxnSpLocks/>
          </p:cNvCxnSpPr>
          <p:nvPr/>
        </p:nvCxnSpPr>
        <p:spPr>
          <a:xfrm flipV="1">
            <a:off x="2386111" y="4183197"/>
            <a:ext cx="1523519" cy="2243365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cxnSpLocks/>
          </p:cNvCxnSpPr>
          <p:nvPr/>
        </p:nvCxnSpPr>
        <p:spPr>
          <a:xfrm flipV="1">
            <a:off x="2386109" y="4214040"/>
            <a:ext cx="1933304" cy="220376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3359915" y="3882846"/>
            <a:ext cx="7153" cy="254257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cxnSpLocks/>
          </p:cNvCxnSpPr>
          <p:nvPr/>
        </p:nvCxnSpPr>
        <p:spPr>
          <a:xfrm>
            <a:off x="1446673" y="5625320"/>
            <a:ext cx="380129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>
            <a:cxnSpLocks/>
          </p:cNvCxnSpPr>
          <p:nvPr/>
        </p:nvCxnSpPr>
        <p:spPr>
          <a:xfrm>
            <a:off x="1433609" y="4930518"/>
            <a:ext cx="3814358" cy="115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 rot="16200000">
            <a:off x="-982401" y="4728599"/>
            <a:ext cx="3436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F0"/>
                </a:solidFill>
              </a:rPr>
              <a:t>Waveform at each detector plane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711902" y="3084009"/>
            <a:ext cx="2294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Overlap of hits</a:t>
            </a:r>
          </a:p>
          <a:p>
            <a:r>
              <a:rPr lang="en-US" altLang="ja-JP" dirty="0"/>
              <a:t>from 2 collision events</a:t>
            </a:r>
          </a:p>
        </p:txBody>
      </p:sp>
      <p:cxnSp>
        <p:nvCxnSpPr>
          <p:cNvPr id="46" name="直線矢印コネクタ 45"/>
          <p:cNvCxnSpPr>
            <a:cxnSpLocks/>
          </p:cNvCxnSpPr>
          <p:nvPr/>
        </p:nvCxnSpPr>
        <p:spPr>
          <a:xfrm flipH="1">
            <a:off x="3493000" y="3307093"/>
            <a:ext cx="318860" cy="306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フリーフォーム: 図形 47"/>
          <p:cNvSpPr/>
          <p:nvPr/>
        </p:nvSpPr>
        <p:spPr>
          <a:xfrm>
            <a:off x="1773245" y="3648838"/>
            <a:ext cx="2860766" cy="535577"/>
          </a:xfrm>
          <a:custGeom>
            <a:avLst/>
            <a:gdLst>
              <a:gd name="connsiteX0" fmla="*/ 0 w 2860766"/>
              <a:gd name="connsiteY0" fmla="*/ 496389 h 535577"/>
              <a:gd name="connsiteX1" fmla="*/ 1528354 w 2860766"/>
              <a:gd name="connsiteY1" fmla="*/ 509452 h 535577"/>
              <a:gd name="connsiteX2" fmla="*/ 1645920 w 2860766"/>
              <a:gd name="connsiteY2" fmla="*/ 182880 h 535577"/>
              <a:gd name="connsiteX3" fmla="*/ 1685108 w 2860766"/>
              <a:gd name="connsiteY3" fmla="*/ 0 h 535577"/>
              <a:gd name="connsiteX4" fmla="*/ 1763486 w 2860766"/>
              <a:gd name="connsiteY4" fmla="*/ 535577 h 535577"/>
              <a:gd name="connsiteX5" fmla="*/ 2860766 w 2860766"/>
              <a:gd name="connsiteY5" fmla="*/ 522515 h 535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0766" h="535577">
                <a:moveTo>
                  <a:pt x="0" y="496389"/>
                </a:moveTo>
                <a:lnTo>
                  <a:pt x="1528354" y="509452"/>
                </a:lnTo>
                <a:lnTo>
                  <a:pt x="1645920" y="182880"/>
                </a:lnTo>
                <a:lnTo>
                  <a:pt x="1685108" y="0"/>
                </a:lnTo>
                <a:lnTo>
                  <a:pt x="1763486" y="535577"/>
                </a:lnTo>
                <a:lnTo>
                  <a:pt x="2860766" y="522515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9" name="フリーフォーム: 図形 48"/>
          <p:cNvSpPr/>
          <p:nvPr/>
        </p:nvSpPr>
        <p:spPr>
          <a:xfrm>
            <a:off x="1836816" y="4636342"/>
            <a:ext cx="3017520" cy="313871"/>
          </a:xfrm>
          <a:custGeom>
            <a:avLst/>
            <a:gdLst>
              <a:gd name="connsiteX0" fmla="*/ 0 w 3017520"/>
              <a:gd name="connsiteY0" fmla="*/ 326571 h 339634"/>
              <a:gd name="connsiteX1" fmla="*/ 849086 w 3017520"/>
              <a:gd name="connsiteY1" fmla="*/ 326571 h 339634"/>
              <a:gd name="connsiteX2" fmla="*/ 1071154 w 3017520"/>
              <a:gd name="connsiteY2" fmla="*/ 0 h 339634"/>
              <a:gd name="connsiteX3" fmla="*/ 1084217 w 3017520"/>
              <a:gd name="connsiteY3" fmla="*/ 339634 h 339634"/>
              <a:gd name="connsiteX4" fmla="*/ 1188720 w 3017520"/>
              <a:gd name="connsiteY4" fmla="*/ 326571 h 339634"/>
              <a:gd name="connsiteX5" fmla="*/ 1332411 w 3017520"/>
              <a:gd name="connsiteY5" fmla="*/ 13063 h 339634"/>
              <a:gd name="connsiteX6" fmla="*/ 1423851 w 3017520"/>
              <a:gd name="connsiteY6" fmla="*/ 339634 h 339634"/>
              <a:gd name="connsiteX7" fmla="*/ 3017520 w 3017520"/>
              <a:gd name="connsiteY7" fmla="*/ 326571 h 339634"/>
              <a:gd name="connsiteX0" fmla="*/ 0 w 3017520"/>
              <a:gd name="connsiteY0" fmla="*/ 313871 h 326934"/>
              <a:gd name="connsiteX1" fmla="*/ 849086 w 3017520"/>
              <a:gd name="connsiteY1" fmla="*/ 313871 h 326934"/>
              <a:gd name="connsiteX2" fmla="*/ 931454 w 3017520"/>
              <a:gd name="connsiteY2" fmla="*/ 0 h 326934"/>
              <a:gd name="connsiteX3" fmla="*/ 1084217 w 3017520"/>
              <a:gd name="connsiteY3" fmla="*/ 326934 h 326934"/>
              <a:gd name="connsiteX4" fmla="*/ 1188720 w 3017520"/>
              <a:gd name="connsiteY4" fmla="*/ 313871 h 326934"/>
              <a:gd name="connsiteX5" fmla="*/ 1332411 w 3017520"/>
              <a:gd name="connsiteY5" fmla="*/ 363 h 326934"/>
              <a:gd name="connsiteX6" fmla="*/ 1423851 w 3017520"/>
              <a:gd name="connsiteY6" fmla="*/ 326934 h 326934"/>
              <a:gd name="connsiteX7" fmla="*/ 3017520 w 3017520"/>
              <a:gd name="connsiteY7" fmla="*/ 313871 h 326934"/>
              <a:gd name="connsiteX0" fmla="*/ 0 w 3017520"/>
              <a:gd name="connsiteY0" fmla="*/ 313871 h 326934"/>
              <a:gd name="connsiteX1" fmla="*/ 849086 w 3017520"/>
              <a:gd name="connsiteY1" fmla="*/ 313871 h 326934"/>
              <a:gd name="connsiteX2" fmla="*/ 931454 w 3017520"/>
              <a:gd name="connsiteY2" fmla="*/ 0 h 326934"/>
              <a:gd name="connsiteX3" fmla="*/ 1084217 w 3017520"/>
              <a:gd name="connsiteY3" fmla="*/ 312647 h 326934"/>
              <a:gd name="connsiteX4" fmla="*/ 1188720 w 3017520"/>
              <a:gd name="connsiteY4" fmla="*/ 313871 h 326934"/>
              <a:gd name="connsiteX5" fmla="*/ 1332411 w 3017520"/>
              <a:gd name="connsiteY5" fmla="*/ 363 h 326934"/>
              <a:gd name="connsiteX6" fmla="*/ 1423851 w 3017520"/>
              <a:gd name="connsiteY6" fmla="*/ 326934 h 326934"/>
              <a:gd name="connsiteX7" fmla="*/ 3017520 w 3017520"/>
              <a:gd name="connsiteY7" fmla="*/ 313871 h 326934"/>
              <a:gd name="connsiteX0" fmla="*/ 0 w 3017520"/>
              <a:gd name="connsiteY0" fmla="*/ 313871 h 313871"/>
              <a:gd name="connsiteX1" fmla="*/ 849086 w 3017520"/>
              <a:gd name="connsiteY1" fmla="*/ 313871 h 313871"/>
              <a:gd name="connsiteX2" fmla="*/ 931454 w 3017520"/>
              <a:gd name="connsiteY2" fmla="*/ 0 h 313871"/>
              <a:gd name="connsiteX3" fmla="*/ 1084217 w 3017520"/>
              <a:gd name="connsiteY3" fmla="*/ 312647 h 313871"/>
              <a:gd name="connsiteX4" fmla="*/ 1188720 w 3017520"/>
              <a:gd name="connsiteY4" fmla="*/ 313871 h 313871"/>
              <a:gd name="connsiteX5" fmla="*/ 1332411 w 3017520"/>
              <a:gd name="connsiteY5" fmla="*/ 363 h 313871"/>
              <a:gd name="connsiteX6" fmla="*/ 1414326 w 3017520"/>
              <a:gd name="connsiteY6" fmla="*/ 303121 h 313871"/>
              <a:gd name="connsiteX7" fmla="*/ 3017520 w 3017520"/>
              <a:gd name="connsiteY7" fmla="*/ 313871 h 31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7520" h="313871">
                <a:moveTo>
                  <a:pt x="0" y="313871"/>
                </a:moveTo>
                <a:lnTo>
                  <a:pt x="849086" y="313871"/>
                </a:lnTo>
                <a:lnTo>
                  <a:pt x="931454" y="0"/>
                </a:lnTo>
                <a:lnTo>
                  <a:pt x="1084217" y="312647"/>
                </a:lnTo>
                <a:lnTo>
                  <a:pt x="1188720" y="313871"/>
                </a:lnTo>
                <a:lnTo>
                  <a:pt x="1332411" y="363"/>
                </a:lnTo>
                <a:lnTo>
                  <a:pt x="1414326" y="303121"/>
                </a:lnTo>
                <a:lnTo>
                  <a:pt x="3017520" y="313871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0" name="フリーフォーム: 図形 49"/>
          <p:cNvSpPr/>
          <p:nvPr/>
        </p:nvSpPr>
        <p:spPr>
          <a:xfrm>
            <a:off x="1548907" y="5333947"/>
            <a:ext cx="2952205" cy="293233"/>
          </a:xfrm>
          <a:custGeom>
            <a:avLst/>
            <a:gdLst>
              <a:gd name="connsiteX0" fmla="*/ 0 w 2952205"/>
              <a:gd name="connsiteY0" fmla="*/ 274320 h 326571"/>
              <a:gd name="connsiteX1" fmla="*/ 561702 w 2952205"/>
              <a:gd name="connsiteY1" fmla="*/ 287383 h 326571"/>
              <a:gd name="connsiteX2" fmla="*/ 627017 w 2952205"/>
              <a:gd name="connsiteY2" fmla="*/ 39188 h 326571"/>
              <a:gd name="connsiteX3" fmla="*/ 744582 w 2952205"/>
              <a:gd name="connsiteY3" fmla="*/ 287383 h 326571"/>
              <a:gd name="connsiteX4" fmla="*/ 1097280 w 2952205"/>
              <a:gd name="connsiteY4" fmla="*/ 287383 h 326571"/>
              <a:gd name="connsiteX5" fmla="*/ 1214845 w 2952205"/>
              <a:gd name="connsiteY5" fmla="*/ 0 h 326571"/>
              <a:gd name="connsiteX6" fmla="*/ 1332411 w 2952205"/>
              <a:gd name="connsiteY6" fmla="*/ 326571 h 326571"/>
              <a:gd name="connsiteX7" fmla="*/ 2952205 w 2952205"/>
              <a:gd name="connsiteY7" fmla="*/ 274320 h 326571"/>
              <a:gd name="connsiteX0" fmla="*/ 0 w 2952205"/>
              <a:gd name="connsiteY0" fmla="*/ 274320 h 293233"/>
              <a:gd name="connsiteX1" fmla="*/ 561702 w 2952205"/>
              <a:gd name="connsiteY1" fmla="*/ 287383 h 293233"/>
              <a:gd name="connsiteX2" fmla="*/ 627017 w 2952205"/>
              <a:gd name="connsiteY2" fmla="*/ 39188 h 293233"/>
              <a:gd name="connsiteX3" fmla="*/ 744582 w 2952205"/>
              <a:gd name="connsiteY3" fmla="*/ 287383 h 293233"/>
              <a:gd name="connsiteX4" fmla="*/ 1097280 w 2952205"/>
              <a:gd name="connsiteY4" fmla="*/ 287383 h 293233"/>
              <a:gd name="connsiteX5" fmla="*/ 1214845 w 2952205"/>
              <a:gd name="connsiteY5" fmla="*/ 0 h 293233"/>
              <a:gd name="connsiteX6" fmla="*/ 1318123 w 2952205"/>
              <a:gd name="connsiteY6" fmla="*/ 293233 h 293233"/>
              <a:gd name="connsiteX7" fmla="*/ 2952205 w 2952205"/>
              <a:gd name="connsiteY7" fmla="*/ 274320 h 29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2205" h="293233">
                <a:moveTo>
                  <a:pt x="0" y="274320"/>
                </a:moveTo>
                <a:lnTo>
                  <a:pt x="561702" y="287383"/>
                </a:lnTo>
                <a:lnTo>
                  <a:pt x="627017" y="39188"/>
                </a:lnTo>
                <a:lnTo>
                  <a:pt x="744582" y="287383"/>
                </a:lnTo>
                <a:lnTo>
                  <a:pt x="1097280" y="287383"/>
                </a:lnTo>
                <a:lnTo>
                  <a:pt x="1214845" y="0"/>
                </a:lnTo>
                <a:lnTo>
                  <a:pt x="1318123" y="293233"/>
                </a:lnTo>
                <a:cubicBezTo>
                  <a:pt x="1858054" y="275816"/>
                  <a:pt x="2412274" y="291737"/>
                  <a:pt x="2952205" y="27432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272924" y="6349841"/>
            <a:ext cx="52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ev1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892738" y="6357671"/>
            <a:ext cx="52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ev2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876707" y="4257904"/>
            <a:ext cx="65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b</a:t>
            </a:r>
            <a:r>
              <a:rPr lang="en-US" altLang="ja-JP" dirty="0"/>
              <a:t>=1</a:t>
            </a:r>
            <a:endParaRPr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660982" y="4224405"/>
            <a:ext cx="76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b</a:t>
            </a:r>
            <a:r>
              <a:rPr lang="en-US" altLang="ja-JP" dirty="0"/>
              <a:t>=0.5</a:t>
            </a:r>
            <a:endParaRPr lang="ja-JP" altLang="en-US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169631" y="63005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0</a:t>
            </a:r>
            <a:endParaRPr lang="ja-JP" altLang="en-US" dirty="0"/>
          </a:p>
        </p:txBody>
      </p:sp>
      <p:sp>
        <p:nvSpPr>
          <p:cNvPr id="60" name="星: 5 pt 59"/>
          <p:cNvSpPr/>
          <p:nvPr/>
        </p:nvSpPr>
        <p:spPr>
          <a:xfrm>
            <a:off x="1349277" y="6305007"/>
            <a:ext cx="173749" cy="17366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1" name="星: 5 pt 60"/>
          <p:cNvSpPr/>
          <p:nvPr/>
        </p:nvSpPr>
        <p:spPr>
          <a:xfrm>
            <a:off x="2303242" y="6330985"/>
            <a:ext cx="173749" cy="173661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774F79-7354-4FF9-A2C8-B91007EE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69B4-E569-41EF-88E4-6812357C7917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376114D8-9119-4B1C-8B14-B049A2F57DCA}"/>
              </a:ext>
            </a:extLst>
          </p:cNvPr>
          <p:cNvSpPr/>
          <p:nvPr/>
        </p:nvSpPr>
        <p:spPr>
          <a:xfrm>
            <a:off x="7759662" y="3138673"/>
            <a:ext cx="370357" cy="112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FFDC7F2B-E1A3-4BFB-9985-43FFF3C8BF0F}"/>
              </a:ext>
            </a:extLst>
          </p:cNvPr>
          <p:cNvCxnSpPr>
            <a:cxnSpLocks/>
          </p:cNvCxnSpPr>
          <p:nvPr/>
        </p:nvCxnSpPr>
        <p:spPr>
          <a:xfrm>
            <a:off x="1148058" y="5625321"/>
            <a:ext cx="282495" cy="7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2A1C4761-01D5-4916-9834-6599231EA19D}"/>
              </a:ext>
            </a:extLst>
          </p:cNvPr>
          <p:cNvCxnSpPr>
            <a:cxnSpLocks/>
          </p:cNvCxnSpPr>
          <p:nvPr/>
        </p:nvCxnSpPr>
        <p:spPr>
          <a:xfrm>
            <a:off x="1182891" y="4915576"/>
            <a:ext cx="282495" cy="7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330BB6A5-B7DD-44DE-AF3B-C8B727E70C7A}"/>
              </a:ext>
            </a:extLst>
          </p:cNvPr>
          <p:cNvCxnSpPr>
            <a:cxnSpLocks/>
          </p:cNvCxnSpPr>
          <p:nvPr/>
        </p:nvCxnSpPr>
        <p:spPr>
          <a:xfrm>
            <a:off x="1191598" y="4166637"/>
            <a:ext cx="282495" cy="7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7EA04BA-BA51-4300-B661-2B0AA68DF689}"/>
              </a:ext>
            </a:extLst>
          </p:cNvPr>
          <p:cNvSpPr txBox="1"/>
          <p:nvPr/>
        </p:nvSpPr>
        <p:spPr>
          <a:xfrm>
            <a:off x="1674365" y="6018079"/>
            <a:ext cx="6270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FF0000"/>
                </a:solidFill>
              </a:rPr>
              <a:t>Slowest</a:t>
            </a:r>
          </a:p>
          <a:p>
            <a:r>
              <a:rPr lang="en-US" altLang="ja-JP" sz="1050" dirty="0">
                <a:solidFill>
                  <a:srgbClr val="FF0000"/>
                </a:solidFill>
              </a:rPr>
              <a:t>in ev1</a:t>
            </a:r>
            <a:endParaRPr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03321E1-41E4-48A1-AE2C-D0770C73C430}"/>
              </a:ext>
            </a:extLst>
          </p:cNvPr>
          <p:cNvSpPr txBox="1"/>
          <p:nvPr/>
        </p:nvSpPr>
        <p:spPr>
          <a:xfrm>
            <a:off x="2205027" y="5721176"/>
            <a:ext cx="5886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00B050"/>
                </a:solidFill>
              </a:rPr>
              <a:t>Fastest</a:t>
            </a:r>
          </a:p>
          <a:p>
            <a:r>
              <a:rPr lang="en-US" altLang="ja-JP" sz="1050" dirty="0">
                <a:solidFill>
                  <a:srgbClr val="00B050"/>
                </a:solidFill>
              </a:rPr>
              <a:t>in ev2</a:t>
            </a:r>
            <a:endParaRPr lang="ja-JP" altLang="en-US" sz="1050" dirty="0">
              <a:solidFill>
                <a:srgbClr val="00B050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20BA09E-E942-4892-AB51-F8584EEDFFA5}"/>
              </a:ext>
            </a:extLst>
          </p:cNvPr>
          <p:cNvCxnSpPr>
            <a:cxnSpLocks/>
          </p:cNvCxnSpPr>
          <p:nvPr/>
        </p:nvCxnSpPr>
        <p:spPr>
          <a:xfrm>
            <a:off x="2070555" y="5718013"/>
            <a:ext cx="622043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02E3454B-85F5-4786-B6B8-B710B1D7CC78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1935496" y="5839440"/>
            <a:ext cx="52417" cy="178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F9EFC1A1-588B-47F2-8C11-82DC7F306ED4}"/>
              </a:ext>
            </a:extLst>
          </p:cNvPr>
          <p:cNvCxnSpPr>
            <a:cxnSpLocks/>
            <a:endCxn id="47" idx="2"/>
          </p:cNvCxnSpPr>
          <p:nvPr/>
        </p:nvCxnSpPr>
        <p:spPr>
          <a:xfrm>
            <a:off x="2414568" y="6087368"/>
            <a:ext cx="84770" cy="64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95E1312-57D7-4F36-A6E8-9EC9E0720FCA}"/>
              </a:ext>
            </a:extLst>
          </p:cNvPr>
          <p:cNvSpPr txBox="1"/>
          <p:nvPr/>
        </p:nvSpPr>
        <p:spPr>
          <a:xfrm>
            <a:off x="2195493" y="5416286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t</a:t>
            </a:r>
            <a:endParaRPr lang="ja-JP" altLang="en-US" dirty="0"/>
          </a:p>
        </p:txBody>
      </p:sp>
      <p:pic>
        <p:nvPicPr>
          <p:cNvPr id="51" name="コンテンツ プレースホルダー 6">
            <a:extLst>
              <a:ext uri="{FF2B5EF4-FFF2-40B4-BE49-F238E27FC236}">
                <a16:creationId xmlns:a16="http://schemas.microsoft.com/office/drawing/2014/main" id="{2FC2E3E8-BB50-4DEB-85DE-D93E47A31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61" y="763624"/>
            <a:ext cx="3168626" cy="233210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996B91-150F-4D6A-B9D8-D537384D6464}"/>
              </a:ext>
            </a:extLst>
          </p:cNvPr>
          <p:cNvSpPr txBox="1"/>
          <p:nvPr/>
        </p:nvSpPr>
        <p:spPr>
          <a:xfrm>
            <a:off x="1029063" y="6516052"/>
            <a:ext cx="93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Vertices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8018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A2A142-7222-4AC7-A11D-6B7DBCE5B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36" y="146483"/>
            <a:ext cx="10972800" cy="1143000"/>
          </a:xfrm>
        </p:spPr>
        <p:txBody>
          <a:bodyPr/>
          <a:lstStyle/>
          <a:p>
            <a:r>
              <a:rPr kumimoji="1" lang="en-US" altLang="ja-JP" dirty="0"/>
              <a:t>Wish list for J-PARC-HI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A88137-C9F9-4097-9387-C92978C40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24" y="1168403"/>
            <a:ext cx="11312152" cy="5187948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Online clustering in TPC</a:t>
            </a:r>
          </a:p>
          <a:p>
            <a:r>
              <a:rPr kumimoji="1" lang="en-US" altLang="ja-JP" dirty="0"/>
              <a:t>Online track reconstruction in SPT, TPC, TOF</a:t>
            </a:r>
          </a:p>
          <a:p>
            <a:pPr lvl="1"/>
            <a:r>
              <a:rPr kumimoji="1" lang="en-US" altLang="ja-JP" dirty="0"/>
              <a:t>Track</a:t>
            </a:r>
          </a:p>
          <a:p>
            <a:pPr lvl="1"/>
            <a:r>
              <a:rPr kumimoji="1" lang="en-US" altLang="ja-JP" dirty="0"/>
              <a:t>Momentum</a:t>
            </a:r>
          </a:p>
          <a:p>
            <a:pPr lvl="1"/>
            <a:r>
              <a:rPr kumimoji="1" lang="en-US" altLang="ja-JP" dirty="0"/>
              <a:t>TOF</a:t>
            </a:r>
          </a:p>
          <a:p>
            <a:r>
              <a:rPr kumimoji="1" lang="en-US" altLang="ja-JP" dirty="0"/>
              <a:t>Software Triggers (Event filtering)</a:t>
            </a:r>
          </a:p>
          <a:p>
            <a:pPr lvl="1"/>
            <a:r>
              <a:rPr lang="en-US" altLang="ja-JP" dirty="0"/>
              <a:t>Centrality trigger (Zero-degree calorimeter and Multiplicity Counter)</a:t>
            </a:r>
          </a:p>
          <a:p>
            <a:pPr lvl="1"/>
            <a:r>
              <a:rPr lang="en-US" altLang="ja-JP" dirty="0"/>
              <a:t>Sum of transverse momenta (TPC)</a:t>
            </a:r>
          </a:p>
          <a:p>
            <a:pPr lvl="1"/>
            <a:r>
              <a:rPr lang="en-US" altLang="ja-JP" dirty="0"/>
              <a:t>No. of identified particles (p, pi+-, K+-,…) (TPC, TOF)</a:t>
            </a:r>
          </a:p>
          <a:p>
            <a:pPr lvl="1"/>
            <a:r>
              <a:rPr lang="en-US" altLang="ja-JP" dirty="0"/>
              <a:t>Dimuon trigger (SPT and Muon Tracker)</a:t>
            </a:r>
          </a:p>
          <a:p>
            <a:pPr lvl="1"/>
            <a:r>
              <a:rPr lang="en-US" altLang="ja-JP" dirty="0"/>
              <a:t>Rare particle trigger (Track reconstruction and secondary vertex reconstruction in TPC)</a:t>
            </a:r>
          </a:p>
          <a:p>
            <a:pPr lvl="2"/>
            <a:r>
              <a:rPr lang="en-US" altLang="ja-JP" dirty="0"/>
              <a:t>Ω-</a:t>
            </a:r>
            <a:r>
              <a:rPr lang="ja-JP" altLang="en-US" dirty="0"/>
              <a:t>→</a:t>
            </a:r>
            <a:r>
              <a:rPr lang="en-US" altLang="ja-JP" dirty="0"/>
              <a:t>K-Λ</a:t>
            </a:r>
            <a:r>
              <a:rPr lang="ja-JP" altLang="en-US" dirty="0"/>
              <a:t>→</a:t>
            </a:r>
            <a:r>
              <a:rPr lang="en-US" altLang="ja-JP" dirty="0"/>
              <a:t>K-π-p, Dilepton at high mass (e.g. J/</a:t>
            </a:r>
            <a:r>
              <a:rPr lang="en-US" altLang="ja-JP" dirty="0" err="1"/>
              <a:t>ψ</a:t>
            </a:r>
            <a:r>
              <a:rPr lang="en-US" altLang="ja-JP" dirty="0" err="1">
                <a:sym typeface="Wingdings" panose="05000000000000000000" pitchFamily="2" charset="2"/>
              </a:rPr>
              <a:t>l+l</a:t>
            </a:r>
            <a:r>
              <a:rPr lang="en-US" altLang="ja-JP" dirty="0">
                <a:sym typeface="Wingdings" panose="05000000000000000000" pitchFamily="2" charset="2"/>
              </a:rPr>
              <a:t>-), (anti-)</a:t>
            </a:r>
            <a:r>
              <a:rPr lang="en-US" altLang="ja-JP" dirty="0" err="1">
                <a:sym typeface="Wingdings" panose="05000000000000000000" pitchFamily="2" charset="2"/>
              </a:rPr>
              <a:t>hypernuclei</a:t>
            </a:r>
            <a:r>
              <a:rPr lang="en-US" altLang="ja-JP" dirty="0">
                <a:sym typeface="Wingdings" panose="05000000000000000000" pitchFamily="2" charset="2"/>
              </a:rPr>
              <a:t>π- + nuclei, …</a:t>
            </a:r>
          </a:p>
          <a:p>
            <a:r>
              <a:rPr lang="en-US" altLang="ja-JP" dirty="0">
                <a:sym typeface="Wingdings" panose="05000000000000000000" pitchFamily="2" charset="2"/>
              </a:rPr>
              <a:t>Rejection of pileup events</a:t>
            </a:r>
          </a:p>
          <a:p>
            <a:pPr lvl="1"/>
            <a:r>
              <a:rPr lang="en-US" altLang="ja-JP" dirty="0">
                <a:sym typeface="Wingdings" panose="05000000000000000000" pitchFamily="2" charset="2"/>
              </a:rPr>
              <a:t>4-d online tracking and vertex reconstruction in SPD</a:t>
            </a:r>
          </a:p>
          <a:p>
            <a:r>
              <a:rPr lang="en-US" altLang="ja-JP" dirty="0">
                <a:sym typeface="Wingdings" panose="05000000000000000000" pitchFamily="2" charset="2"/>
              </a:rPr>
              <a:t>Online Data reduction: 5 TB  50 GB?</a:t>
            </a:r>
          </a:p>
          <a:p>
            <a:pPr marL="0" indent="0">
              <a:buNone/>
            </a:pPr>
            <a:r>
              <a:rPr lang="en-US" altLang="ja-JP" dirty="0">
                <a:sym typeface="Wingdings" panose="05000000000000000000" pitchFamily="2" charset="2"/>
              </a:rPr>
              <a:t>What is the optimum system configuration to achieve these?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457200" lvl="1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A110B6-BFCB-4D9F-9157-B6F74CC5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728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650" y="737373"/>
            <a:ext cx="9141351" cy="526337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6856155" y="2072952"/>
            <a:ext cx="2034662" cy="626505"/>
            <a:chOff x="6880944" y="1731546"/>
            <a:chExt cx="2712882" cy="835340"/>
          </a:xfrm>
        </p:grpSpPr>
        <p:sp>
          <p:nvSpPr>
            <p:cNvPr id="36" name="正方形/長方形 35"/>
            <p:cNvSpPr/>
            <p:nvPr/>
          </p:nvSpPr>
          <p:spPr>
            <a:xfrm>
              <a:off x="7385034" y="1987294"/>
              <a:ext cx="299186" cy="238995"/>
            </a:xfrm>
            <a:prstGeom prst="rect">
              <a:avLst/>
            </a:prstGeom>
            <a:noFill/>
            <a:ln w="635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37" name="直線コネクタ 36"/>
            <p:cNvCxnSpPr>
              <a:stCxn id="36" idx="1"/>
            </p:cNvCxnSpPr>
            <p:nvPr/>
          </p:nvCxnSpPr>
          <p:spPr>
            <a:xfrm flipH="1">
              <a:off x="6880944" y="2106792"/>
              <a:ext cx="504090" cy="11399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Box 20"/>
            <p:cNvSpPr txBox="1">
              <a:spLocks noChangeArrowheads="1"/>
            </p:cNvSpPr>
            <p:nvPr/>
          </p:nvSpPr>
          <p:spPr bwMode="auto">
            <a:xfrm>
              <a:off x="7806048" y="1731546"/>
              <a:ext cx="1787778" cy="835340"/>
            </a:xfrm>
            <a:prstGeom prst="rect">
              <a:avLst/>
            </a:prstGeom>
            <a:solidFill>
              <a:schemeClr val="accent1">
                <a:lumMod val="50000"/>
                <a:alpha val="70000"/>
              </a:schemeClr>
            </a:solidFill>
            <a:ln w="254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 lIns="71805" tIns="35903" rIns="71805" bIns="35903">
              <a:spAutoFit/>
            </a:bodyPr>
            <a:lstStyle/>
            <a:p>
              <a:pPr algn="ctr" defTabSz="717947">
                <a:spcBef>
                  <a:spcPct val="50000"/>
                </a:spcBef>
                <a:defRPr/>
              </a:pPr>
              <a:r>
                <a:rPr lang="en-US" altLang="ja-JP" b="1" dirty="0">
                  <a:solidFill>
                    <a:srgbClr val="FFFF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HI </a:t>
              </a:r>
              <a:r>
                <a:rPr lang="en-US" altLang="ja-JP" b="1" dirty="0" err="1">
                  <a:solidFill>
                    <a:srgbClr val="FFFF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linac</a:t>
              </a:r>
              <a:r>
                <a:rPr lang="en-US" altLang="ja-JP" b="1" dirty="0">
                  <a:solidFill>
                    <a:srgbClr val="FFFF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 &amp; Booster</a:t>
              </a: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4849774" y="2372593"/>
            <a:ext cx="1250272" cy="4254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186403" y="3466931"/>
            <a:ext cx="1310910" cy="3641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282496" y="5260371"/>
            <a:ext cx="680742" cy="4460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3A00CE-9F1A-4178-9C9E-298052884D33}"/>
              </a:ext>
            </a:extLst>
          </p:cNvPr>
          <p:cNvSpPr txBox="1"/>
          <p:nvPr/>
        </p:nvSpPr>
        <p:spPr>
          <a:xfrm>
            <a:off x="2680177" y="2914795"/>
            <a:ext cx="3756541" cy="646331"/>
          </a:xfrm>
          <a:prstGeom prst="rect">
            <a:avLst/>
          </a:prstGeom>
          <a:solidFill>
            <a:srgbClr val="B7FFCF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Proven performance of high-intensity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Proton acceleration</a:t>
            </a:r>
            <a:endParaRPr lang="ja-JP" altLang="en-US" b="1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EEC8C6C-B0AC-4861-BEFD-96BD6A81F311}"/>
              </a:ext>
            </a:extLst>
          </p:cNvPr>
          <p:cNvSpPr txBox="1"/>
          <p:nvPr/>
        </p:nvSpPr>
        <p:spPr>
          <a:xfrm>
            <a:off x="7045189" y="2896676"/>
            <a:ext cx="26717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Introduction of HI injector</a:t>
            </a:r>
            <a:endParaRPr lang="ja-JP" altLang="en-US" b="1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E4979CF-DEC9-462E-A76D-AC64D3C17AEA}"/>
              </a:ext>
            </a:extLst>
          </p:cNvPr>
          <p:cNvSpPr txBox="1"/>
          <p:nvPr/>
        </p:nvSpPr>
        <p:spPr>
          <a:xfrm>
            <a:off x="4429642" y="5915117"/>
            <a:ext cx="3533596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　</a:t>
            </a:r>
            <a:r>
              <a:rPr lang="en-US" altLang="ja-JP" sz="28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High-density frontier</a:t>
            </a:r>
          </a:p>
          <a:p>
            <a:r>
              <a:rPr lang="en-US" altLang="ja-JP" sz="28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Quark/nuclear matter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10E34B-03A6-4C2E-8E7D-3DDADC27ABA3}"/>
              </a:ext>
            </a:extLst>
          </p:cNvPr>
          <p:cNvSpPr txBox="1"/>
          <p:nvPr/>
        </p:nvSpPr>
        <p:spPr>
          <a:xfrm>
            <a:off x="3288067" y="4596691"/>
            <a:ext cx="6297301" cy="369332"/>
          </a:xfrm>
          <a:prstGeom prst="rect">
            <a:avLst/>
          </a:prstGeom>
          <a:solidFill>
            <a:srgbClr val="FFD9EC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Hadron/strangeness research with high-intensity frontier beams</a:t>
            </a:r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246F884C-6CB4-40E1-B558-194C3F83D4D4}"/>
              </a:ext>
            </a:extLst>
          </p:cNvPr>
          <p:cNvSpPr/>
          <p:nvPr/>
        </p:nvSpPr>
        <p:spPr>
          <a:xfrm>
            <a:off x="4583832" y="5168179"/>
            <a:ext cx="3131538" cy="618705"/>
          </a:xfrm>
          <a:prstGeom prst="downArrow">
            <a:avLst/>
          </a:prstGeom>
          <a:gradFill flip="none" rotWithShape="1">
            <a:gsLst>
              <a:gs pos="0">
                <a:srgbClr val="0DFF0D">
                  <a:shade val="30000"/>
                  <a:satMod val="115000"/>
                </a:srgbClr>
              </a:gs>
              <a:gs pos="50000">
                <a:srgbClr val="0DFF0D">
                  <a:shade val="67500"/>
                  <a:satMod val="115000"/>
                </a:srgbClr>
              </a:gs>
              <a:gs pos="100000">
                <a:srgbClr val="0DFF0D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54E9255C-5F36-4D7F-B259-80AEF5F34F12}"/>
              </a:ext>
            </a:extLst>
          </p:cNvPr>
          <p:cNvSpPr txBox="1">
            <a:spLocks/>
          </p:cNvSpPr>
          <p:nvPr/>
        </p:nvSpPr>
        <p:spPr>
          <a:xfrm>
            <a:off x="0" y="-70222"/>
            <a:ext cx="12072663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J-PARC</a:t>
            </a:r>
            <a:r>
              <a:rPr lang="ja-JP" altLang="en-US" dirty="0"/>
              <a:t> </a:t>
            </a:r>
            <a:r>
              <a:rPr lang="en-US" altLang="ja-JP" dirty="0"/>
              <a:t>(High</a:t>
            </a:r>
            <a:r>
              <a:rPr lang="ja-JP" altLang="en-US" dirty="0"/>
              <a:t> </a:t>
            </a:r>
            <a:r>
              <a:rPr lang="en-US" altLang="ja-JP" dirty="0"/>
              <a:t>intensity proton synchrotron facility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4BDF5E0D-5E91-4E2C-BE3B-B34228DB350C}"/>
              </a:ext>
            </a:extLst>
          </p:cNvPr>
          <p:cNvSpPr/>
          <p:nvPr/>
        </p:nvSpPr>
        <p:spPr>
          <a:xfrm>
            <a:off x="2152650" y="2883548"/>
            <a:ext cx="7975798" cy="219913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9AB7D3-51AD-4D4C-B7F8-6F393308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98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3" grpId="0" animBg="1"/>
      <p:bldP spid="11" grpId="0" animBg="1"/>
      <p:bldP spid="13" grpId="0" animBg="1"/>
      <p:bldP spid="14" grpId="0" animBg="1"/>
      <p:bldP spid="15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EEA2CC-CCF5-4388-B8B2-382F5D1A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A65DEC-B2CC-4941-A092-CD86F6A18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208380-51C0-44AB-9747-57C174FF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2769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7" t="34004" r="1357" b="27151"/>
          <a:stretch>
            <a:fillRect/>
          </a:stretch>
        </p:blipFill>
        <p:spPr bwMode="auto">
          <a:xfrm>
            <a:off x="-3820477" y="-1461164"/>
            <a:ext cx="2987632" cy="270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00292" y="98054"/>
            <a:ext cx="8939336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J-PARC E16 : </a:t>
            </a:r>
            <a:r>
              <a:rPr lang="en-US" altLang="ja-JP" dirty="0"/>
              <a:t>Dilepton in </a:t>
            </a:r>
            <a:r>
              <a:rPr lang="en-US" altLang="ja-JP" dirty="0" err="1"/>
              <a:t>p+A</a:t>
            </a:r>
            <a:r>
              <a:rPr lang="en-US" altLang="ja-JP" dirty="0"/>
              <a:t> (Feb. 2020-)</a:t>
            </a:r>
            <a:br>
              <a:rPr lang="en-US" altLang="ja-JP" dirty="0"/>
            </a:b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modification in nucleus</a:t>
            </a:r>
            <a:endParaRPr kumimoji="1" lang="ja-JP" altLang="en-US" dirty="0"/>
          </a:p>
        </p:txBody>
      </p:sp>
      <p:sp>
        <p:nvSpPr>
          <p:cNvPr id="16" name="フッター プレースホルダ 15"/>
          <p:cNvSpPr>
            <a:spLocks noGrp="1"/>
          </p:cNvSpPr>
          <p:nvPr>
            <p:ph type="ftr" sz="quarter" idx="11"/>
          </p:nvPr>
        </p:nvSpPr>
        <p:spPr>
          <a:xfrm>
            <a:off x="8220527" y="6538913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J-PARC HI WS, K. Ozawa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-4057314" y="-1792779"/>
            <a:ext cx="344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30 GeV proton beam at 10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/ spill </a:t>
            </a: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 rot="998609">
            <a:off x="-2850009" y="159978"/>
            <a:ext cx="1535142" cy="292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テキスト ボックス 22"/>
          <p:cNvSpPr txBox="1">
            <a:spLocks noChangeAspect="1"/>
          </p:cNvSpPr>
          <p:nvPr/>
        </p:nvSpPr>
        <p:spPr>
          <a:xfrm>
            <a:off x="-4040752" y="-2069916"/>
            <a:ext cx="3337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High momentum beam line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E77E5A2-47A8-42C3-9496-9A8B0CB3DCAC}"/>
              </a:ext>
            </a:extLst>
          </p:cNvPr>
          <p:cNvGrpSpPr/>
          <p:nvPr/>
        </p:nvGrpSpPr>
        <p:grpSpPr>
          <a:xfrm>
            <a:off x="-5925189" y="1348106"/>
            <a:ext cx="3844131" cy="4809276"/>
            <a:chOff x="-5925189" y="1348106"/>
            <a:chExt cx="3844131" cy="4809276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F029E13B-8ECC-41AE-8340-AE1F66521F56}"/>
                </a:ext>
              </a:extLst>
            </p:cNvPr>
            <p:cNvGrpSpPr/>
            <p:nvPr/>
          </p:nvGrpSpPr>
          <p:grpSpPr>
            <a:xfrm>
              <a:off x="-5925189" y="1348106"/>
              <a:ext cx="3844131" cy="3802150"/>
              <a:chOff x="-5925189" y="1348106"/>
              <a:chExt cx="3844131" cy="3802150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2C814DF6-6A6C-4105-8118-6E2B979E2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3659" t="13542"/>
              <a:stretch>
                <a:fillRect/>
              </a:stretch>
            </p:blipFill>
            <p:spPr bwMode="auto">
              <a:xfrm>
                <a:off x="-5925189" y="1348106"/>
                <a:ext cx="3844131" cy="3802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D178669D-A818-450F-A5C0-3350055CC8AE}"/>
                  </a:ext>
                </a:extLst>
              </p:cNvPr>
              <p:cNvSpPr/>
              <p:nvPr/>
            </p:nvSpPr>
            <p:spPr>
              <a:xfrm>
                <a:off x="-5283530" y="1884924"/>
                <a:ext cx="854021" cy="3958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pic>
          <p:nvPicPr>
            <p:cNvPr id="19" name="Picture 15" descr="pp_spectrum">
              <a:extLst>
                <a:ext uri="{FF2B5EF4-FFF2-40B4-BE49-F238E27FC236}">
                  <a16:creationId xmlns:a16="http://schemas.microsoft.com/office/drawing/2014/main" id="{1DE7946A-0809-4CDB-A7EE-4C67454455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4216463" y="2140194"/>
              <a:ext cx="1155759" cy="2779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57E25DC-8E1B-46C0-BEA0-00B51630D59B}"/>
                </a:ext>
              </a:extLst>
            </p:cNvPr>
            <p:cNvSpPr txBox="1"/>
            <p:nvPr/>
          </p:nvSpPr>
          <p:spPr>
            <a:xfrm>
              <a:off x="-5553580" y="1843253"/>
              <a:ext cx="17331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Pb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target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857993CC-1DEB-41C0-ACE9-C9F0E51893FA}"/>
                </a:ext>
              </a:extLst>
            </p:cNvPr>
            <p:cNvSpPr txBox="1"/>
            <p:nvPr/>
          </p:nvSpPr>
          <p:spPr>
            <a:xfrm>
              <a:off x="-3298874" y="2720645"/>
              <a:ext cx="10531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Proton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807D1EC8-950A-4EFE-B6B5-E77B145298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429509" y="4411364"/>
              <a:ext cx="88657" cy="8077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D29406E0-2054-4EEB-BA6B-256CCEB73C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638584" y="4411364"/>
              <a:ext cx="261382" cy="7388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BD8FDC0E-5B9D-4993-9EDB-9B2DB21B7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47931" t="13033"/>
            <a:stretch>
              <a:fillRect/>
            </a:stretch>
          </p:blipFill>
          <p:spPr bwMode="auto">
            <a:xfrm>
              <a:off x="-5419514" y="5261838"/>
              <a:ext cx="1301720" cy="833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3">
              <a:extLst>
                <a:ext uri="{FF2B5EF4-FFF2-40B4-BE49-F238E27FC236}">
                  <a16:creationId xmlns:a16="http://schemas.microsoft.com/office/drawing/2014/main" id="{DDA83EFE-3145-4394-B056-827E2316FB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t="13033" r="52424"/>
            <a:stretch>
              <a:fillRect/>
            </a:stretch>
          </p:blipFill>
          <p:spPr bwMode="auto">
            <a:xfrm>
              <a:off x="-3713271" y="5266538"/>
              <a:ext cx="1305133" cy="890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図 31">
            <a:extLst>
              <a:ext uri="{FF2B5EF4-FFF2-40B4-BE49-F238E27FC236}">
                <a16:creationId xmlns:a16="http://schemas.microsoft.com/office/drawing/2014/main" id="{90A512B1-ECC3-4DC9-936B-33E4E89C2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83" y="1355843"/>
            <a:ext cx="2248687" cy="2811749"/>
          </a:xfrm>
          <a:prstGeom prst="rect">
            <a:avLst/>
          </a:prstGeom>
        </p:spPr>
      </p:pic>
      <p:grpSp>
        <p:nvGrpSpPr>
          <p:cNvPr id="41" name="グループ化 22">
            <a:extLst>
              <a:ext uri="{FF2B5EF4-FFF2-40B4-BE49-F238E27FC236}">
                <a16:creationId xmlns:a16="http://schemas.microsoft.com/office/drawing/2014/main" id="{8CB097E2-889E-4949-9936-C8E81BBF0615}"/>
              </a:ext>
            </a:extLst>
          </p:cNvPr>
          <p:cNvGrpSpPr>
            <a:grpSpLocks noChangeAspect="1"/>
          </p:cNvGrpSpPr>
          <p:nvPr/>
        </p:nvGrpSpPr>
        <p:grpSpPr>
          <a:xfrm>
            <a:off x="2390749" y="1557633"/>
            <a:ext cx="2435347" cy="2413401"/>
            <a:chOff x="287090" y="1807493"/>
            <a:chExt cx="4169588" cy="4132012"/>
          </a:xfrm>
        </p:grpSpPr>
        <p:grpSp>
          <p:nvGrpSpPr>
            <p:cNvPr id="42" name="グループ化 17">
              <a:extLst>
                <a:ext uri="{FF2B5EF4-FFF2-40B4-BE49-F238E27FC236}">
                  <a16:creationId xmlns:a16="http://schemas.microsoft.com/office/drawing/2014/main" id="{BF87DC73-B9EB-4678-B2F4-321DF2B089F5}"/>
                </a:ext>
              </a:extLst>
            </p:cNvPr>
            <p:cNvGrpSpPr/>
            <p:nvPr/>
          </p:nvGrpSpPr>
          <p:grpSpPr>
            <a:xfrm>
              <a:off x="287090" y="1807493"/>
              <a:ext cx="4169588" cy="4132012"/>
              <a:chOff x="287090" y="1807493"/>
              <a:chExt cx="4169588" cy="4132012"/>
            </a:xfrm>
          </p:grpSpPr>
          <p:pic>
            <p:nvPicPr>
              <p:cNvPr id="45" name="Picture 4" descr="fitfigppt3">
                <a:extLst>
                  <a:ext uri="{FF2B5EF4-FFF2-40B4-BE49-F238E27FC236}">
                    <a16:creationId xmlns:a16="http://schemas.microsoft.com/office/drawing/2014/main" id="{F8EDF721-F10C-4D11-BBE9-6CCC4B0196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090" y="1807493"/>
                <a:ext cx="3852862" cy="3852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Text Box 7">
                <a:extLst>
                  <a:ext uri="{FF2B5EF4-FFF2-40B4-BE49-F238E27FC236}">
                    <a16:creationId xmlns:a16="http://schemas.microsoft.com/office/drawing/2014/main" id="{15279DF7-9AA1-4281-8C11-B1BC668A16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9840" y="2088481"/>
                <a:ext cx="947409" cy="685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Verdana" pitchFamily="34" charset="0"/>
                    <a:ea typeface="ＭＳ Ｐゴシック" pitchFamily="50" charset="-128"/>
                    <a:cs typeface="+mn-cs"/>
                  </a:rPr>
                  <a:t>Cu</a:t>
                </a: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E448C459-DB71-4E5C-8260-73499C972CC9}"/>
                  </a:ext>
                </a:extLst>
              </p:cNvPr>
              <p:cNvSpPr txBox="1"/>
              <p:nvPr/>
            </p:nvSpPr>
            <p:spPr>
              <a:xfrm>
                <a:off x="718421" y="5254472"/>
                <a:ext cx="3738257" cy="6850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e</a:t>
                </a:r>
                <a:r>
                  <a:rPr kumimoji="1" lang="en-US" altLang="ja-JP" sz="200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+</a:t>
                </a:r>
                <a:r>
                  <a:rPr kumimoji="1" lang="en-US" altLang="ja-JP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e</a:t>
                </a:r>
                <a:r>
                  <a:rPr kumimoji="1" lang="en-US" altLang="ja-JP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-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 invariant mass</a:t>
                </a:r>
                <a:endPara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DA943981-7E15-4AF2-A463-6F439E1C3F24}"/>
                </a:ext>
              </a:extLst>
            </p:cNvPr>
            <p:cNvSpPr/>
            <p:nvPr/>
          </p:nvSpPr>
          <p:spPr>
            <a:xfrm>
              <a:off x="2555776" y="2780928"/>
              <a:ext cx="151216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3B07D5BB-3789-4A75-903D-AC8D26A0A6FC}"/>
                </a:ext>
              </a:extLst>
            </p:cNvPr>
            <p:cNvCxnSpPr/>
            <p:nvPr/>
          </p:nvCxnSpPr>
          <p:spPr>
            <a:xfrm>
              <a:off x="3956364" y="2492896"/>
              <a:ext cx="0" cy="57606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95572EB-A822-4B5E-84EE-38F91346BFA5}"/>
              </a:ext>
            </a:extLst>
          </p:cNvPr>
          <p:cNvSpPr txBox="1"/>
          <p:nvPr/>
        </p:nvSpPr>
        <p:spPr>
          <a:xfrm>
            <a:off x="3059899" y="1328443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KEK-E325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0EEDBB8E-1563-44FE-8B06-68CC8B62CC01}"/>
              </a:ext>
            </a:extLst>
          </p:cNvPr>
          <p:cNvSpPr/>
          <p:nvPr/>
        </p:nvSpPr>
        <p:spPr>
          <a:xfrm>
            <a:off x="5332824" y="2311949"/>
            <a:ext cx="837136" cy="408696"/>
          </a:xfrm>
          <a:prstGeom prst="rightArrow">
            <a:avLst/>
          </a:prstGeom>
          <a:solidFill>
            <a:srgbClr val="0DFF0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889F819-3209-4FCF-8E77-FD126183499E}"/>
              </a:ext>
            </a:extLst>
          </p:cNvPr>
          <p:cNvGrpSpPr/>
          <p:nvPr/>
        </p:nvGrpSpPr>
        <p:grpSpPr>
          <a:xfrm>
            <a:off x="-6687419" y="-1073698"/>
            <a:ext cx="3387501" cy="2191420"/>
            <a:chOff x="5749535" y="4007144"/>
            <a:chExt cx="3387501" cy="2191420"/>
          </a:xfrm>
        </p:grpSpPr>
        <p:sp>
          <p:nvSpPr>
            <p:cNvPr id="37" name="Line 27">
              <a:extLst>
                <a:ext uri="{FF2B5EF4-FFF2-40B4-BE49-F238E27FC236}">
                  <a16:creationId xmlns:a16="http://schemas.microsoft.com/office/drawing/2014/main" id="{3E5E4048-2AC6-4ABB-B8F1-DDA139CE38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3321" y="4018296"/>
              <a:ext cx="802963" cy="423786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Line 28">
              <a:extLst>
                <a:ext uri="{FF2B5EF4-FFF2-40B4-BE49-F238E27FC236}">
                  <a16:creationId xmlns:a16="http://schemas.microsoft.com/office/drawing/2014/main" id="{74D63E0C-F658-45A7-B158-67410A820C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73496" y="4021084"/>
              <a:ext cx="295535" cy="970247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Line 29">
              <a:extLst>
                <a:ext uri="{FF2B5EF4-FFF2-40B4-BE49-F238E27FC236}">
                  <a16:creationId xmlns:a16="http://schemas.microsoft.com/office/drawing/2014/main" id="{79BA03D1-8C1D-43BD-89AD-96AFBDAF36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1820" y="4991332"/>
              <a:ext cx="345720" cy="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Line 30">
              <a:extLst>
                <a:ext uri="{FF2B5EF4-FFF2-40B4-BE49-F238E27FC236}">
                  <a16:creationId xmlns:a16="http://schemas.microsoft.com/office/drawing/2014/main" id="{A38C62DC-F3D1-47A0-B23B-DE06C54DB6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17540" y="4007144"/>
              <a:ext cx="287171" cy="981399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Line 31">
              <a:extLst>
                <a:ext uri="{FF2B5EF4-FFF2-40B4-BE49-F238E27FC236}">
                  <a16:creationId xmlns:a16="http://schemas.microsoft.com/office/drawing/2014/main" id="{E82DE867-4228-441B-B8FE-26E8DAE9E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4711" y="4007144"/>
              <a:ext cx="758354" cy="437726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Line 32">
              <a:extLst>
                <a:ext uri="{FF2B5EF4-FFF2-40B4-BE49-F238E27FC236}">
                  <a16:creationId xmlns:a16="http://schemas.microsoft.com/office/drawing/2014/main" id="{A2543062-E4BD-4CB9-9AEB-0FAB3931A8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665853" y="4444870"/>
              <a:ext cx="471183" cy="777871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Line 33">
              <a:extLst>
                <a:ext uri="{FF2B5EF4-FFF2-40B4-BE49-F238E27FC236}">
                  <a16:creationId xmlns:a16="http://schemas.microsoft.com/office/drawing/2014/main" id="{880453B6-F319-4820-8B4B-EA31C471CF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152849" y="5493184"/>
              <a:ext cx="8364" cy="365237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Line 34">
              <a:extLst>
                <a:ext uri="{FF2B5EF4-FFF2-40B4-BE49-F238E27FC236}">
                  <a16:creationId xmlns:a16="http://schemas.microsoft.com/office/drawing/2014/main" id="{82D4BFE2-63D1-4621-9C27-097CAD2C41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25358" y="5872361"/>
              <a:ext cx="181224" cy="31505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Line 35">
              <a:extLst>
                <a:ext uri="{FF2B5EF4-FFF2-40B4-BE49-F238E27FC236}">
                  <a16:creationId xmlns:a16="http://schemas.microsoft.com/office/drawing/2014/main" id="{46C327F0-66A5-43EE-844F-DE6385E4D5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19782" y="5473667"/>
              <a:ext cx="5576" cy="395905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Line 36">
              <a:extLst>
                <a:ext uri="{FF2B5EF4-FFF2-40B4-BE49-F238E27FC236}">
                  <a16:creationId xmlns:a16="http://schemas.microsoft.com/office/drawing/2014/main" id="{93F2B397-61A7-4EB7-B94B-1A086777C9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49535" y="4419778"/>
              <a:ext cx="423786" cy="808539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Line 37">
              <a:extLst>
                <a:ext uri="{FF2B5EF4-FFF2-40B4-BE49-F238E27FC236}">
                  <a16:creationId xmlns:a16="http://schemas.microsoft.com/office/drawing/2014/main" id="{5E2F3BCE-D2ED-47D8-9A2C-3F53368327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25358" y="5872361"/>
              <a:ext cx="181224" cy="31505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Line 38">
              <a:extLst>
                <a:ext uri="{FF2B5EF4-FFF2-40B4-BE49-F238E27FC236}">
                  <a16:creationId xmlns:a16="http://schemas.microsoft.com/office/drawing/2014/main" id="{37519921-DAC2-4289-B9BC-2A16CC7B6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66048" y="5861208"/>
              <a:ext cx="195165" cy="337356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Line 39">
              <a:extLst>
                <a:ext uri="{FF2B5EF4-FFF2-40B4-BE49-F238E27FC236}">
                  <a16:creationId xmlns:a16="http://schemas.microsoft.com/office/drawing/2014/main" id="{9AFBF830-5960-4E27-A4C5-E889DD7A85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1964" y="5858420"/>
              <a:ext cx="354085" cy="34014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Line 40">
              <a:extLst>
                <a:ext uri="{FF2B5EF4-FFF2-40B4-BE49-F238E27FC236}">
                  <a16:creationId xmlns:a16="http://schemas.microsoft.com/office/drawing/2014/main" id="{B0535EB3-4804-4772-9856-A69315673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60667" y="5858420"/>
              <a:ext cx="351296" cy="5576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Line 41">
              <a:extLst>
                <a:ext uri="{FF2B5EF4-FFF2-40B4-BE49-F238E27FC236}">
                  <a16:creationId xmlns:a16="http://schemas.microsoft.com/office/drawing/2014/main" id="{EECE18C5-54DC-49F0-95D3-E65933370F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98219" y="5863996"/>
              <a:ext cx="359661" cy="323416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Line 42">
              <a:extLst>
                <a:ext uri="{FF2B5EF4-FFF2-40B4-BE49-F238E27FC236}">
                  <a16:creationId xmlns:a16="http://schemas.microsoft.com/office/drawing/2014/main" id="{3C75C7D3-CDA9-4DBD-9029-F0FAE6CF3A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80729" y="5222741"/>
              <a:ext cx="956307" cy="281595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Line 43">
              <a:extLst>
                <a:ext uri="{FF2B5EF4-FFF2-40B4-BE49-F238E27FC236}">
                  <a16:creationId xmlns:a16="http://schemas.microsoft.com/office/drawing/2014/main" id="{8E7CA953-50C3-4D1E-A0E5-B465319022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49535" y="5231105"/>
              <a:ext cx="964671" cy="264866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66" name="Picture 10">
            <a:extLst>
              <a:ext uri="{FF2B5EF4-FFF2-40B4-BE49-F238E27FC236}">
                <a16:creationId xmlns:a16="http://schemas.microsoft.com/office/drawing/2014/main" id="{5B18A570-4256-4B9D-80B5-2C9DE1BB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048" y="5007534"/>
            <a:ext cx="22094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7" name="Group 21">
            <a:extLst>
              <a:ext uri="{FF2B5EF4-FFF2-40B4-BE49-F238E27FC236}">
                <a16:creationId xmlns:a16="http://schemas.microsoft.com/office/drawing/2014/main" id="{E832D96D-9A76-49F5-9D83-B546084D0C3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57069" y="4053912"/>
            <a:ext cx="4638931" cy="2790624"/>
            <a:chOff x="4545" y="455"/>
            <a:chExt cx="2043" cy="1229"/>
          </a:xfrm>
        </p:grpSpPr>
        <p:pic>
          <p:nvPicPr>
            <p:cNvPr id="68" name="Picture 22">
              <a:extLst>
                <a:ext uri="{FF2B5EF4-FFF2-40B4-BE49-F238E27FC236}">
                  <a16:creationId xmlns:a16="http://schemas.microsoft.com/office/drawing/2014/main" id="{E97592B2-1D4B-4A75-A8F5-0E3434AB8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" y="455"/>
              <a:ext cx="1729" cy="1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9" name="Group 23">
              <a:extLst>
                <a:ext uri="{FF2B5EF4-FFF2-40B4-BE49-F238E27FC236}">
                  <a16:creationId xmlns:a16="http://schemas.microsoft.com/office/drawing/2014/main" id="{8189E8B5-1687-43FF-9DC2-039158CC01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5" y="774"/>
              <a:ext cx="2043" cy="737"/>
              <a:chOff x="4545" y="774"/>
              <a:chExt cx="2043" cy="737"/>
            </a:xfrm>
          </p:grpSpPr>
          <p:sp>
            <p:nvSpPr>
              <p:cNvPr id="89" name="AutoShape 24">
                <a:extLst>
                  <a:ext uri="{FF2B5EF4-FFF2-40B4-BE49-F238E27FC236}">
                    <a16:creationId xmlns:a16="http://schemas.microsoft.com/office/drawing/2014/main" id="{B8BAAFDA-11B1-4EF9-9B9C-609DDE17A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5" y="774"/>
                <a:ext cx="2043" cy="737"/>
              </a:xfrm>
              <a:prstGeom prst="roundRect">
                <a:avLst>
                  <a:gd name="adj" fmla="val 134"/>
                </a:avLst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70" name="Group 25">
              <a:extLst>
                <a:ext uri="{FF2B5EF4-FFF2-40B4-BE49-F238E27FC236}">
                  <a16:creationId xmlns:a16="http://schemas.microsoft.com/office/drawing/2014/main" id="{2CC00A1A-49C5-4788-9E87-F3D749076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2" y="774"/>
              <a:ext cx="1254" cy="737"/>
              <a:chOff x="4942" y="774"/>
              <a:chExt cx="1254" cy="737"/>
            </a:xfrm>
          </p:grpSpPr>
          <p:sp>
            <p:nvSpPr>
              <p:cNvPr id="88" name="AutoShape 26">
                <a:extLst>
                  <a:ext uri="{FF2B5EF4-FFF2-40B4-BE49-F238E27FC236}">
                    <a16:creationId xmlns:a16="http://schemas.microsoft.com/office/drawing/2014/main" id="{59D984D5-7653-42EA-9E57-189AA4261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2" y="774"/>
                <a:ext cx="1254" cy="737"/>
              </a:xfrm>
              <a:prstGeom prst="roundRect">
                <a:avLst>
                  <a:gd name="adj" fmla="val 134"/>
                </a:avLst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71" name="Line 27">
              <a:extLst>
                <a:ext uri="{FF2B5EF4-FFF2-40B4-BE49-F238E27FC236}">
                  <a16:creationId xmlns:a16="http://schemas.microsoft.com/office/drawing/2014/main" id="{7C63187B-F682-4206-925F-F2E0717988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7" y="549"/>
              <a:ext cx="288" cy="15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Line 28">
              <a:extLst>
                <a:ext uri="{FF2B5EF4-FFF2-40B4-BE49-F238E27FC236}">
                  <a16:creationId xmlns:a16="http://schemas.microsoft.com/office/drawing/2014/main" id="{4566B423-AA37-463A-8EC5-F77E79202C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04" y="550"/>
              <a:ext cx="106" cy="348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Line 29">
              <a:extLst>
                <a:ext uri="{FF2B5EF4-FFF2-40B4-BE49-F238E27FC236}">
                  <a16:creationId xmlns:a16="http://schemas.microsoft.com/office/drawing/2014/main" id="{78D71A2B-11C1-40E0-B2BC-4E974E82C3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1" y="898"/>
              <a:ext cx="124" cy="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Line 30">
              <a:extLst>
                <a:ext uri="{FF2B5EF4-FFF2-40B4-BE49-F238E27FC236}">
                  <a16:creationId xmlns:a16="http://schemas.microsoft.com/office/drawing/2014/main" id="{139945EF-61AF-465D-89B9-FFE802BCA7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35" y="545"/>
              <a:ext cx="103" cy="35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Line 31">
              <a:extLst>
                <a:ext uri="{FF2B5EF4-FFF2-40B4-BE49-F238E27FC236}">
                  <a16:creationId xmlns:a16="http://schemas.microsoft.com/office/drawing/2014/main" id="{572234B1-AD67-4B3B-A669-5DC6BD3E7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8" y="545"/>
              <a:ext cx="272" cy="157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Line 32">
              <a:extLst>
                <a:ext uri="{FF2B5EF4-FFF2-40B4-BE49-F238E27FC236}">
                  <a16:creationId xmlns:a16="http://schemas.microsoft.com/office/drawing/2014/main" id="{7950E54D-EA9F-408B-97B7-0488BEEFED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11" y="702"/>
              <a:ext cx="169" cy="279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Line 33">
              <a:extLst>
                <a:ext uri="{FF2B5EF4-FFF2-40B4-BE49-F238E27FC236}">
                  <a16:creationId xmlns:a16="http://schemas.microsoft.com/office/drawing/2014/main" id="{4A7EED4D-E8DE-4E6E-A7FC-A3B987FAD6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27" y="1078"/>
              <a:ext cx="3" cy="131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Line 34">
              <a:extLst>
                <a:ext uri="{FF2B5EF4-FFF2-40B4-BE49-F238E27FC236}">
                  <a16:creationId xmlns:a16="http://schemas.microsoft.com/office/drawing/2014/main" id="{EB692E46-FFF7-4E57-9A09-5552D6CA7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15" y="1214"/>
              <a:ext cx="65" cy="11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Line 35">
              <a:extLst>
                <a:ext uri="{FF2B5EF4-FFF2-40B4-BE49-F238E27FC236}">
                  <a16:creationId xmlns:a16="http://schemas.microsoft.com/office/drawing/2014/main" id="{401BC218-5034-4D05-8D6C-391E833AA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3" y="1071"/>
              <a:ext cx="2" cy="14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Line 36">
              <a:extLst>
                <a:ext uri="{FF2B5EF4-FFF2-40B4-BE49-F238E27FC236}">
                  <a16:creationId xmlns:a16="http://schemas.microsoft.com/office/drawing/2014/main" id="{E64EE946-27D3-47D2-954D-296A7E872C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65" y="693"/>
              <a:ext cx="152" cy="29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Line 37">
              <a:extLst>
                <a:ext uri="{FF2B5EF4-FFF2-40B4-BE49-F238E27FC236}">
                  <a16:creationId xmlns:a16="http://schemas.microsoft.com/office/drawing/2014/main" id="{8E607271-B496-46BF-A18B-BA6EEF7914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15" y="1214"/>
              <a:ext cx="65" cy="11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Line 38">
              <a:extLst>
                <a:ext uri="{FF2B5EF4-FFF2-40B4-BE49-F238E27FC236}">
                  <a16:creationId xmlns:a16="http://schemas.microsoft.com/office/drawing/2014/main" id="{D41CDB31-F4DF-4EA0-B89E-11FCDC9BDB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60" y="1210"/>
              <a:ext cx="70" cy="121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Line 39">
              <a:extLst>
                <a:ext uri="{FF2B5EF4-FFF2-40B4-BE49-F238E27FC236}">
                  <a16:creationId xmlns:a16="http://schemas.microsoft.com/office/drawing/2014/main" id="{F4F83B03-D8A4-4476-BA0F-8CF696D987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3" y="1209"/>
              <a:ext cx="127" cy="12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Line 40">
              <a:extLst>
                <a:ext uri="{FF2B5EF4-FFF2-40B4-BE49-F238E27FC236}">
                  <a16:creationId xmlns:a16="http://schemas.microsoft.com/office/drawing/2014/main" id="{B78EEE69-A368-4E57-BC65-AB1119332A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07" y="1209"/>
              <a:ext cx="126" cy="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Line 41">
              <a:extLst>
                <a:ext uri="{FF2B5EF4-FFF2-40B4-BE49-F238E27FC236}">
                  <a16:creationId xmlns:a16="http://schemas.microsoft.com/office/drawing/2014/main" id="{05B5B1D0-C6B8-4F57-8F2A-A678BFA952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77" y="1211"/>
              <a:ext cx="129" cy="116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Line 42">
              <a:extLst>
                <a:ext uri="{FF2B5EF4-FFF2-40B4-BE49-F238E27FC236}">
                  <a16:creationId xmlns:a16="http://schemas.microsoft.com/office/drawing/2014/main" id="{EF70AB79-CB39-4052-9A4C-BC23CEEB9A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7" y="981"/>
              <a:ext cx="343" cy="101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Line 43">
              <a:extLst>
                <a:ext uri="{FF2B5EF4-FFF2-40B4-BE49-F238E27FC236}">
                  <a16:creationId xmlns:a16="http://schemas.microsoft.com/office/drawing/2014/main" id="{11BDDB63-13BC-4624-9CB0-48DB8A5317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65" y="984"/>
              <a:ext cx="346" cy="95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90" name="Picture 6">
            <a:extLst>
              <a:ext uri="{FF2B5EF4-FFF2-40B4-BE49-F238E27FC236}">
                <a16:creationId xmlns:a16="http://schemas.microsoft.com/office/drawing/2014/main" id="{EEBA4E0C-FC55-4198-B144-1F2D4CC39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62" y="4718982"/>
            <a:ext cx="2037584" cy="181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96F7FE-5F46-4910-912E-E3B883910A1D}"/>
              </a:ext>
            </a:extLst>
          </p:cNvPr>
          <p:cNvSpPr txBox="1"/>
          <p:nvPr/>
        </p:nvSpPr>
        <p:spPr>
          <a:xfrm>
            <a:off x="9878227" y="438719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HBD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DF19B772-61D1-4C3A-9928-BC96BA7EBF27}"/>
              </a:ext>
            </a:extLst>
          </p:cNvPr>
          <p:cNvSpPr txBox="1"/>
          <p:nvPr/>
        </p:nvSpPr>
        <p:spPr>
          <a:xfrm>
            <a:off x="6949763" y="4542792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GEM Trackers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A1C834C-8676-457B-A485-DFD0F39F1498}"/>
              </a:ext>
            </a:extLst>
          </p:cNvPr>
          <p:cNvSpPr/>
          <p:nvPr/>
        </p:nvSpPr>
        <p:spPr>
          <a:xfrm rot="19770222">
            <a:off x="2999061" y="4721936"/>
            <a:ext cx="543376" cy="65916"/>
          </a:xfrm>
          <a:prstGeom prst="rect">
            <a:avLst/>
          </a:prstGeom>
          <a:solidFill>
            <a:srgbClr val="0DFF0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3DAAA405-0C7F-43AB-B5DE-68AD0F1ADBB1}"/>
              </a:ext>
            </a:extLst>
          </p:cNvPr>
          <p:cNvSpPr/>
          <p:nvPr/>
        </p:nvSpPr>
        <p:spPr>
          <a:xfrm rot="1789190">
            <a:off x="4032735" y="4714211"/>
            <a:ext cx="531630" cy="78687"/>
          </a:xfrm>
          <a:prstGeom prst="rect">
            <a:avLst/>
          </a:prstGeom>
          <a:solidFill>
            <a:srgbClr val="0DFF0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047B00-CDE4-4A18-AEB7-05CDAC7AACA1}"/>
              </a:ext>
            </a:extLst>
          </p:cNvPr>
          <p:cNvSpPr txBox="1"/>
          <p:nvPr/>
        </p:nvSpPr>
        <p:spPr>
          <a:xfrm>
            <a:off x="1393235" y="4224994"/>
            <a:ext cx="98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RPC-TOF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AC3D705-DA0E-4019-9A7C-69CF1BD22AD3}"/>
              </a:ext>
            </a:extLst>
          </p:cNvPr>
          <p:cNvCxnSpPr>
            <a:stCxn id="10" idx="3"/>
          </p:cNvCxnSpPr>
          <p:nvPr/>
        </p:nvCxnSpPr>
        <p:spPr>
          <a:xfrm>
            <a:off x="2379274" y="4409660"/>
            <a:ext cx="750938" cy="3268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>
            <a:extLst>
              <a:ext uri="{FF2B5EF4-FFF2-40B4-BE49-F238E27FC236}">
                <a16:creationId xmlns:a16="http://schemas.microsoft.com/office/drawing/2014/main" id="{B96D93B5-F984-488C-A41D-ADD153AF6DEB}"/>
              </a:ext>
            </a:extLst>
          </p:cNvPr>
          <p:cNvCxnSpPr>
            <a:cxnSpLocks/>
            <a:stCxn id="10" idx="3"/>
            <a:endCxn id="92" idx="1"/>
          </p:cNvCxnSpPr>
          <p:nvPr/>
        </p:nvCxnSpPr>
        <p:spPr>
          <a:xfrm>
            <a:off x="2379274" y="4409660"/>
            <a:ext cx="1688656" cy="2117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222D2D-8EC1-4BF6-A296-90767CDAF4CB}"/>
              </a:ext>
            </a:extLst>
          </p:cNvPr>
          <p:cNvSpPr txBox="1"/>
          <p:nvPr/>
        </p:nvSpPr>
        <p:spPr>
          <a:xfrm>
            <a:off x="1465399" y="445139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f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K+K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420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6426A4-EE08-4906-B342-C898713AE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21" y="-183659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Status of J-PARC E16 Run 0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D346F-CB3F-4923-871D-449A70F6B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4905" y="961931"/>
            <a:ext cx="8348476" cy="239236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Installation of LG, HBD, GTR</a:t>
            </a:r>
          </a:p>
          <a:p>
            <a:r>
              <a:rPr lang="en-US" altLang="ja-JP" dirty="0"/>
              <a:t>R&amp;D for MRPC for hadron measurement</a:t>
            </a:r>
          </a:p>
          <a:p>
            <a:pPr marL="0" indent="0">
              <a:buNone/>
            </a:pPr>
            <a:r>
              <a:rPr lang="en-US" altLang="ja-JP" dirty="0"/>
              <a:t>Run 0 in Feb. and Oct. 2020</a:t>
            </a:r>
          </a:p>
          <a:p>
            <a:r>
              <a:rPr lang="en-US" altLang="ja-JP" dirty="0"/>
              <a:t>First </a:t>
            </a:r>
            <a:r>
              <a:rPr lang="en-US" altLang="ja-JP" dirty="0" err="1"/>
              <a:t>dielectron</a:t>
            </a:r>
            <a:r>
              <a:rPr lang="en-US" altLang="ja-JP" dirty="0"/>
              <a:t> measurement in </a:t>
            </a:r>
            <a:r>
              <a:rPr lang="en-US" altLang="ja-JP" dirty="0" err="1"/>
              <a:t>p+C</a:t>
            </a:r>
            <a:r>
              <a:rPr lang="en-US" altLang="ja-JP" dirty="0"/>
              <a:t>/Cu and commissioning of MRPC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D7E832-3BA0-4AAD-ACEB-F3F5F54E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181" y="64360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A876C-6F60-4AB4-B967-885800F6647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E57D01E-D24B-4CFF-8B12-3BAA1CB468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52" y="3288735"/>
            <a:ext cx="4152749" cy="332982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657CCE8-5891-4CA7-92C7-3E290976A4B2}"/>
              </a:ext>
            </a:extLst>
          </p:cNvPr>
          <p:cNvSpPr txBox="1"/>
          <p:nvPr/>
        </p:nvSpPr>
        <p:spPr>
          <a:xfrm>
            <a:off x="9127358" y="3002336"/>
            <a:ext cx="1517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MRPC-TOF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6B103F9-3CC2-4618-8597-0171F21BC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98" y="3529287"/>
            <a:ext cx="3304771" cy="2478578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3FD42729-663F-48BF-9263-1C34D3D498FA}"/>
              </a:ext>
            </a:extLst>
          </p:cNvPr>
          <p:cNvGrpSpPr/>
          <p:nvPr/>
        </p:nvGrpSpPr>
        <p:grpSpPr>
          <a:xfrm>
            <a:off x="64033" y="936350"/>
            <a:ext cx="3494289" cy="5511421"/>
            <a:chOff x="7215188" y="442913"/>
            <a:chExt cx="4165601" cy="6810375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DDE4E78B-349A-4237-9968-D1F14CEF2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2" t="9608" r="10670"/>
            <a:stretch>
              <a:fillRect/>
            </a:stretch>
          </p:blipFill>
          <p:spPr bwMode="auto">
            <a:xfrm>
              <a:off x="7625889" y="5407025"/>
              <a:ext cx="2593975" cy="1846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7912" t="9608" r="1067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01AB99B5-7A76-4911-A223-136D1CF25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4" t="17188" r="12431"/>
            <a:stretch>
              <a:fillRect/>
            </a:stretch>
          </p:blipFill>
          <p:spPr bwMode="auto">
            <a:xfrm>
              <a:off x="7728083" y="3289300"/>
              <a:ext cx="2355850" cy="16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8954" t="17188" r="1243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3B6E190D-DA4B-488C-A935-F48B95A074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4326" y="4999038"/>
              <a:ext cx="3446463" cy="1185862"/>
              <a:chOff x="4998" y="3149"/>
              <a:chExt cx="2171" cy="747"/>
            </a:xfrm>
          </p:grpSpPr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DC78AFE6-A996-4083-8EC9-53AFFE564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" y="3149"/>
                <a:ext cx="1496" cy="747"/>
              </a:xfrm>
              <a:custGeom>
                <a:avLst/>
                <a:gdLst>
                  <a:gd name="T0" fmla="*/ 0 w 6601"/>
                  <a:gd name="T1" fmla="*/ 0 h 3298"/>
                  <a:gd name="T2" fmla="*/ 1496 w 6601"/>
                  <a:gd name="T3" fmla="*/ 0 h 3298"/>
                  <a:gd name="T4" fmla="*/ 1496 w 6601"/>
                  <a:gd name="T5" fmla="*/ 249 h 3298"/>
                  <a:gd name="T6" fmla="*/ 0 w 6601"/>
                  <a:gd name="T7" fmla="*/ 249 h 3298"/>
                  <a:gd name="T8" fmla="*/ 0 w 6601"/>
                  <a:gd name="T9" fmla="*/ 0 h 3298"/>
                  <a:gd name="T10" fmla="*/ 0 w 6601"/>
                  <a:gd name="T11" fmla="*/ 498 h 3298"/>
                  <a:gd name="T12" fmla="*/ 0 w 6601"/>
                  <a:gd name="T13" fmla="*/ 498 h 3298"/>
                  <a:gd name="T14" fmla="*/ 1496 w 6601"/>
                  <a:gd name="T15" fmla="*/ 747 h 3298"/>
                  <a:gd name="T16" fmla="*/ 1496 w 6601"/>
                  <a:gd name="T17" fmla="*/ 747 h 32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01" h="3298">
                    <a:moveTo>
                      <a:pt x="0" y="0"/>
                    </a:moveTo>
                    <a:lnTo>
                      <a:pt x="6600" y="0"/>
                    </a:lnTo>
                    <a:lnTo>
                      <a:pt x="6600" y="1099"/>
                    </a:lnTo>
                    <a:lnTo>
                      <a:pt x="0" y="1099"/>
                    </a:lnTo>
                    <a:lnTo>
                      <a:pt x="0" y="0"/>
                    </a:lnTo>
                    <a:close/>
                    <a:moveTo>
                      <a:pt x="0" y="2198"/>
                    </a:moveTo>
                    <a:lnTo>
                      <a:pt x="0" y="2198"/>
                    </a:lnTo>
                    <a:close/>
                    <a:moveTo>
                      <a:pt x="6600" y="3297"/>
                    </a:moveTo>
                    <a:lnTo>
                      <a:pt x="6600" y="32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6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59" name="Text Box 7">
                <a:extLst>
                  <a:ext uri="{FF2B5EF4-FFF2-40B4-BE49-F238E27FC236}">
                    <a16:creationId xmlns:a16="http://schemas.microsoft.com/office/drawing/2014/main" id="{0D61928C-A98E-4043-B4AA-34008C6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78" y="3174"/>
                <a:ext cx="1791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6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lnSpc>
                    <a:spcPct val="106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1pPr>
                <a:lvl2pPr>
                  <a:lnSpc>
                    <a:spcPct val="106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2pPr>
                <a:lvl3pPr>
                  <a:lnSpc>
                    <a:spcPct val="106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3pPr>
                <a:lvl4pPr>
                  <a:lnSpc>
                    <a:spcPct val="106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4pPr>
                <a:lvl5pPr>
                  <a:lnSpc>
                    <a:spcPct val="106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5pPr>
                <a:lvl6pPr marL="2514600" indent="-228600" defTabSz="449263" eaLnBrk="0" fontAlgn="base" hangingPunct="0">
                  <a:lnSpc>
                    <a:spcPct val="10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6pPr>
                <a:lvl7pPr marL="2971800" indent="-228600" defTabSz="449263" eaLnBrk="0" fontAlgn="base" hangingPunct="0">
                  <a:lnSpc>
                    <a:spcPct val="10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7pPr>
                <a:lvl8pPr marL="3429000" indent="-228600" defTabSz="449263" eaLnBrk="0" fontAlgn="base" hangingPunct="0">
                  <a:lnSpc>
                    <a:spcPct val="10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8pPr>
                <a:lvl9pPr marL="3886200" indent="-228600" defTabSz="449263" eaLnBrk="0" fontAlgn="base" hangingPunct="0">
                  <a:lnSpc>
                    <a:spcPct val="10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</a:rPr>
                  <a:t>RUN 2</a:t>
                </a:r>
              </a:p>
            </p:txBody>
          </p:sp>
        </p:grpSp>
        <p:sp>
          <p:nvSpPr>
            <p:cNvPr id="56" name="Text Box 11">
              <a:extLst>
                <a:ext uri="{FF2B5EF4-FFF2-40B4-BE49-F238E27FC236}">
                  <a16:creationId xmlns:a16="http://schemas.microsoft.com/office/drawing/2014/main" id="{CD0E092F-590E-4453-AB6B-4B0B2A5DD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8802" y="2863850"/>
              <a:ext cx="2743200" cy="512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lnSpc>
                  <a:spcPct val="106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 sz="2400">
                  <a:solidFill>
                    <a:schemeClr val="bg1"/>
                  </a:solidFill>
                  <a:latin typeface="TakaoPMincho" pitchFamily="16" charset="0"/>
                  <a:cs typeface="TakaoPGothic" charset="0"/>
                </a:defRPr>
              </a:lvl1pPr>
              <a:lvl2pPr>
                <a:lnSpc>
                  <a:spcPct val="106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 sz="2400">
                  <a:solidFill>
                    <a:schemeClr val="bg1"/>
                  </a:solidFill>
                  <a:latin typeface="TakaoPMincho" pitchFamily="16" charset="0"/>
                  <a:cs typeface="TakaoPGothic" charset="0"/>
                </a:defRPr>
              </a:lvl2pPr>
              <a:lvl3pPr>
                <a:lnSpc>
                  <a:spcPct val="106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 sz="2400">
                  <a:solidFill>
                    <a:schemeClr val="bg1"/>
                  </a:solidFill>
                  <a:latin typeface="TakaoPMincho" pitchFamily="16" charset="0"/>
                  <a:cs typeface="TakaoPGothic" charset="0"/>
                </a:defRPr>
              </a:lvl3pPr>
              <a:lvl4pPr>
                <a:lnSpc>
                  <a:spcPct val="106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 sz="2400">
                  <a:solidFill>
                    <a:schemeClr val="bg1"/>
                  </a:solidFill>
                  <a:latin typeface="TakaoPMincho" pitchFamily="16" charset="0"/>
                  <a:cs typeface="TakaoPGothic" charset="0"/>
                </a:defRPr>
              </a:lvl4pPr>
              <a:lvl5pPr>
                <a:lnSpc>
                  <a:spcPct val="106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 sz="2400">
                  <a:solidFill>
                    <a:schemeClr val="bg1"/>
                  </a:solidFill>
                  <a:latin typeface="TakaoPMincho" pitchFamily="16" charset="0"/>
                  <a:cs typeface="TakaoPGothic" charset="0"/>
                </a:defRPr>
              </a:lvl5pPr>
              <a:lvl6pPr marL="2514600" indent="-228600" defTabSz="449263" eaLnBrk="0" fontAlgn="base" hangingPunct="0">
                <a:lnSpc>
                  <a:spcPct val="10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 sz="2400">
                  <a:solidFill>
                    <a:schemeClr val="bg1"/>
                  </a:solidFill>
                  <a:latin typeface="TakaoPMincho" pitchFamily="16" charset="0"/>
                  <a:cs typeface="TakaoPGothic" charset="0"/>
                </a:defRPr>
              </a:lvl6pPr>
              <a:lvl7pPr marL="2971800" indent="-228600" defTabSz="449263" eaLnBrk="0" fontAlgn="base" hangingPunct="0">
                <a:lnSpc>
                  <a:spcPct val="10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 sz="2400">
                  <a:solidFill>
                    <a:schemeClr val="bg1"/>
                  </a:solidFill>
                  <a:latin typeface="TakaoPMincho" pitchFamily="16" charset="0"/>
                  <a:cs typeface="TakaoPGothic" charset="0"/>
                </a:defRPr>
              </a:lvl7pPr>
              <a:lvl8pPr marL="3429000" indent="-228600" defTabSz="449263" eaLnBrk="0" fontAlgn="base" hangingPunct="0">
                <a:lnSpc>
                  <a:spcPct val="10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 sz="2400">
                  <a:solidFill>
                    <a:schemeClr val="bg1"/>
                  </a:solidFill>
                  <a:latin typeface="TakaoPMincho" pitchFamily="16" charset="0"/>
                  <a:cs typeface="TakaoPGothic" charset="0"/>
                </a:defRPr>
              </a:lvl8pPr>
              <a:lvl9pPr marL="3886200" indent="-228600" defTabSz="449263" eaLnBrk="0" fontAlgn="base" hangingPunct="0">
                <a:lnSpc>
                  <a:spcPct val="10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 sz="2400">
                  <a:solidFill>
                    <a:schemeClr val="bg1"/>
                  </a:solidFill>
                  <a:latin typeface="TakaoPMincho" pitchFamily="16" charset="0"/>
                  <a:cs typeface="TakaoPGothic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</a:rPr>
                <a:t>RUN 1 (2022)</a:t>
              </a:r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8DE0A09D-63E9-4DCD-9698-D2EE52E16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0504" y="2651126"/>
              <a:ext cx="1439863" cy="306387"/>
            </a:xfrm>
            <a:custGeom>
              <a:avLst/>
              <a:gdLst>
                <a:gd name="T0" fmla="*/ 793 w 4002"/>
                <a:gd name="T1" fmla="*/ 0 h 855"/>
                <a:gd name="T2" fmla="*/ 793 w 4002"/>
                <a:gd name="T3" fmla="*/ 96 h 855"/>
                <a:gd name="T4" fmla="*/ 907 w 4002"/>
                <a:gd name="T5" fmla="*/ 96 h 855"/>
                <a:gd name="T6" fmla="*/ 680 w 4002"/>
                <a:gd name="T7" fmla="*/ 193 h 855"/>
                <a:gd name="T8" fmla="*/ 453 w 4002"/>
                <a:gd name="T9" fmla="*/ 96 h 855"/>
                <a:gd name="T10" fmla="*/ 567 w 4002"/>
                <a:gd name="T11" fmla="*/ 96 h 855"/>
                <a:gd name="T12" fmla="*/ 567 w 4002"/>
                <a:gd name="T13" fmla="*/ 0 h 855"/>
                <a:gd name="T14" fmla="*/ 793 w 4002"/>
                <a:gd name="T15" fmla="*/ 0 h 855"/>
                <a:gd name="T16" fmla="*/ 454 w 4002"/>
                <a:gd name="T17" fmla="*/ 0 h 855"/>
                <a:gd name="T18" fmla="*/ 454 w 4002"/>
                <a:gd name="T19" fmla="*/ 0 h 855"/>
                <a:gd name="T20" fmla="*/ 0 w 4002"/>
                <a:gd name="T21" fmla="*/ 193 h 855"/>
                <a:gd name="T22" fmla="*/ 0 w 4002"/>
                <a:gd name="T23" fmla="*/ 193 h 8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02" h="855">
                  <a:moveTo>
                    <a:pt x="3501" y="0"/>
                  </a:moveTo>
                  <a:lnTo>
                    <a:pt x="3501" y="427"/>
                  </a:lnTo>
                  <a:lnTo>
                    <a:pt x="4001" y="427"/>
                  </a:lnTo>
                  <a:lnTo>
                    <a:pt x="3001" y="854"/>
                  </a:lnTo>
                  <a:lnTo>
                    <a:pt x="2000" y="427"/>
                  </a:lnTo>
                  <a:lnTo>
                    <a:pt x="2501" y="427"/>
                  </a:lnTo>
                  <a:lnTo>
                    <a:pt x="2501" y="0"/>
                  </a:lnTo>
                  <a:lnTo>
                    <a:pt x="3501" y="0"/>
                  </a:lnTo>
                  <a:close/>
                  <a:moveTo>
                    <a:pt x="2001" y="0"/>
                  </a:moveTo>
                  <a:lnTo>
                    <a:pt x="2001" y="0"/>
                  </a:lnTo>
                  <a:close/>
                  <a:moveTo>
                    <a:pt x="0" y="854"/>
                  </a:moveTo>
                  <a:lnTo>
                    <a:pt x="0" y="85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B9BD5">
                    <a:shade val="30000"/>
                    <a:satMod val="115000"/>
                  </a:srgbClr>
                </a:gs>
                <a:gs pos="50000">
                  <a:srgbClr val="5B9BD5">
                    <a:shade val="67500"/>
                    <a:satMod val="115000"/>
                  </a:srgbClr>
                </a:gs>
                <a:gs pos="100000">
                  <a:srgbClr val="5B9BD5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43729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461E2E8D-B9C4-455F-B12F-90C7C6BA4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5" t="14168" r="11589" b="10941"/>
            <a:stretch>
              <a:fillRect/>
            </a:stretch>
          </p:blipFill>
          <p:spPr bwMode="auto">
            <a:xfrm>
              <a:off x="7656513" y="669925"/>
              <a:ext cx="2538412" cy="1931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685" t="14168" r="11589" b="1094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9" name="Group 21">
              <a:extLst>
                <a:ext uri="{FF2B5EF4-FFF2-40B4-BE49-F238E27FC236}">
                  <a16:creationId xmlns:a16="http://schemas.microsoft.com/office/drawing/2014/main" id="{D52C1282-8A9D-40B4-B4B2-246172CF2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5188" y="722313"/>
              <a:ext cx="3243262" cy="1951037"/>
              <a:chOff x="4545" y="455"/>
              <a:chExt cx="2043" cy="1229"/>
            </a:xfrm>
          </p:grpSpPr>
          <p:pic>
            <p:nvPicPr>
              <p:cNvPr id="27" name="Picture 22">
                <a:extLst>
                  <a:ext uri="{FF2B5EF4-FFF2-40B4-BE49-F238E27FC236}">
                    <a16:creationId xmlns:a16="http://schemas.microsoft.com/office/drawing/2014/main" id="{FCC27655-EEFD-4EED-9195-2944C7508D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1" y="455"/>
                <a:ext cx="1729" cy="1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8" name="Group 23">
                <a:extLst>
                  <a:ext uri="{FF2B5EF4-FFF2-40B4-BE49-F238E27FC236}">
                    <a16:creationId xmlns:a16="http://schemas.microsoft.com/office/drawing/2014/main" id="{58852524-93B5-4E75-AB21-41BAB6E6C4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45" y="774"/>
                <a:ext cx="2043" cy="737"/>
                <a:chOff x="4545" y="774"/>
                <a:chExt cx="2043" cy="737"/>
              </a:xfrm>
            </p:grpSpPr>
            <p:sp>
              <p:nvSpPr>
                <p:cNvPr id="51" name="AutoShape 24">
                  <a:extLst>
                    <a:ext uri="{FF2B5EF4-FFF2-40B4-BE49-F238E27FC236}">
                      <a16:creationId xmlns:a16="http://schemas.microsoft.com/office/drawing/2014/main" id="{133C69A8-4CF3-4877-B64A-08F3F8E2ED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45" y="774"/>
                  <a:ext cx="2043" cy="737"/>
                </a:xfrm>
                <a:prstGeom prst="roundRect">
                  <a:avLst>
                    <a:gd name="adj" fmla="val 134"/>
                  </a:avLst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6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9" name="Group 25">
                <a:extLst>
                  <a:ext uri="{FF2B5EF4-FFF2-40B4-BE49-F238E27FC236}">
                    <a16:creationId xmlns:a16="http://schemas.microsoft.com/office/drawing/2014/main" id="{AF91B4BA-68B3-4FE1-8B01-1E2B19783B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42" y="774"/>
                <a:ext cx="1254" cy="737"/>
                <a:chOff x="4942" y="774"/>
                <a:chExt cx="1254" cy="737"/>
              </a:xfrm>
            </p:grpSpPr>
            <p:sp>
              <p:nvSpPr>
                <p:cNvPr id="50" name="AutoShape 26">
                  <a:extLst>
                    <a:ext uri="{FF2B5EF4-FFF2-40B4-BE49-F238E27FC236}">
                      <a16:creationId xmlns:a16="http://schemas.microsoft.com/office/drawing/2014/main" id="{6CA8EB1E-D572-455A-87E2-90B3857200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42" y="774"/>
                  <a:ext cx="1254" cy="737"/>
                </a:xfrm>
                <a:prstGeom prst="roundRect">
                  <a:avLst>
                    <a:gd name="adj" fmla="val 134"/>
                  </a:avLst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6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30" name="Line 27">
                <a:extLst>
                  <a:ext uri="{FF2B5EF4-FFF2-40B4-BE49-F238E27FC236}">
                    <a16:creationId xmlns:a16="http://schemas.microsoft.com/office/drawing/2014/main" id="{4F603BB1-8A38-4482-9270-8046FB3F0D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7" y="549"/>
                <a:ext cx="288" cy="152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1" name="Line 28">
                <a:extLst>
                  <a:ext uri="{FF2B5EF4-FFF2-40B4-BE49-F238E27FC236}">
                    <a16:creationId xmlns:a16="http://schemas.microsoft.com/office/drawing/2014/main" id="{054C9D99-81AE-40E3-B214-FBCA202F04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404" y="550"/>
                <a:ext cx="106" cy="348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2" name="Line 29">
                <a:extLst>
                  <a:ext uri="{FF2B5EF4-FFF2-40B4-BE49-F238E27FC236}">
                    <a16:creationId xmlns:a16="http://schemas.microsoft.com/office/drawing/2014/main" id="{BD125CE2-CA35-4BB5-981D-F1668F5606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1" y="898"/>
                <a:ext cx="124" cy="0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3" name="Line 30">
                <a:extLst>
                  <a:ext uri="{FF2B5EF4-FFF2-40B4-BE49-F238E27FC236}">
                    <a16:creationId xmlns:a16="http://schemas.microsoft.com/office/drawing/2014/main" id="{7D8B9FD7-BB3C-40A1-A9F7-E6D70846E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635" y="545"/>
                <a:ext cx="103" cy="352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4" name="Line 31">
                <a:extLst>
                  <a:ext uri="{FF2B5EF4-FFF2-40B4-BE49-F238E27FC236}">
                    <a16:creationId xmlns:a16="http://schemas.microsoft.com/office/drawing/2014/main" id="{3DD0D5CC-CB8C-4E2D-B695-7F85AC471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38" y="545"/>
                <a:ext cx="272" cy="157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5" name="Line 32">
                <a:extLst>
                  <a:ext uri="{FF2B5EF4-FFF2-40B4-BE49-F238E27FC236}">
                    <a16:creationId xmlns:a16="http://schemas.microsoft.com/office/drawing/2014/main" id="{AC4FAD7C-0800-47E1-8B4E-04CD8609C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11" y="702"/>
                <a:ext cx="169" cy="279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6" name="Line 33">
                <a:extLst>
                  <a:ext uri="{FF2B5EF4-FFF2-40B4-BE49-F238E27FC236}">
                    <a16:creationId xmlns:a16="http://schemas.microsoft.com/office/drawing/2014/main" id="{BD8388FC-90F8-40DC-82BA-80ACCEF16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827" y="1078"/>
                <a:ext cx="3" cy="13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7" name="Line 34">
                <a:extLst>
                  <a:ext uri="{FF2B5EF4-FFF2-40B4-BE49-F238E27FC236}">
                    <a16:creationId xmlns:a16="http://schemas.microsoft.com/office/drawing/2014/main" id="{85F45A56-7011-43A8-93B5-55A3378F4E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3" y="1071"/>
                <a:ext cx="2" cy="142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8" name="Line 35">
                <a:extLst>
                  <a:ext uri="{FF2B5EF4-FFF2-40B4-BE49-F238E27FC236}">
                    <a16:creationId xmlns:a16="http://schemas.microsoft.com/office/drawing/2014/main" id="{04BEE6C6-2AAA-48D1-B4FE-A6A1298962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65" y="693"/>
                <a:ext cx="152" cy="290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9" name="Line 36">
                <a:extLst>
                  <a:ext uri="{FF2B5EF4-FFF2-40B4-BE49-F238E27FC236}">
                    <a16:creationId xmlns:a16="http://schemas.microsoft.com/office/drawing/2014/main" id="{F934A05C-0938-4B14-A809-56DB9B22F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33" y="1186"/>
                <a:ext cx="180" cy="44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0" name="Line 37">
                <a:extLst>
                  <a:ext uri="{FF2B5EF4-FFF2-40B4-BE49-F238E27FC236}">
                    <a16:creationId xmlns:a16="http://schemas.microsoft.com/office/drawing/2014/main" id="{2D55B4CF-DA0D-4ABA-9152-C9446E9DE4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96" y="1186"/>
                <a:ext cx="137" cy="0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1" name="Line 38">
                <a:extLst>
                  <a:ext uri="{FF2B5EF4-FFF2-40B4-BE49-F238E27FC236}">
                    <a16:creationId xmlns:a16="http://schemas.microsoft.com/office/drawing/2014/main" id="{4F2D07F7-08FF-424E-876A-97842494EE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1" y="1185"/>
                <a:ext cx="175" cy="46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2" name="Line 39">
                <a:extLst>
                  <a:ext uri="{FF2B5EF4-FFF2-40B4-BE49-F238E27FC236}">
                    <a16:creationId xmlns:a16="http://schemas.microsoft.com/office/drawing/2014/main" id="{993F565F-7CEB-4A83-A938-FE57A47AC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36" y="1005"/>
                <a:ext cx="205" cy="78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3" name="Line 40">
                <a:extLst>
                  <a:ext uri="{FF2B5EF4-FFF2-40B4-BE49-F238E27FC236}">
                    <a16:creationId xmlns:a16="http://schemas.microsoft.com/office/drawing/2014/main" id="{D90DE882-E5C3-4F7C-8B85-6E0A0B2E7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088" y="1049"/>
                <a:ext cx="223" cy="30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4" name="Line 41">
                <a:extLst>
                  <a:ext uri="{FF2B5EF4-FFF2-40B4-BE49-F238E27FC236}">
                    <a16:creationId xmlns:a16="http://schemas.microsoft.com/office/drawing/2014/main" id="{A53FD52A-8966-4561-BD4E-B626105E0D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1" y="1005"/>
                <a:ext cx="0" cy="27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5" name="Line 42">
                <a:extLst>
                  <a:ext uri="{FF2B5EF4-FFF2-40B4-BE49-F238E27FC236}">
                    <a16:creationId xmlns:a16="http://schemas.microsoft.com/office/drawing/2014/main" id="{BF9D1586-5E25-4895-97F8-E9D532ECD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40" y="1276"/>
                <a:ext cx="137" cy="46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6" name="Line 43">
                <a:extLst>
                  <a:ext uri="{FF2B5EF4-FFF2-40B4-BE49-F238E27FC236}">
                    <a16:creationId xmlns:a16="http://schemas.microsoft.com/office/drawing/2014/main" id="{31785DA6-B511-4E53-9E8E-FF2BB81F3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7" y="958"/>
                <a:ext cx="0" cy="364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7" name="Line 44">
                <a:extLst>
                  <a:ext uri="{FF2B5EF4-FFF2-40B4-BE49-F238E27FC236}">
                    <a16:creationId xmlns:a16="http://schemas.microsoft.com/office/drawing/2014/main" id="{DBFC48B0-915E-4EF1-A9FD-12136A2B6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9" y="1049"/>
                <a:ext cx="0" cy="228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8" name="Line 45">
                <a:extLst>
                  <a:ext uri="{FF2B5EF4-FFF2-40B4-BE49-F238E27FC236}">
                    <a16:creationId xmlns:a16="http://schemas.microsoft.com/office/drawing/2014/main" id="{45C46848-B5A6-424D-8A26-C00C1F07E0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52" y="1277"/>
                <a:ext cx="137" cy="44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9" name="Line 46">
                <a:extLst>
                  <a:ext uri="{FF2B5EF4-FFF2-40B4-BE49-F238E27FC236}">
                    <a16:creationId xmlns:a16="http://schemas.microsoft.com/office/drawing/2014/main" id="{20632E79-1B3E-40B2-9D24-DBC2B055F6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53" y="1005"/>
                <a:ext cx="0" cy="316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0" name="Group 47">
              <a:extLst>
                <a:ext uri="{FF2B5EF4-FFF2-40B4-BE49-F238E27FC236}">
                  <a16:creationId xmlns:a16="http://schemas.microsoft.com/office/drawing/2014/main" id="{0771798A-32D7-424A-B646-DB128F992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9528" y="442913"/>
              <a:ext cx="2519363" cy="1093788"/>
              <a:chOff x="4806" y="279"/>
              <a:chExt cx="1587" cy="689"/>
            </a:xfrm>
          </p:grpSpPr>
          <p:sp>
            <p:nvSpPr>
              <p:cNvPr id="24" name="Freeform 48">
                <a:extLst>
                  <a:ext uri="{FF2B5EF4-FFF2-40B4-BE49-F238E27FC236}">
                    <a16:creationId xmlns:a16="http://schemas.microsoft.com/office/drawing/2014/main" id="{0E89E0E0-E88F-4AAA-B657-24C83135B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7" y="279"/>
                <a:ext cx="1315" cy="689"/>
              </a:xfrm>
              <a:custGeom>
                <a:avLst/>
                <a:gdLst>
                  <a:gd name="T0" fmla="*/ 0 w 5801"/>
                  <a:gd name="T1" fmla="*/ 0 h 3043"/>
                  <a:gd name="T2" fmla="*/ 1315 w 5801"/>
                  <a:gd name="T3" fmla="*/ 0 h 3043"/>
                  <a:gd name="T4" fmla="*/ 1315 w 5801"/>
                  <a:gd name="T5" fmla="*/ 230 h 3043"/>
                  <a:gd name="T6" fmla="*/ 0 w 5801"/>
                  <a:gd name="T7" fmla="*/ 230 h 3043"/>
                  <a:gd name="T8" fmla="*/ 0 w 5801"/>
                  <a:gd name="T9" fmla="*/ 0 h 3043"/>
                  <a:gd name="T10" fmla="*/ 0 w 5801"/>
                  <a:gd name="T11" fmla="*/ 459 h 3043"/>
                  <a:gd name="T12" fmla="*/ 0 w 5801"/>
                  <a:gd name="T13" fmla="*/ 459 h 3043"/>
                  <a:gd name="T14" fmla="*/ 1315 w 5801"/>
                  <a:gd name="T15" fmla="*/ 689 h 3043"/>
                  <a:gd name="T16" fmla="*/ 1315 w 5801"/>
                  <a:gd name="T17" fmla="*/ 689 h 30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801" h="3043">
                    <a:moveTo>
                      <a:pt x="0" y="0"/>
                    </a:moveTo>
                    <a:lnTo>
                      <a:pt x="5800" y="0"/>
                    </a:lnTo>
                    <a:lnTo>
                      <a:pt x="5800" y="1014"/>
                    </a:lnTo>
                    <a:lnTo>
                      <a:pt x="0" y="1014"/>
                    </a:lnTo>
                    <a:lnTo>
                      <a:pt x="0" y="0"/>
                    </a:lnTo>
                    <a:close/>
                    <a:moveTo>
                      <a:pt x="0" y="2028"/>
                    </a:moveTo>
                    <a:lnTo>
                      <a:pt x="0" y="2028"/>
                    </a:lnTo>
                    <a:close/>
                    <a:moveTo>
                      <a:pt x="5800" y="3042"/>
                    </a:moveTo>
                    <a:lnTo>
                      <a:pt x="5800" y="30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600" cap="flat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" name="Text Box 50">
                <a:extLst>
                  <a:ext uri="{FF2B5EF4-FFF2-40B4-BE49-F238E27FC236}">
                    <a16:creationId xmlns:a16="http://schemas.microsoft.com/office/drawing/2014/main" id="{29758674-1C17-422A-8136-B506EEE5C2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6" y="310"/>
                <a:ext cx="1587" cy="2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6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lnSpc>
                    <a:spcPct val="106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1pPr>
                <a:lvl2pPr>
                  <a:lnSpc>
                    <a:spcPct val="106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2pPr>
                <a:lvl3pPr>
                  <a:lnSpc>
                    <a:spcPct val="106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3pPr>
                <a:lvl4pPr>
                  <a:lnSpc>
                    <a:spcPct val="106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4pPr>
                <a:lvl5pPr>
                  <a:lnSpc>
                    <a:spcPct val="106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5pPr>
                <a:lvl6pPr marL="2514600" indent="-228600" defTabSz="449263" eaLnBrk="0" fontAlgn="base" hangingPunct="0">
                  <a:lnSpc>
                    <a:spcPct val="10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6pPr>
                <a:lvl7pPr marL="2971800" indent="-228600" defTabSz="449263" eaLnBrk="0" fontAlgn="base" hangingPunct="0">
                  <a:lnSpc>
                    <a:spcPct val="10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7pPr>
                <a:lvl8pPr marL="3429000" indent="-228600" defTabSz="449263" eaLnBrk="0" fontAlgn="base" hangingPunct="0">
                  <a:lnSpc>
                    <a:spcPct val="10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8pPr>
                <a:lvl9pPr marL="3886200" indent="-228600" defTabSz="449263" eaLnBrk="0" fontAlgn="base" hangingPunct="0">
                  <a:lnSpc>
                    <a:spcPct val="10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2400">
                    <a:solidFill>
                      <a:schemeClr val="bg1"/>
                    </a:solidFill>
                    <a:latin typeface="TakaoPMincho" pitchFamily="16" charset="0"/>
                    <a:cs typeface="TakaoPGothic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</a:rPr>
                  <a:t>RUN 0 (2020)</a:t>
                </a:r>
              </a:p>
            </p:txBody>
          </p:sp>
        </p:grpSp>
        <p:sp>
          <p:nvSpPr>
            <p:cNvPr id="22" name="Freeform 54">
              <a:extLst>
                <a:ext uri="{FF2B5EF4-FFF2-40B4-BE49-F238E27FC236}">
                  <a16:creationId xmlns:a16="http://schemas.microsoft.com/office/drawing/2014/main" id="{998A0EB4-77CB-448E-97C1-66E09AAD6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048" y="4810143"/>
              <a:ext cx="1439863" cy="306388"/>
            </a:xfrm>
            <a:custGeom>
              <a:avLst/>
              <a:gdLst>
                <a:gd name="T0" fmla="*/ 793 w 4002"/>
                <a:gd name="T1" fmla="*/ 0 h 855"/>
                <a:gd name="T2" fmla="*/ 793 w 4002"/>
                <a:gd name="T3" fmla="*/ 96 h 855"/>
                <a:gd name="T4" fmla="*/ 907 w 4002"/>
                <a:gd name="T5" fmla="*/ 96 h 855"/>
                <a:gd name="T6" fmla="*/ 680 w 4002"/>
                <a:gd name="T7" fmla="*/ 193 h 855"/>
                <a:gd name="T8" fmla="*/ 453 w 4002"/>
                <a:gd name="T9" fmla="*/ 96 h 855"/>
                <a:gd name="T10" fmla="*/ 567 w 4002"/>
                <a:gd name="T11" fmla="*/ 96 h 855"/>
                <a:gd name="T12" fmla="*/ 567 w 4002"/>
                <a:gd name="T13" fmla="*/ 0 h 855"/>
                <a:gd name="T14" fmla="*/ 793 w 4002"/>
                <a:gd name="T15" fmla="*/ 0 h 855"/>
                <a:gd name="T16" fmla="*/ 454 w 4002"/>
                <a:gd name="T17" fmla="*/ 0 h 855"/>
                <a:gd name="T18" fmla="*/ 454 w 4002"/>
                <a:gd name="T19" fmla="*/ 0 h 855"/>
                <a:gd name="T20" fmla="*/ 0 w 4002"/>
                <a:gd name="T21" fmla="*/ 193 h 855"/>
                <a:gd name="T22" fmla="*/ 0 w 4002"/>
                <a:gd name="T23" fmla="*/ 193 h 8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02" h="855">
                  <a:moveTo>
                    <a:pt x="3501" y="0"/>
                  </a:moveTo>
                  <a:lnTo>
                    <a:pt x="3501" y="427"/>
                  </a:lnTo>
                  <a:lnTo>
                    <a:pt x="4001" y="427"/>
                  </a:lnTo>
                  <a:lnTo>
                    <a:pt x="3001" y="854"/>
                  </a:lnTo>
                  <a:lnTo>
                    <a:pt x="2000" y="427"/>
                  </a:lnTo>
                  <a:lnTo>
                    <a:pt x="2501" y="427"/>
                  </a:lnTo>
                  <a:lnTo>
                    <a:pt x="2501" y="0"/>
                  </a:lnTo>
                  <a:lnTo>
                    <a:pt x="3501" y="0"/>
                  </a:lnTo>
                  <a:close/>
                  <a:moveTo>
                    <a:pt x="2001" y="0"/>
                  </a:moveTo>
                  <a:lnTo>
                    <a:pt x="2001" y="0"/>
                  </a:lnTo>
                  <a:close/>
                  <a:moveTo>
                    <a:pt x="0" y="854"/>
                  </a:moveTo>
                  <a:lnTo>
                    <a:pt x="0" y="85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B9BD5">
                    <a:shade val="30000"/>
                    <a:satMod val="115000"/>
                  </a:srgbClr>
                </a:gs>
                <a:gs pos="50000">
                  <a:srgbClr val="5B9BD5">
                    <a:shade val="67500"/>
                    <a:satMod val="115000"/>
                  </a:srgbClr>
                </a:gs>
                <a:gs pos="100000">
                  <a:srgbClr val="5B9BD5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600" cap="flat">
                  <a:solidFill>
                    <a:srgbClr val="43729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971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C15434-C94E-4F6D-8277-28501FF5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1355"/>
            <a:ext cx="10515600" cy="1325563"/>
          </a:xfrm>
        </p:spPr>
        <p:txBody>
          <a:bodyPr/>
          <a:lstStyle/>
          <a:p>
            <a:r>
              <a:rPr lang="en-US" altLang="ja-JP" dirty="0"/>
              <a:t>RPC at E16</a:t>
            </a:r>
            <a:endParaRPr kumimoji="1" lang="ja-JP" altLang="en-US" dirty="0"/>
          </a:p>
        </p:txBody>
      </p:sp>
      <p:pic>
        <p:nvPicPr>
          <p:cNvPr id="17" name="コンテンツ プレースホルダー 14">
            <a:extLst>
              <a:ext uri="{FF2B5EF4-FFF2-40B4-BE49-F238E27FC236}">
                <a16:creationId xmlns:a16="http://schemas.microsoft.com/office/drawing/2014/main" id="{90A73028-9309-43DF-A1E6-4171DEE34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411" y="6648071"/>
            <a:ext cx="1115940" cy="836955"/>
          </a:xfrm>
          <a:prstGeom prst="rect">
            <a:avLst/>
          </a:prstGeom>
        </p:spPr>
      </p:pic>
      <p:pic>
        <p:nvPicPr>
          <p:cNvPr id="25" name="コンテンツ プレースホルダー 22">
            <a:extLst>
              <a:ext uri="{FF2B5EF4-FFF2-40B4-BE49-F238E27FC236}">
                <a16:creationId xmlns:a16="http://schemas.microsoft.com/office/drawing/2014/main" id="{748F2207-A6ED-4A72-BE00-79DFC2AAF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58262" y="2338155"/>
            <a:ext cx="2838311" cy="2128733"/>
          </a:xfrm>
          <a:prstGeom prst="rect">
            <a:avLst/>
          </a:prstGeom>
        </p:spPr>
      </p:pic>
      <p:sp>
        <p:nvSpPr>
          <p:cNvPr id="29" name="テキスト ボックス 10">
            <a:extLst>
              <a:ext uri="{FF2B5EF4-FFF2-40B4-BE49-F238E27FC236}">
                <a16:creationId xmlns:a16="http://schemas.microsoft.com/office/drawing/2014/main" id="{36BE3D8B-1CD8-4BB6-8ECD-FD4473F0273F}"/>
              </a:ext>
            </a:extLst>
          </p:cNvPr>
          <p:cNvSpPr txBox="1"/>
          <p:nvPr/>
        </p:nvSpPr>
        <p:spPr>
          <a:xfrm>
            <a:off x="7452621" y="1012103"/>
            <a:ext cx="2129164" cy="58650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Event start counter (R~1700mm)</a:t>
            </a:r>
            <a:endParaRPr kumimoji="1" lang="ja-JP" altLang="en-US" sz="1600" b="1" i="0" u="none" strike="noStrike" kern="1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CDEB7DD-99A7-428E-AF02-41D65C8DFD89}"/>
              </a:ext>
            </a:extLst>
          </p:cNvPr>
          <p:cNvGrpSpPr/>
          <p:nvPr/>
        </p:nvGrpSpPr>
        <p:grpSpPr>
          <a:xfrm>
            <a:off x="838199" y="1771135"/>
            <a:ext cx="8433382" cy="4959022"/>
            <a:chOff x="809929" y="1818877"/>
            <a:chExt cx="8433382" cy="495902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0213013D-DBA0-47C8-A8A5-FB1939E161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9929" y="1818877"/>
              <a:ext cx="8433382" cy="4959022"/>
              <a:chOff x="4472086" y="3429000"/>
              <a:chExt cx="5668777" cy="3333371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5314D831-7943-423C-8FCE-F96CE1F70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6000" y="3429000"/>
                <a:ext cx="4044863" cy="333337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69C721BA-7DB2-4BDD-B7F4-9D79CB021593}"/>
                  </a:ext>
                </a:extLst>
              </p:cNvPr>
              <p:cNvSpPr/>
              <p:nvPr/>
            </p:nvSpPr>
            <p:spPr>
              <a:xfrm rot="19854679" flipH="1">
                <a:off x="7249130" y="5387869"/>
                <a:ext cx="63500" cy="490855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3" name="テキスト ボックス 10">
                <a:extLst>
                  <a:ext uri="{FF2B5EF4-FFF2-40B4-BE49-F238E27FC236}">
                    <a16:creationId xmlns:a16="http://schemas.microsoft.com/office/drawing/2014/main" id="{912A6417-D067-4F6E-B51A-2565A3582235}"/>
                  </a:ext>
                </a:extLst>
              </p:cNvPr>
              <p:cNvSpPr txBox="1"/>
              <p:nvPr/>
            </p:nvSpPr>
            <p:spPr>
              <a:xfrm>
                <a:off x="4472086" y="4751595"/>
                <a:ext cx="1130617" cy="260385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游明朝" panose="02020400000000000000" pitchFamily="18" charset="-128"/>
                    <a:ea typeface="游明朝" panose="02020400000000000000" pitchFamily="18" charset="-128"/>
                    <a:cs typeface="Times New Roman" panose="02020603050405020304" pitchFamily="18" charset="0"/>
                  </a:rPr>
                  <a:t>MRPCs</a:t>
                </a:r>
                <a:endParaRPr kumimoji="1" lang="ja-JP" alt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BF691D77-24CF-4F51-B6BF-A70E0374AE61}"/>
                </a:ext>
              </a:extLst>
            </p:cNvPr>
            <p:cNvSpPr/>
            <p:nvPr/>
          </p:nvSpPr>
          <p:spPr>
            <a:xfrm rot="5400000" flipH="1">
              <a:off x="6093536" y="1759139"/>
              <a:ext cx="89982" cy="608920"/>
            </a:xfrm>
            <a:prstGeom prst="rect">
              <a:avLst/>
            </a:prstGeom>
            <a:solidFill>
              <a:srgbClr val="25E2FB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C7848825-284F-4D9E-B019-8309E9CC7BD1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1871191" y="4191303"/>
              <a:ext cx="5448981" cy="9371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コンテンツ プレースホルダー 23">
            <a:extLst>
              <a:ext uri="{FF2B5EF4-FFF2-40B4-BE49-F238E27FC236}">
                <a16:creationId xmlns:a16="http://schemas.microsoft.com/office/drawing/2014/main" id="{27038D97-4DA8-4813-9196-F5A3062DB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769" y="750887"/>
            <a:ext cx="9547546" cy="1325563"/>
          </a:xfrm>
        </p:spPr>
        <p:txBody>
          <a:bodyPr>
            <a:normAutofit/>
          </a:bodyPr>
          <a:lstStyle/>
          <a:p>
            <a:r>
              <a:rPr kumimoji="1" lang="en-US" altLang="ja-JP" sz="2000" dirty="0"/>
              <a:t>3 or 4 RPCs will be available for Run 0 (</a:t>
            </a:r>
            <a:r>
              <a:rPr lang="en-US" altLang="ja-JP" sz="2000" dirty="0"/>
              <a:t>Feb</a:t>
            </a:r>
            <a:r>
              <a:rPr kumimoji="1" lang="en-US" altLang="ja-JP" sz="2000" dirty="0"/>
              <a:t>-Mar 2020)</a:t>
            </a:r>
          </a:p>
          <a:p>
            <a:pPr lvl="1"/>
            <a:r>
              <a:rPr lang="en-US" altLang="ja-JP" sz="1800" dirty="0"/>
              <a:t>3 borrowed from </a:t>
            </a:r>
            <a:r>
              <a:rPr lang="en-US" altLang="ja-JP" sz="1800" dirty="0" err="1"/>
              <a:t>BGOegg</a:t>
            </a:r>
            <a:r>
              <a:rPr lang="en-US" altLang="ja-JP" sz="1800" dirty="0"/>
              <a:t>, one may be newly produced</a:t>
            </a:r>
            <a:endParaRPr kumimoji="1" lang="en-US" altLang="ja-JP" sz="1800" dirty="0"/>
          </a:p>
          <a:p>
            <a:r>
              <a:rPr lang="en-US" altLang="ja-JP" sz="2000" dirty="0"/>
              <a:t>10 RPCs in total in the future (at two 30-deg Sections)</a:t>
            </a:r>
            <a:endParaRPr kumimoji="1" lang="ja-JP" altLang="en-US" sz="2000" dirty="0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F1FF01B-F8B4-46F8-92C7-2C33AC4935DA}"/>
              </a:ext>
            </a:extLst>
          </p:cNvPr>
          <p:cNvSpPr/>
          <p:nvPr/>
        </p:nvSpPr>
        <p:spPr>
          <a:xfrm rot="1795763" flipH="1">
            <a:off x="7321563" y="4927578"/>
            <a:ext cx="28800" cy="291795"/>
          </a:xfrm>
          <a:prstGeom prst="rect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5E680353-58C7-444E-A979-B581B7BE81FA}"/>
              </a:ext>
            </a:extLst>
          </p:cNvPr>
          <p:cNvSpPr/>
          <p:nvPr/>
        </p:nvSpPr>
        <p:spPr>
          <a:xfrm rot="1795763" flipH="1">
            <a:off x="7284690" y="4911607"/>
            <a:ext cx="28800" cy="291795"/>
          </a:xfrm>
          <a:prstGeom prst="rect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8A121782-9286-4BE7-9863-392C4075E417}"/>
              </a:ext>
            </a:extLst>
          </p:cNvPr>
          <p:cNvSpPr/>
          <p:nvPr/>
        </p:nvSpPr>
        <p:spPr>
          <a:xfrm rot="1795763" flipH="1">
            <a:off x="6903060" y="4621174"/>
            <a:ext cx="36000" cy="69634"/>
          </a:xfrm>
          <a:prstGeom prst="rect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E7105977-C836-474B-A613-B6CB92FEC300}"/>
              </a:ext>
            </a:extLst>
          </p:cNvPr>
          <p:cNvCxnSpPr>
            <a:cxnSpLocks/>
          </p:cNvCxnSpPr>
          <p:nvPr/>
        </p:nvCxnSpPr>
        <p:spPr>
          <a:xfrm>
            <a:off x="6116589" y="4489446"/>
            <a:ext cx="249117" cy="65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915B0A-EEE6-49DC-9B01-A63BD001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8C3C-4305-4F8C-A37C-00EA03A9A98A}" type="slidenum">
              <a:rPr kumimoji="1" lang="ja-JP" altLang="en-US" smtClean="0"/>
              <a:t>23</a:t>
            </a:fld>
            <a:endParaRPr kumimoji="1" lang="ja-JP" altLang="en-US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AC3AA38D-914B-43FE-9A95-81211395CF2B}"/>
              </a:ext>
            </a:extLst>
          </p:cNvPr>
          <p:cNvCxnSpPr>
            <a:cxnSpLocks/>
          </p:cNvCxnSpPr>
          <p:nvPr/>
        </p:nvCxnSpPr>
        <p:spPr>
          <a:xfrm flipH="1">
            <a:off x="6471257" y="1598613"/>
            <a:ext cx="932843" cy="460365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10">
            <a:extLst>
              <a:ext uri="{FF2B5EF4-FFF2-40B4-BE49-F238E27FC236}">
                <a16:creationId xmlns:a16="http://schemas.microsoft.com/office/drawing/2014/main" id="{60D5F4A5-AA1D-46CF-BC5D-1E9003539D02}"/>
              </a:ext>
            </a:extLst>
          </p:cNvPr>
          <p:cNvSpPr txBox="1"/>
          <p:nvPr/>
        </p:nvSpPr>
        <p:spPr>
          <a:xfrm>
            <a:off x="8517203" y="3089262"/>
            <a:ext cx="1682007" cy="38737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Track start counter</a:t>
            </a:r>
          </a:p>
          <a:p>
            <a:pPr algn="just">
              <a:defRPr/>
            </a:pPr>
            <a:r>
              <a:rPr lang="en-US" altLang="ja-JP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R=100-200mm</a:t>
            </a:r>
            <a:endParaRPr lang="ja-JP" altLang="en-US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DA54A894-0AC7-43BC-8E73-5D34C4713C6F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6938431" y="3636024"/>
            <a:ext cx="1758184" cy="989793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F8E8C611-EF94-4B74-9A5A-2155D74B23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3821" y="3925084"/>
            <a:ext cx="2493748" cy="1870311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B89AEBEB-D708-429E-B189-BFAB7D848E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0569" y="668752"/>
            <a:ext cx="2542912" cy="1907184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AC9A269-6AD9-4C46-9899-968DDD197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8" y="4489446"/>
            <a:ext cx="2967220" cy="22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18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FDE76F-FB67-49BC-B89C-30C91125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コンテンツ プレースホルダー 4">
            <a:extLst>
              <a:ext uri="{FF2B5EF4-FFF2-40B4-BE49-F238E27FC236}">
                <a16:creationId xmlns:a16="http://schemas.microsoft.com/office/drawing/2014/main" id="{2A2E3AB6-7303-4800-B169-6B48FDFE3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682" y="2369741"/>
            <a:ext cx="4352925" cy="3264693"/>
          </a:xfrm>
          <a:prstGeom prst="rect">
            <a:avLst/>
          </a:prstGeom>
        </p:spPr>
      </p:pic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2E767C9D-E118-4EC9-B29F-69DC806A0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1" name="コンテンツ プレースホルダー 8">
            <a:extLst>
              <a:ext uri="{FF2B5EF4-FFF2-40B4-BE49-F238E27FC236}">
                <a16:creationId xmlns:a16="http://schemas.microsoft.com/office/drawing/2014/main" id="{19262C07-5929-4200-8DAD-84629977C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51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21A202-2C6A-4164-89A2-403BD3FD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A77602-10C2-4E94-AEF0-8E41ACD12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38C980-6CF5-4F70-9D95-4B7D1D5F2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23ADDF-2C9E-46DE-AE80-D6AC72BB2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36524"/>
            <a:ext cx="9014102" cy="67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95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FAF28D-DACF-4F83-AF1A-305E8CCD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717A31-8400-4E6E-A6E0-FD0BD0CB5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41D4D0-4F62-439E-8C75-046B3BD1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DC32035-9C59-4244-A9D9-3B9401AAB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34" y="168960"/>
            <a:ext cx="8708566" cy="651107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11C466-DC6D-4439-AB65-9B06D1F2F4D9}"/>
              </a:ext>
            </a:extLst>
          </p:cNvPr>
          <p:cNvSpPr txBox="1"/>
          <p:nvPr/>
        </p:nvSpPr>
        <p:spPr>
          <a:xfrm>
            <a:off x="5159896" y="6530948"/>
            <a:ext cx="529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2016</a:t>
            </a:r>
            <a:r>
              <a:rPr kumimoji="1" lang="ja-JP" altLang="en-US" dirty="0"/>
              <a:t>計測システム研究会</a:t>
            </a:r>
            <a:r>
              <a:rPr kumimoji="1" lang="en-US" altLang="ja-JP" dirty="0"/>
              <a:t>at J-PARC, T. N. Takahashi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3122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C5348E-D5C8-4DB3-A7EC-474A2B6D4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F03EBF-368C-4CC1-8E6C-11EFA152C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014DEA-9A72-4AE5-B5C5-D212B9DE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9AC41E4-306A-4107-BA63-1AD187BAC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36524"/>
            <a:ext cx="9512263" cy="710889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C9940F4-AFD3-44B3-863C-0D3B1BDEA595}"/>
              </a:ext>
            </a:extLst>
          </p:cNvPr>
          <p:cNvSpPr/>
          <p:nvPr/>
        </p:nvSpPr>
        <p:spPr>
          <a:xfrm>
            <a:off x="2207568" y="5881218"/>
            <a:ext cx="38884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6263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679A4F-9244-4292-84A7-8ECD85B11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13E277-6693-4EEE-833A-9A8247289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42300-FD6D-423D-85B7-7D60A3850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C54C08-38FB-4845-A603-FC0D535C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12" y="0"/>
            <a:ext cx="91725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15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26" y="171090"/>
            <a:ext cx="8821029" cy="668691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7785716" y="365125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FF0000"/>
                </a:solidFill>
              </a:rPr>
              <a:t>X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794594" y="365125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FF0000"/>
                </a:solidFill>
              </a:rPr>
              <a:t>X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735627" y="1172993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FF0000"/>
                </a:solidFill>
              </a:rPr>
              <a:t>X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8006351" y="2592280"/>
            <a:ext cx="1152790" cy="192645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872226" y="2554267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(X)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78922" y="5209334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</a:rPr>
              <a:t>X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783192" y="627651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, clock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93947" y="1680824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X</a:t>
            </a:r>
            <a:r>
              <a:rPr kumimoji="1" lang="ja-JP" altLang="en-US" dirty="0">
                <a:solidFill>
                  <a:srgbClr val="FF0000"/>
                </a:solidFill>
              </a:rPr>
              <a:t>不具合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35940" y="220838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X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89443" y="1029228"/>
            <a:ext cx="97469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/>
              <a:t>HDDAQ</a:t>
            </a:r>
            <a:endParaRPr kumimoji="1" lang="ja-JP" altLang="en-US" sz="2000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6409678" y="816746"/>
            <a:ext cx="170362" cy="2111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848201" y="1311492"/>
            <a:ext cx="659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GPIO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>
            <a:endCxn id="19" idx="3"/>
          </p:cNvCxnSpPr>
          <p:nvPr/>
        </p:nvCxnSpPr>
        <p:spPr>
          <a:xfrm flipH="1">
            <a:off x="7507356" y="1211511"/>
            <a:ext cx="490117" cy="28464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 rot="3046857">
            <a:off x="7062363" y="101965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▲不整合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137684" y="298300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</a:t>
            </a:r>
            <a:r>
              <a:rPr lang="ja-JP" altLang="en-US" dirty="0"/>
              <a:t>未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0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4FAE20-EE22-4DA5-A62D-9ADBAE81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986" y="-308423"/>
            <a:ext cx="10515600" cy="1325563"/>
          </a:xfrm>
        </p:spPr>
        <p:txBody>
          <a:bodyPr/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Strategy towards J-PARC-HI experiment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FD7F1F-468A-45C0-A8C9-B125A7D2E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5337" y="64734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A876C-6F60-4AB4-B967-885800F6647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5C75313-9210-4351-B098-B73AEF0DA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848" y="3951447"/>
            <a:ext cx="2435594" cy="203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コンテンツ プレースホルダー 13">
            <a:extLst>
              <a:ext uri="{FF2B5EF4-FFF2-40B4-BE49-F238E27FC236}">
                <a16:creationId xmlns:a16="http://schemas.microsoft.com/office/drawing/2014/main" id="{FC17A8F0-8AA6-4D32-9CDA-B30725D59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3658" y="1053711"/>
            <a:ext cx="2311022" cy="177789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C3B460B-A784-4611-8619-54F903869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184" y="4434436"/>
            <a:ext cx="2421467" cy="1735302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9F65044A-BD3C-41CB-8653-C526112A9788}"/>
              </a:ext>
            </a:extLst>
          </p:cNvPr>
          <p:cNvSpPr/>
          <p:nvPr/>
        </p:nvSpPr>
        <p:spPr>
          <a:xfrm rot="12002072">
            <a:off x="14896006" y="2738293"/>
            <a:ext cx="344983" cy="417521"/>
          </a:xfrm>
          <a:prstGeom prst="downArrow">
            <a:avLst/>
          </a:prstGeom>
          <a:solidFill>
            <a:srgbClr val="0DFF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00C9881-55EF-4442-BD0F-456C6C6E41E4}"/>
              </a:ext>
            </a:extLst>
          </p:cNvPr>
          <p:cNvSpPr txBox="1"/>
          <p:nvPr/>
        </p:nvSpPr>
        <p:spPr>
          <a:xfrm>
            <a:off x="7648306" y="3335303"/>
            <a:ext cx="1925811" cy="460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Extended area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0B93F97-7719-47D1-A870-349454072BB2}"/>
              </a:ext>
            </a:extLst>
          </p:cNvPr>
          <p:cNvSpPr txBox="1"/>
          <p:nvPr/>
        </p:nvSpPr>
        <p:spPr>
          <a:xfrm>
            <a:off x="2023311" y="2969453"/>
            <a:ext cx="4842536" cy="576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Hadron Experimental Facility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40F420B-67E5-4DEE-85AF-A9910248D247}"/>
              </a:ext>
            </a:extLst>
          </p:cNvPr>
          <p:cNvCxnSpPr>
            <a:cxnSpLocks/>
          </p:cNvCxnSpPr>
          <p:nvPr/>
        </p:nvCxnSpPr>
        <p:spPr>
          <a:xfrm flipH="1">
            <a:off x="8138966" y="3845062"/>
            <a:ext cx="412719" cy="404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>
            <a:extLst>
              <a:ext uri="{FF2B5EF4-FFF2-40B4-BE49-F238E27FC236}">
                <a16:creationId xmlns:a16="http://schemas.microsoft.com/office/drawing/2014/main" id="{4840D5DE-889A-4A65-866D-9A29A4E86F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47" b="23216"/>
          <a:stretch/>
        </p:blipFill>
        <p:spPr>
          <a:xfrm>
            <a:off x="1299972" y="995229"/>
            <a:ext cx="9276965" cy="3689117"/>
          </a:xfrm>
          <a:prstGeom prst="rect">
            <a:avLst/>
          </a:prstGeom>
        </p:spPr>
      </p:pic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E779047-2C4E-47E3-96B8-49E2C07C6682}"/>
              </a:ext>
            </a:extLst>
          </p:cNvPr>
          <p:cNvSpPr/>
          <p:nvPr/>
        </p:nvSpPr>
        <p:spPr>
          <a:xfrm rot="1060082">
            <a:off x="4058708" y="4008162"/>
            <a:ext cx="258432" cy="310798"/>
          </a:xfrm>
          <a:prstGeom prst="rect">
            <a:avLst/>
          </a:prstGeom>
          <a:solidFill>
            <a:srgbClr val="FFFF00">
              <a:alpha val="6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42EFBEF-510E-4824-A6DC-E6828D838BD5}"/>
              </a:ext>
            </a:extLst>
          </p:cNvPr>
          <p:cNvSpPr txBox="1"/>
          <p:nvPr/>
        </p:nvSpPr>
        <p:spPr>
          <a:xfrm>
            <a:off x="7428315" y="5219218"/>
            <a:ext cx="4520222" cy="9233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3. J-PARC-HI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lang="en-US" altLang="ja-JP" b="1" noProof="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M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ain experiment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Large acceptance</a:t>
            </a:r>
            <a:r>
              <a:rPr kumimoji="1" lang="en-US" altLang="ja-JP" sz="18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h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igh-rate spectrometer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(up to 10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11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Hz HI beams)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A67B66E-3D83-492E-9DBB-DD795A3E25CA}"/>
              </a:ext>
            </a:extLst>
          </p:cNvPr>
          <p:cNvSpPr txBox="1"/>
          <p:nvPr/>
        </p:nvSpPr>
        <p:spPr>
          <a:xfrm>
            <a:off x="771992" y="5595793"/>
            <a:ext cx="4952775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2. J-PARC-HI Pilot</a:t>
            </a:r>
            <a:r>
              <a:rPr kumimoji="1" lang="en-US" altLang="ja-JP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run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Upgraded E16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Low-rate HIC (up to ~10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8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Hz HI beams based on 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r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adiation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dose estimation)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4C9D0E2-F95C-4896-A9CA-A82A98BBD3B0}"/>
              </a:ext>
            </a:extLst>
          </p:cNvPr>
          <p:cNvSpPr txBox="1"/>
          <p:nvPr/>
        </p:nvSpPr>
        <p:spPr>
          <a:xfrm>
            <a:off x="786056" y="4585553"/>
            <a:ext cx="4401638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１．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p+A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experiment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(E16) (</a:t>
            </a:r>
            <a:r>
              <a:rPr lang="en-US" altLang="ja-JP" b="1">
                <a:solidFill>
                  <a:srgbClr val="4472C4"/>
                </a:solidFill>
                <a:latin typeface="Calibri" panose="020F0502020204030204"/>
                <a:ea typeface="游ゴシック" panose="020B0400000000000000" pitchFamily="50" charset="-128"/>
              </a:rPr>
              <a:t>Apr</a:t>
            </a: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2020-)</a:t>
            </a:r>
          </a:p>
          <a:p>
            <a:pPr>
              <a:defRPr/>
            </a:pPr>
            <a:r>
              <a:rPr lang="en-US" altLang="ja-JP" b="1" dirty="0">
                <a:solidFill>
                  <a:srgbClr val="4472C4"/>
                </a:solidFill>
              </a:rPr>
              <a:t>Baseline data and detector R&amp;D for HIC</a:t>
            </a:r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A58813C1-7C7D-4F43-BF22-EF77A326B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0" y="759013"/>
            <a:ext cx="2482446" cy="1695122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83515685-6701-4CD8-9336-94AF7B6529D9}"/>
              </a:ext>
            </a:extLst>
          </p:cNvPr>
          <p:cNvSpPr/>
          <p:nvPr/>
        </p:nvSpPr>
        <p:spPr>
          <a:xfrm>
            <a:off x="2579407" y="5231884"/>
            <a:ext cx="827820" cy="353880"/>
          </a:xfrm>
          <a:prstGeom prst="downArrow">
            <a:avLst/>
          </a:prstGeom>
          <a:gradFill flip="none" rotWithShape="1">
            <a:gsLst>
              <a:gs pos="0">
                <a:srgbClr val="35FC14">
                  <a:shade val="30000"/>
                  <a:satMod val="115000"/>
                </a:srgbClr>
              </a:gs>
              <a:gs pos="50000">
                <a:srgbClr val="35FC14">
                  <a:shade val="67500"/>
                  <a:satMod val="115000"/>
                </a:srgbClr>
              </a:gs>
              <a:gs pos="100000">
                <a:srgbClr val="35FC14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矢印: 下 27">
            <a:extLst>
              <a:ext uri="{FF2B5EF4-FFF2-40B4-BE49-F238E27FC236}">
                <a16:creationId xmlns:a16="http://schemas.microsoft.com/office/drawing/2014/main" id="{14655FBB-5E05-42D5-BDBC-03CBEE35D0CE}"/>
              </a:ext>
            </a:extLst>
          </p:cNvPr>
          <p:cNvSpPr/>
          <p:nvPr/>
        </p:nvSpPr>
        <p:spPr>
          <a:xfrm rot="16200000">
            <a:off x="6237505" y="5184105"/>
            <a:ext cx="672498" cy="1666056"/>
          </a:xfrm>
          <a:prstGeom prst="downArrow">
            <a:avLst/>
          </a:prstGeom>
          <a:gradFill flip="none" rotWithShape="1">
            <a:gsLst>
              <a:gs pos="0">
                <a:srgbClr val="35FC14">
                  <a:shade val="30000"/>
                  <a:satMod val="115000"/>
                </a:srgbClr>
              </a:gs>
              <a:gs pos="50000">
                <a:srgbClr val="35FC14">
                  <a:shade val="67500"/>
                  <a:satMod val="115000"/>
                </a:srgbClr>
              </a:gs>
              <a:gs pos="100000">
                <a:srgbClr val="35FC14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2D417FF1-72C2-4667-A330-C6061B9237DA}"/>
              </a:ext>
            </a:extLst>
          </p:cNvPr>
          <p:cNvCxnSpPr>
            <a:cxnSpLocks/>
          </p:cNvCxnSpPr>
          <p:nvPr/>
        </p:nvCxnSpPr>
        <p:spPr>
          <a:xfrm flipV="1">
            <a:off x="4069049" y="4271910"/>
            <a:ext cx="51278" cy="3385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1809705B-F752-4996-B283-879B7D963A21}"/>
              </a:ext>
            </a:extLst>
          </p:cNvPr>
          <p:cNvCxnSpPr>
            <a:cxnSpLocks/>
          </p:cNvCxnSpPr>
          <p:nvPr/>
        </p:nvCxnSpPr>
        <p:spPr>
          <a:xfrm flipH="1" flipV="1">
            <a:off x="6563002" y="4466596"/>
            <a:ext cx="827820" cy="806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フリーフォーム: 図形 66">
            <a:extLst>
              <a:ext uri="{FF2B5EF4-FFF2-40B4-BE49-F238E27FC236}">
                <a16:creationId xmlns:a16="http://schemas.microsoft.com/office/drawing/2014/main" id="{9B401148-F715-4AF0-9DF3-E31E5A7D301D}"/>
              </a:ext>
            </a:extLst>
          </p:cNvPr>
          <p:cNvSpPr/>
          <p:nvPr/>
        </p:nvSpPr>
        <p:spPr>
          <a:xfrm>
            <a:off x="4317027" y="4169171"/>
            <a:ext cx="1407740" cy="62502"/>
          </a:xfrm>
          <a:custGeom>
            <a:avLst/>
            <a:gdLst>
              <a:gd name="connsiteX0" fmla="*/ 0 w 3810000"/>
              <a:gd name="connsiteY0" fmla="*/ 0 h 628650"/>
              <a:gd name="connsiteX1" fmla="*/ 857250 w 3810000"/>
              <a:gd name="connsiteY1" fmla="*/ 180975 h 628650"/>
              <a:gd name="connsiteX2" fmla="*/ 1428750 w 3810000"/>
              <a:gd name="connsiteY2" fmla="*/ 352425 h 628650"/>
              <a:gd name="connsiteX3" fmla="*/ 1743075 w 3810000"/>
              <a:gd name="connsiteY3" fmla="*/ 390525 h 628650"/>
              <a:gd name="connsiteX4" fmla="*/ 2552700 w 3810000"/>
              <a:gd name="connsiteY4" fmla="*/ 581025 h 628650"/>
              <a:gd name="connsiteX5" fmla="*/ 2952750 w 3810000"/>
              <a:gd name="connsiteY5" fmla="*/ 619125 h 628650"/>
              <a:gd name="connsiteX6" fmla="*/ 3810000 w 3810000"/>
              <a:gd name="connsiteY6" fmla="*/ 628650 h 628650"/>
              <a:gd name="connsiteX0" fmla="*/ 0 w 3810000"/>
              <a:gd name="connsiteY0" fmla="*/ 0 h 628650"/>
              <a:gd name="connsiteX1" fmla="*/ 857250 w 3810000"/>
              <a:gd name="connsiteY1" fmla="*/ 180975 h 628650"/>
              <a:gd name="connsiteX2" fmla="*/ 1438275 w 3810000"/>
              <a:gd name="connsiteY2" fmla="*/ 314325 h 628650"/>
              <a:gd name="connsiteX3" fmla="*/ 1743075 w 3810000"/>
              <a:gd name="connsiteY3" fmla="*/ 390525 h 628650"/>
              <a:gd name="connsiteX4" fmla="*/ 2552700 w 3810000"/>
              <a:gd name="connsiteY4" fmla="*/ 581025 h 628650"/>
              <a:gd name="connsiteX5" fmla="*/ 2952750 w 3810000"/>
              <a:gd name="connsiteY5" fmla="*/ 619125 h 628650"/>
              <a:gd name="connsiteX6" fmla="*/ 3810000 w 3810000"/>
              <a:gd name="connsiteY6" fmla="*/ 628650 h 628650"/>
              <a:gd name="connsiteX0" fmla="*/ 0 w 2952750"/>
              <a:gd name="connsiteY0" fmla="*/ 0 h 447675"/>
              <a:gd name="connsiteX1" fmla="*/ 581025 w 2952750"/>
              <a:gd name="connsiteY1" fmla="*/ 133350 h 447675"/>
              <a:gd name="connsiteX2" fmla="*/ 885825 w 2952750"/>
              <a:gd name="connsiteY2" fmla="*/ 209550 h 447675"/>
              <a:gd name="connsiteX3" fmla="*/ 1695450 w 2952750"/>
              <a:gd name="connsiteY3" fmla="*/ 400050 h 447675"/>
              <a:gd name="connsiteX4" fmla="*/ 2095500 w 2952750"/>
              <a:gd name="connsiteY4" fmla="*/ 438150 h 447675"/>
              <a:gd name="connsiteX5" fmla="*/ 2952750 w 2952750"/>
              <a:gd name="connsiteY5" fmla="*/ 447675 h 447675"/>
              <a:gd name="connsiteX0" fmla="*/ 0 w 2371725"/>
              <a:gd name="connsiteY0" fmla="*/ 0 h 314325"/>
              <a:gd name="connsiteX1" fmla="*/ 304800 w 2371725"/>
              <a:gd name="connsiteY1" fmla="*/ 76200 h 314325"/>
              <a:gd name="connsiteX2" fmla="*/ 1114425 w 2371725"/>
              <a:gd name="connsiteY2" fmla="*/ 266700 h 314325"/>
              <a:gd name="connsiteX3" fmla="*/ 1514475 w 2371725"/>
              <a:gd name="connsiteY3" fmla="*/ 304800 h 314325"/>
              <a:gd name="connsiteX4" fmla="*/ 2371725 w 2371725"/>
              <a:gd name="connsiteY4" fmla="*/ 314325 h 314325"/>
              <a:gd name="connsiteX0" fmla="*/ 0 w 2066925"/>
              <a:gd name="connsiteY0" fmla="*/ 0 h 238125"/>
              <a:gd name="connsiteX1" fmla="*/ 809625 w 2066925"/>
              <a:gd name="connsiteY1" fmla="*/ 190500 h 238125"/>
              <a:gd name="connsiteX2" fmla="*/ 1209675 w 2066925"/>
              <a:gd name="connsiteY2" fmla="*/ 228600 h 238125"/>
              <a:gd name="connsiteX3" fmla="*/ 2066925 w 2066925"/>
              <a:gd name="connsiteY3" fmla="*/ 238125 h 238125"/>
              <a:gd name="connsiteX0" fmla="*/ 0 w 1257300"/>
              <a:gd name="connsiteY0" fmla="*/ 0 h 47625"/>
              <a:gd name="connsiteX1" fmla="*/ 400050 w 1257300"/>
              <a:gd name="connsiteY1" fmla="*/ 38100 h 47625"/>
              <a:gd name="connsiteX2" fmla="*/ 1257300 w 1257300"/>
              <a:gd name="connsiteY2" fmla="*/ 4762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47625">
                <a:moveTo>
                  <a:pt x="0" y="0"/>
                </a:moveTo>
                <a:lnTo>
                  <a:pt x="400050" y="38100"/>
                </a:lnTo>
                <a:lnTo>
                  <a:pt x="1257300" y="47625"/>
                </a:ln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フリーフォーム: 図形 67">
            <a:extLst>
              <a:ext uri="{FF2B5EF4-FFF2-40B4-BE49-F238E27FC236}">
                <a16:creationId xmlns:a16="http://schemas.microsoft.com/office/drawing/2014/main" id="{8B2167A7-4A06-4396-86AF-74DC74770846}"/>
              </a:ext>
            </a:extLst>
          </p:cNvPr>
          <p:cNvSpPr/>
          <p:nvPr/>
        </p:nvSpPr>
        <p:spPr>
          <a:xfrm>
            <a:off x="1415196" y="3425018"/>
            <a:ext cx="2653853" cy="733645"/>
          </a:xfrm>
          <a:custGeom>
            <a:avLst/>
            <a:gdLst>
              <a:gd name="connsiteX0" fmla="*/ 0 w 3810000"/>
              <a:gd name="connsiteY0" fmla="*/ 0 h 628650"/>
              <a:gd name="connsiteX1" fmla="*/ 857250 w 3810000"/>
              <a:gd name="connsiteY1" fmla="*/ 180975 h 628650"/>
              <a:gd name="connsiteX2" fmla="*/ 1428750 w 3810000"/>
              <a:gd name="connsiteY2" fmla="*/ 352425 h 628650"/>
              <a:gd name="connsiteX3" fmla="*/ 1743075 w 3810000"/>
              <a:gd name="connsiteY3" fmla="*/ 390525 h 628650"/>
              <a:gd name="connsiteX4" fmla="*/ 2552700 w 3810000"/>
              <a:gd name="connsiteY4" fmla="*/ 581025 h 628650"/>
              <a:gd name="connsiteX5" fmla="*/ 2952750 w 3810000"/>
              <a:gd name="connsiteY5" fmla="*/ 619125 h 628650"/>
              <a:gd name="connsiteX6" fmla="*/ 3810000 w 3810000"/>
              <a:gd name="connsiteY6" fmla="*/ 628650 h 628650"/>
              <a:gd name="connsiteX0" fmla="*/ 0 w 3810000"/>
              <a:gd name="connsiteY0" fmla="*/ 0 h 628650"/>
              <a:gd name="connsiteX1" fmla="*/ 857250 w 3810000"/>
              <a:gd name="connsiteY1" fmla="*/ 180975 h 628650"/>
              <a:gd name="connsiteX2" fmla="*/ 1438275 w 3810000"/>
              <a:gd name="connsiteY2" fmla="*/ 314325 h 628650"/>
              <a:gd name="connsiteX3" fmla="*/ 1743075 w 3810000"/>
              <a:gd name="connsiteY3" fmla="*/ 390525 h 628650"/>
              <a:gd name="connsiteX4" fmla="*/ 2552700 w 3810000"/>
              <a:gd name="connsiteY4" fmla="*/ 581025 h 628650"/>
              <a:gd name="connsiteX5" fmla="*/ 2952750 w 3810000"/>
              <a:gd name="connsiteY5" fmla="*/ 619125 h 628650"/>
              <a:gd name="connsiteX6" fmla="*/ 3810000 w 3810000"/>
              <a:gd name="connsiteY6" fmla="*/ 628650 h 628650"/>
              <a:gd name="connsiteX0" fmla="*/ 0 w 2952750"/>
              <a:gd name="connsiteY0" fmla="*/ 0 h 619125"/>
              <a:gd name="connsiteX1" fmla="*/ 857250 w 2952750"/>
              <a:gd name="connsiteY1" fmla="*/ 180975 h 619125"/>
              <a:gd name="connsiteX2" fmla="*/ 1438275 w 2952750"/>
              <a:gd name="connsiteY2" fmla="*/ 314325 h 619125"/>
              <a:gd name="connsiteX3" fmla="*/ 1743075 w 2952750"/>
              <a:gd name="connsiteY3" fmla="*/ 390525 h 619125"/>
              <a:gd name="connsiteX4" fmla="*/ 2552700 w 2952750"/>
              <a:gd name="connsiteY4" fmla="*/ 581025 h 619125"/>
              <a:gd name="connsiteX5" fmla="*/ 2952750 w 2952750"/>
              <a:gd name="connsiteY5" fmla="*/ 619125 h 619125"/>
              <a:gd name="connsiteX0" fmla="*/ 0 w 2552700"/>
              <a:gd name="connsiteY0" fmla="*/ 0 h 581025"/>
              <a:gd name="connsiteX1" fmla="*/ 857250 w 2552700"/>
              <a:gd name="connsiteY1" fmla="*/ 180975 h 581025"/>
              <a:gd name="connsiteX2" fmla="*/ 1438275 w 2552700"/>
              <a:gd name="connsiteY2" fmla="*/ 314325 h 581025"/>
              <a:gd name="connsiteX3" fmla="*/ 1743075 w 2552700"/>
              <a:gd name="connsiteY3" fmla="*/ 390525 h 581025"/>
              <a:gd name="connsiteX4" fmla="*/ 2552700 w 2552700"/>
              <a:gd name="connsiteY4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700" h="581025">
                <a:moveTo>
                  <a:pt x="0" y="0"/>
                </a:moveTo>
                <a:lnTo>
                  <a:pt x="857250" y="180975"/>
                </a:lnTo>
                <a:lnTo>
                  <a:pt x="1438275" y="314325"/>
                </a:lnTo>
                <a:lnTo>
                  <a:pt x="1743075" y="390525"/>
                </a:lnTo>
                <a:lnTo>
                  <a:pt x="2552700" y="581025"/>
                </a:ln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7E7C7D41-1466-4CD5-BBB7-A548749D6BD9}"/>
              </a:ext>
            </a:extLst>
          </p:cNvPr>
          <p:cNvGrpSpPr/>
          <p:nvPr/>
        </p:nvGrpSpPr>
        <p:grpSpPr>
          <a:xfrm>
            <a:off x="4069049" y="3431527"/>
            <a:ext cx="3050736" cy="1168037"/>
            <a:chOff x="6797970" y="1811037"/>
            <a:chExt cx="2430680" cy="936172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F2AD70B5-3F85-44F4-A917-DE376CDDF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9493" y="2141560"/>
              <a:ext cx="1209157" cy="605649"/>
            </a:xfrm>
            <a:prstGeom prst="rect">
              <a:avLst/>
            </a:prstGeom>
          </p:spPr>
        </p:pic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1F3D8916-1AC3-47C4-9270-851EF6882165}"/>
                </a:ext>
              </a:extLst>
            </p:cNvPr>
            <p:cNvSpPr txBox="1"/>
            <p:nvPr/>
          </p:nvSpPr>
          <p:spPr>
            <a:xfrm>
              <a:off x="6797970" y="1811037"/>
              <a:ext cx="2264119" cy="296016"/>
            </a:xfrm>
            <a:prstGeom prst="rect">
              <a:avLst/>
            </a:prstGeom>
            <a:gradFill flip="none" rotWithShape="1">
              <a:gsLst>
                <a:gs pos="0">
                  <a:srgbClr val="FF3399">
                    <a:tint val="66000"/>
                    <a:satMod val="160000"/>
                  </a:srgbClr>
                </a:gs>
                <a:gs pos="50000">
                  <a:srgbClr val="FF3399">
                    <a:tint val="44500"/>
                    <a:satMod val="160000"/>
                  </a:srgbClr>
                </a:gs>
                <a:gs pos="100000">
                  <a:srgbClr val="FF3399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High-p extended beamline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B5DE9ED-632D-4852-8705-1FA8C736987D}"/>
              </a:ext>
            </a:extLst>
          </p:cNvPr>
          <p:cNvSpPr txBox="1"/>
          <p:nvPr/>
        </p:nvSpPr>
        <p:spPr>
          <a:xfrm rot="772466">
            <a:off x="440223" y="3544518"/>
            <a:ext cx="2068137" cy="369331"/>
          </a:xfrm>
          <a:prstGeom prst="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High-p beamline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FFBA539-0C5C-4186-9CA7-D2504D3A0D61}"/>
              </a:ext>
            </a:extLst>
          </p:cNvPr>
          <p:cNvSpPr txBox="1"/>
          <p:nvPr/>
        </p:nvSpPr>
        <p:spPr>
          <a:xfrm>
            <a:off x="2052513" y="908719"/>
            <a:ext cx="3755455" cy="4608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Hadron Exp. Facility (present)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D44BF00-E7E3-48CF-B029-01CBC9ADED96}"/>
              </a:ext>
            </a:extLst>
          </p:cNvPr>
          <p:cNvSpPr txBox="1"/>
          <p:nvPr/>
        </p:nvSpPr>
        <p:spPr>
          <a:xfrm>
            <a:off x="6292102" y="888955"/>
            <a:ext cx="3448677" cy="4608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Extended facility (planned)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3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3" grpId="0" animBg="1"/>
      <p:bldP spid="28" grpId="0" animBg="1"/>
      <p:bldP spid="6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41DE96-EC5D-4C30-A9B4-D10DDC4C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FA649A-C3BD-4996-8395-AB49336DA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F02808-481F-4D93-A777-E3629813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D6DB10-1EEB-4948-B75B-74DCBA7F9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92501"/>
            <a:ext cx="9001000" cy="67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52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C84FB1-9A6C-4ABA-8EC1-693984F4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883424-3BF0-4B30-ADCC-964590DA6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469F0B-ADED-46DE-BA3D-C09F73ED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9064E0-BFF5-41D5-909D-7F027D2DA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38687"/>
            <a:ext cx="8942094" cy="66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80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585626-8E18-41DF-BB17-AA308F7D8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DF02B6-0710-46BE-BD1F-19AF1DF84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52BD71-21BD-4068-B8B4-6C082DC5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59B4F0-B558-4227-B2CB-D8C4CA0B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-15129"/>
            <a:ext cx="9361040" cy="699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2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29A000-F029-454C-8193-702094E48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52FE52-D626-4B5E-AC95-984FEDAFB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1C2F8F-B9E1-4855-A417-4FEB9739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7CA096-9389-4F1B-BC79-1581275C9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1354"/>
            <a:ext cx="9175775" cy="68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66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7953AF-2A14-400E-803A-BEE00C85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488" y="438379"/>
            <a:ext cx="12994976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HUL(Hadron Universal Logic)-TDC (steaming readout mode)</a:t>
            </a:r>
            <a:br>
              <a:rPr kumimoji="1" lang="en-US" altLang="ja-JP" dirty="0"/>
            </a:br>
            <a:r>
              <a:rPr kumimoji="1" lang="en-US" altLang="ja-JP" dirty="0"/>
              <a:t>R. Honda (Tohoku U.)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5785E2-A7A4-496E-80C6-56B9DC38D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48A7E-816B-4812-A8A3-5FBD0E1D6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1FEF1D-923D-482B-8353-ABB8B1ED1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260" y="1255796"/>
            <a:ext cx="8712968" cy="570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39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52100-1D62-4E8F-B2F5-5785A69C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0"/>
            <a:ext cx="10972800" cy="1143000"/>
          </a:xfrm>
        </p:spPr>
        <p:txBody>
          <a:bodyPr/>
          <a:lstStyle/>
          <a:p>
            <a:r>
              <a:rPr kumimoji="1" lang="en-US" altLang="ja-JP" dirty="0"/>
              <a:t>Beam Test at ELPH (Tohoku U)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F01EBA-330E-42DF-BBD7-375447D69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600201"/>
            <a:ext cx="4033187" cy="4525963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/>
              <a:t>3MHz </a:t>
            </a:r>
            <a:r>
              <a:rPr kumimoji="1" lang="en-US" altLang="ja-JP" dirty="0" err="1"/>
              <a:t>e+e</a:t>
            </a:r>
            <a:r>
              <a:rPr kumimoji="1" lang="en-US" altLang="ja-JP" dirty="0"/>
              <a:t>- beams</a:t>
            </a:r>
          </a:p>
          <a:p>
            <a:r>
              <a:rPr kumimoji="1" lang="en-US" altLang="ja-JP" dirty="0"/>
              <a:t>Scintillating fiber (128ch)</a:t>
            </a:r>
          </a:p>
          <a:p>
            <a:r>
              <a:rPr lang="en-US" altLang="ja-JP" dirty="0"/>
              <a:t>Scintillation counter (14ch)</a:t>
            </a:r>
          </a:p>
          <a:p>
            <a:r>
              <a:rPr kumimoji="1" lang="en-US" altLang="ja-JP" dirty="0"/>
              <a:t>Drift chamber (30ch)</a:t>
            </a:r>
          </a:p>
          <a:p>
            <a:pPr marL="0" indent="0">
              <a:buNone/>
            </a:pPr>
            <a:r>
              <a:rPr lang="en-US" altLang="ja-JP" dirty="0"/>
              <a:t>1/100 scale of E50 detector system</a:t>
            </a:r>
          </a:p>
          <a:p>
            <a:pPr marL="0" indent="0">
              <a:buNone/>
            </a:pPr>
            <a:r>
              <a:rPr kumimoji="1" lang="en-US" altLang="ja-JP" dirty="0"/>
              <a:t>Highest through</a:t>
            </a:r>
            <a:r>
              <a:rPr lang="en-US" altLang="ja-JP" dirty="0"/>
              <a:t>put data in each network link achieved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8688E5-6A57-426A-9859-6CB82BA1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6633CB-3E40-4CC7-B244-F8630BEB4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823" y="3335888"/>
            <a:ext cx="5342141" cy="224179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87E3B36-8B54-41E1-9511-E56EEF9BE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523" y="764704"/>
            <a:ext cx="8039477" cy="257118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B771627-DC95-457C-9934-A987A8EDF091}"/>
              </a:ext>
            </a:extLst>
          </p:cNvPr>
          <p:cNvSpPr/>
          <p:nvPr/>
        </p:nvSpPr>
        <p:spPr>
          <a:xfrm>
            <a:off x="7680176" y="3335888"/>
            <a:ext cx="2592288" cy="22417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C2B4DA-28A5-4AAE-94C6-660E17D37901}"/>
              </a:ext>
            </a:extLst>
          </p:cNvPr>
          <p:cNvSpPr txBox="1"/>
          <p:nvPr/>
        </p:nvSpPr>
        <p:spPr>
          <a:xfrm>
            <a:off x="8633509" y="5782349"/>
            <a:ext cx="282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Switch-DAQ-PC (10Gbps x 1)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027C74-6B7B-4E10-B35B-9A2B3D9B413A}"/>
              </a:ext>
            </a:extLst>
          </p:cNvPr>
          <p:cNvSpPr txBox="1"/>
          <p:nvPr/>
        </p:nvSpPr>
        <p:spPr>
          <a:xfrm>
            <a:off x="4934550" y="5566829"/>
            <a:ext cx="24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TDC –Switch (1Gbps x 6)</a:t>
            </a:r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E6375EE-C613-4725-9949-0D7B30FBE81C}"/>
              </a:ext>
            </a:extLst>
          </p:cNvPr>
          <p:cNvSpPr/>
          <p:nvPr/>
        </p:nvSpPr>
        <p:spPr>
          <a:xfrm>
            <a:off x="4749920" y="3240581"/>
            <a:ext cx="2592288" cy="22417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741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E26E95-DD39-4C8F-B3CF-ACA8ADD79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9B4FA9-1C13-4E9A-B968-DBF5F45F2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C9256E-980D-4E79-8061-03ACF411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349C57-6BFE-4CCE-A816-762792A64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274637"/>
            <a:ext cx="8856984" cy="661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34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0AFB43-2F53-4EFB-BADD-9042707A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32" y="-333266"/>
            <a:ext cx="11703335" cy="1325563"/>
          </a:xfrm>
        </p:spPr>
        <p:txBody>
          <a:bodyPr>
            <a:normAutofit/>
          </a:bodyPr>
          <a:lstStyle/>
          <a:p>
            <a:r>
              <a:rPr lang="en-US" altLang="ja-JP" dirty="0" err="1">
                <a:latin typeface="Calibri" panose="020F0502020204030204" pitchFamily="34" charset="0"/>
                <a:cs typeface="Calibri" panose="020F0502020204030204" pitchFamily="34" charset="0"/>
              </a:rPr>
              <a:t>Hypernuclear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Setup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コンテンツ プレースホルダー 31">
            <a:extLst>
              <a:ext uri="{FF2B5EF4-FFF2-40B4-BE49-F238E27FC236}">
                <a16:creationId xmlns:a16="http://schemas.microsoft.com/office/drawing/2014/main" id="{A70F08FB-A14D-4BE1-B0CF-55B7BE0AA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4" y="971156"/>
            <a:ext cx="5325210" cy="2918151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>
                <a:solidFill>
                  <a:srgbClr val="2203DB"/>
                </a:solidFill>
              </a:rPr>
              <a:t>Closed geometry : Sweeping  magnet and Collimator</a:t>
            </a:r>
          </a:p>
          <a:p>
            <a:pPr marL="0" indent="0">
              <a:buNone/>
            </a:pPr>
            <a:r>
              <a:rPr lang="en-US" altLang="ja-JP" sz="2000" dirty="0">
                <a:sym typeface="Wingdings" panose="05000000000000000000" pitchFamily="2" charset="2"/>
              </a:rPr>
              <a:t>Limit the acceptance to beam rapidity</a:t>
            </a:r>
          </a:p>
          <a:p>
            <a:pPr marL="0" indent="0">
              <a:buNone/>
            </a:pPr>
            <a:r>
              <a:rPr lang="en-US" altLang="ja-JP" sz="2000" dirty="0">
                <a:sym typeface="Wingdings" panose="05000000000000000000" pitchFamily="2" charset="2"/>
              </a:rPr>
              <a:t>Only beam and fragments can reach 2</a:t>
            </a:r>
            <a:r>
              <a:rPr lang="en-US" altLang="ja-JP" sz="2000" baseline="30000" dirty="0">
                <a:sym typeface="Wingdings" panose="05000000000000000000" pitchFamily="2" charset="2"/>
              </a:rPr>
              <a:t>nd</a:t>
            </a:r>
            <a:r>
              <a:rPr lang="en-US" altLang="ja-JP" sz="2000" dirty="0">
                <a:sym typeface="Wingdings" panose="05000000000000000000" pitchFamily="2" charset="2"/>
              </a:rPr>
              <a:t> dipole magnet</a:t>
            </a:r>
            <a:endParaRPr lang="en-US" altLang="ja-JP" sz="2000" dirty="0">
              <a:solidFill>
                <a:srgbClr val="2203DB"/>
              </a:solidFill>
            </a:endParaRPr>
          </a:p>
          <a:p>
            <a:r>
              <a:rPr lang="en-US" altLang="ja-JP" sz="2000" dirty="0">
                <a:solidFill>
                  <a:srgbClr val="FF0000"/>
                </a:solidFill>
              </a:rPr>
              <a:t>Lifetime and Magnetic moment of </a:t>
            </a:r>
            <a:r>
              <a:rPr lang="en-US" altLang="ja-JP" sz="2000" dirty="0" err="1">
                <a:solidFill>
                  <a:srgbClr val="FF0000"/>
                </a:solidFill>
              </a:rPr>
              <a:t>hypernuclei</a:t>
            </a:r>
            <a:endParaRPr lang="en-US" altLang="ja-JP" sz="2000" dirty="0">
              <a:solidFill>
                <a:srgbClr val="FF0000"/>
              </a:solidFill>
            </a:endParaRPr>
          </a:p>
          <a:p>
            <a:r>
              <a:rPr lang="en-US" altLang="ja-JP" sz="2000" dirty="0">
                <a:solidFill>
                  <a:srgbClr val="FF0000"/>
                </a:solidFill>
              </a:rPr>
              <a:t>Search for new </a:t>
            </a:r>
            <a:r>
              <a:rPr lang="en-US" altLang="ja-JP" sz="2000" dirty="0" err="1">
                <a:solidFill>
                  <a:srgbClr val="FF0000"/>
                </a:solidFill>
              </a:rPr>
              <a:t>hypernuclei</a:t>
            </a:r>
            <a:r>
              <a:rPr lang="en-US" altLang="ja-JP" sz="2000" dirty="0">
                <a:solidFill>
                  <a:srgbClr val="FF0000"/>
                </a:solidFill>
              </a:rPr>
              <a:t> and </a:t>
            </a:r>
            <a:r>
              <a:rPr lang="en-US" altLang="ja-JP" sz="2000" dirty="0" err="1">
                <a:solidFill>
                  <a:srgbClr val="FF0000"/>
                </a:solidFill>
              </a:rPr>
              <a:t>strangelet</a:t>
            </a:r>
            <a:endParaRPr lang="en-US" altLang="ja-JP" sz="2000" dirty="0">
              <a:solidFill>
                <a:srgbClr val="FF0000"/>
              </a:solidFill>
            </a:endParaRPr>
          </a:p>
          <a:p>
            <a:r>
              <a:rPr lang="en-US" altLang="ja-JP" sz="2000" dirty="0">
                <a:solidFill>
                  <a:srgbClr val="2203DB"/>
                </a:solidFill>
              </a:rPr>
              <a:t>Interaction Rate : ~100 MHz 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E431B8-4A26-46CF-BAF5-B62ABBD8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7813" y="636798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A876C-6F60-4AB4-B967-885800F6647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9" name="コンテンツ プレースホルダー 26">
            <a:extLst>
              <a:ext uri="{FF2B5EF4-FFF2-40B4-BE49-F238E27FC236}">
                <a16:creationId xmlns:a16="http://schemas.microsoft.com/office/drawing/2014/main" id="{41A9BCF6-5E10-4A72-8A3C-3682BA80D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81" y="1044283"/>
            <a:ext cx="3160786" cy="2620052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0DC2789-8C45-4EF7-87D9-40D5618F8391}"/>
              </a:ext>
            </a:extLst>
          </p:cNvPr>
          <p:cNvSpPr txBox="1"/>
          <p:nvPr/>
        </p:nvSpPr>
        <p:spPr>
          <a:xfrm>
            <a:off x="12451896" y="128334"/>
            <a:ext cx="946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Samurai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Magnet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9F24F6-8827-403F-B60F-0F78EABC2418}"/>
              </a:ext>
            </a:extLst>
          </p:cNvPr>
          <p:cNvSpPr txBox="1"/>
          <p:nvPr/>
        </p:nvSpPr>
        <p:spPr>
          <a:xfrm>
            <a:off x="12476926" y="667524"/>
            <a:ext cx="21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B=3.08T,BL=7.05Tm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42" name="コンテンツ プレースホルダー 5">
            <a:extLst>
              <a:ext uri="{FF2B5EF4-FFF2-40B4-BE49-F238E27FC236}">
                <a16:creationId xmlns:a16="http://schemas.microsoft.com/office/drawing/2014/main" id="{D298653F-7906-4BF6-84BC-C8898921F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01" y="-6085883"/>
            <a:ext cx="8143834" cy="5404544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11138B82-CBFE-4D9F-9F7E-857C88E05F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47" r="-367"/>
          <a:stretch/>
        </p:blipFill>
        <p:spPr>
          <a:xfrm>
            <a:off x="-4985" y="4446179"/>
            <a:ext cx="8809673" cy="2147852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6EC52A39-66EF-4F3F-AF45-98824C2F4C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6124" r="64170" b="72117"/>
          <a:stretch/>
        </p:blipFill>
        <p:spPr>
          <a:xfrm>
            <a:off x="-5512" y="4510840"/>
            <a:ext cx="2508689" cy="550683"/>
          </a:xfrm>
          <a:prstGeom prst="rect">
            <a:avLst/>
          </a:prstGeom>
        </p:spPr>
      </p:pic>
      <p:grpSp>
        <p:nvGrpSpPr>
          <p:cNvPr id="195" name="グループ化 194">
            <a:extLst>
              <a:ext uri="{FF2B5EF4-FFF2-40B4-BE49-F238E27FC236}">
                <a16:creationId xmlns:a16="http://schemas.microsoft.com/office/drawing/2014/main" id="{B53F4C89-D352-4FC1-8CC9-9AC84C7634B1}"/>
              </a:ext>
            </a:extLst>
          </p:cNvPr>
          <p:cNvGrpSpPr/>
          <p:nvPr/>
        </p:nvGrpSpPr>
        <p:grpSpPr>
          <a:xfrm>
            <a:off x="5510204" y="619281"/>
            <a:ext cx="6386230" cy="4972054"/>
            <a:chOff x="5203549" y="810639"/>
            <a:chExt cx="6386230" cy="4972054"/>
          </a:xfrm>
        </p:grpSpPr>
        <p:grpSp>
          <p:nvGrpSpPr>
            <p:cNvPr id="197" name="グループ化 196">
              <a:extLst>
                <a:ext uri="{FF2B5EF4-FFF2-40B4-BE49-F238E27FC236}">
                  <a16:creationId xmlns:a16="http://schemas.microsoft.com/office/drawing/2014/main" id="{F4F5CFCB-51EB-48A8-B09E-12990E7355EF}"/>
                </a:ext>
              </a:extLst>
            </p:cNvPr>
            <p:cNvGrpSpPr/>
            <p:nvPr/>
          </p:nvGrpSpPr>
          <p:grpSpPr>
            <a:xfrm>
              <a:off x="8405846" y="810639"/>
              <a:ext cx="3183933" cy="4972054"/>
              <a:chOff x="719016" y="1286101"/>
              <a:chExt cx="3183933" cy="4972054"/>
            </a:xfrm>
          </p:grpSpPr>
          <p:sp>
            <p:nvSpPr>
              <p:cNvPr id="241" name="正方形/長方形 240">
                <a:extLst>
                  <a:ext uri="{FF2B5EF4-FFF2-40B4-BE49-F238E27FC236}">
                    <a16:creationId xmlns:a16="http://schemas.microsoft.com/office/drawing/2014/main" id="{5E1E8E01-740E-4DEC-A687-8BD1F680B86B}"/>
                  </a:ext>
                </a:extLst>
              </p:cNvPr>
              <p:cNvSpPr/>
              <p:nvPr/>
            </p:nvSpPr>
            <p:spPr>
              <a:xfrm>
                <a:off x="1126216" y="2940817"/>
                <a:ext cx="1581214" cy="1614428"/>
              </a:xfrm>
              <a:prstGeom prst="rect">
                <a:avLst/>
              </a:prstGeom>
              <a:solidFill>
                <a:srgbClr val="B6F90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2" name="正方形/長方形 241">
                <a:extLst>
                  <a:ext uri="{FF2B5EF4-FFF2-40B4-BE49-F238E27FC236}">
                    <a16:creationId xmlns:a16="http://schemas.microsoft.com/office/drawing/2014/main" id="{0CF291D6-C84B-4AD8-B555-BF42DD49EE6D}"/>
                  </a:ext>
                </a:extLst>
              </p:cNvPr>
              <p:cNvSpPr/>
              <p:nvPr/>
            </p:nvSpPr>
            <p:spPr>
              <a:xfrm>
                <a:off x="778868" y="2177322"/>
                <a:ext cx="2306972" cy="330490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3" name="テキスト ボックス 242">
                <a:extLst>
                  <a:ext uri="{FF2B5EF4-FFF2-40B4-BE49-F238E27FC236}">
                    <a16:creationId xmlns:a16="http://schemas.microsoft.com/office/drawing/2014/main" id="{1D9EC1D2-AC57-41FF-8887-DFA0CA63DCAE}"/>
                  </a:ext>
                </a:extLst>
              </p:cNvPr>
              <p:cNvSpPr txBox="1"/>
              <p:nvPr/>
            </p:nvSpPr>
            <p:spPr>
              <a:xfrm>
                <a:off x="1653808" y="2901951"/>
                <a:ext cx="548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TPC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4" name="正方形/長方形 243">
                <a:extLst>
                  <a:ext uri="{FF2B5EF4-FFF2-40B4-BE49-F238E27FC236}">
                    <a16:creationId xmlns:a16="http://schemas.microsoft.com/office/drawing/2014/main" id="{1EADE412-469A-49C2-9210-D4EFFEA850A1}"/>
                  </a:ext>
                </a:extLst>
              </p:cNvPr>
              <p:cNvSpPr/>
              <p:nvPr/>
            </p:nvSpPr>
            <p:spPr>
              <a:xfrm>
                <a:off x="775121" y="1704823"/>
                <a:ext cx="2262863" cy="6416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5" name="正方形/長方形 244">
                <a:extLst>
                  <a:ext uri="{FF2B5EF4-FFF2-40B4-BE49-F238E27FC236}">
                    <a16:creationId xmlns:a16="http://schemas.microsoft.com/office/drawing/2014/main" id="{D492737A-A4D3-4CEC-8A88-6219B4155070}"/>
                  </a:ext>
                </a:extLst>
              </p:cNvPr>
              <p:cNvSpPr/>
              <p:nvPr/>
            </p:nvSpPr>
            <p:spPr>
              <a:xfrm>
                <a:off x="770754" y="5162614"/>
                <a:ext cx="2255273" cy="61007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6" name="正方形/長方形 245">
                <a:extLst>
                  <a:ext uri="{FF2B5EF4-FFF2-40B4-BE49-F238E27FC236}">
                    <a16:creationId xmlns:a16="http://schemas.microsoft.com/office/drawing/2014/main" id="{38A91986-7AF8-4734-B263-EC3B4CCAA765}"/>
                  </a:ext>
                </a:extLst>
              </p:cNvPr>
              <p:cNvSpPr/>
              <p:nvPr/>
            </p:nvSpPr>
            <p:spPr>
              <a:xfrm>
                <a:off x="3169739" y="1715391"/>
                <a:ext cx="698221" cy="406786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7" name="正方形/長方形 246">
                <a:extLst>
                  <a:ext uri="{FF2B5EF4-FFF2-40B4-BE49-F238E27FC236}">
                    <a16:creationId xmlns:a16="http://schemas.microsoft.com/office/drawing/2014/main" id="{177EC15C-C9EB-4250-B5E5-E0FC1736DD10}"/>
                  </a:ext>
                </a:extLst>
              </p:cNvPr>
              <p:cNvSpPr/>
              <p:nvPr/>
            </p:nvSpPr>
            <p:spPr>
              <a:xfrm rot="16200000">
                <a:off x="1721720" y="1752151"/>
                <a:ext cx="45719" cy="125494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8" name="正方形/長方形 247">
                <a:extLst>
                  <a:ext uri="{FF2B5EF4-FFF2-40B4-BE49-F238E27FC236}">
                    <a16:creationId xmlns:a16="http://schemas.microsoft.com/office/drawing/2014/main" id="{93BA8D3E-97FD-4CC8-8E6E-4B8EA0D5D55B}"/>
                  </a:ext>
                </a:extLst>
              </p:cNvPr>
              <p:cNvSpPr/>
              <p:nvPr/>
            </p:nvSpPr>
            <p:spPr>
              <a:xfrm rot="16200000">
                <a:off x="1705711" y="4519379"/>
                <a:ext cx="45719" cy="122082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9" name="正方形/長方形 248">
                <a:extLst>
                  <a:ext uri="{FF2B5EF4-FFF2-40B4-BE49-F238E27FC236}">
                    <a16:creationId xmlns:a16="http://schemas.microsoft.com/office/drawing/2014/main" id="{5CE2AFDB-AB84-4FC0-A901-4F3D5166485C}"/>
                  </a:ext>
                </a:extLst>
              </p:cNvPr>
              <p:cNvSpPr/>
              <p:nvPr/>
            </p:nvSpPr>
            <p:spPr>
              <a:xfrm>
                <a:off x="1123281" y="3637416"/>
                <a:ext cx="1571655" cy="20686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50" name="テキスト ボックス 249">
                <a:extLst>
                  <a:ext uri="{FF2B5EF4-FFF2-40B4-BE49-F238E27FC236}">
                    <a16:creationId xmlns:a16="http://schemas.microsoft.com/office/drawing/2014/main" id="{A81D6636-49DA-4081-AADB-FDE9FD46E1BD}"/>
                  </a:ext>
                </a:extLst>
              </p:cNvPr>
              <p:cNvSpPr txBox="1"/>
              <p:nvPr/>
            </p:nvSpPr>
            <p:spPr>
              <a:xfrm flipH="1">
                <a:off x="1154597" y="3137138"/>
                <a:ext cx="6328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SPT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51" name="直角三角形 250">
                <a:extLst>
                  <a:ext uri="{FF2B5EF4-FFF2-40B4-BE49-F238E27FC236}">
                    <a16:creationId xmlns:a16="http://schemas.microsoft.com/office/drawing/2014/main" id="{9AE63451-93C7-4D89-AD7F-B6B168B408E9}"/>
                  </a:ext>
                </a:extLst>
              </p:cNvPr>
              <p:cNvSpPr/>
              <p:nvPr/>
            </p:nvSpPr>
            <p:spPr>
              <a:xfrm rot="16200000">
                <a:off x="2342642" y="1652170"/>
                <a:ext cx="778831" cy="72380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52" name="直角三角形 251">
                <a:extLst>
                  <a:ext uri="{FF2B5EF4-FFF2-40B4-BE49-F238E27FC236}">
                    <a16:creationId xmlns:a16="http://schemas.microsoft.com/office/drawing/2014/main" id="{8EB6A82C-66F9-49F9-86CB-65CC498C18FB}"/>
                  </a:ext>
                </a:extLst>
              </p:cNvPr>
              <p:cNvSpPr/>
              <p:nvPr/>
            </p:nvSpPr>
            <p:spPr>
              <a:xfrm rot="10800000">
                <a:off x="2355860" y="5162433"/>
                <a:ext cx="684980" cy="58113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54" name="直線矢印コネクタ 253">
                <a:extLst>
                  <a:ext uri="{FF2B5EF4-FFF2-40B4-BE49-F238E27FC236}">
                    <a16:creationId xmlns:a16="http://schemas.microsoft.com/office/drawing/2014/main" id="{7D0E7CF9-1400-4405-AFA2-A18C6B9F14B9}"/>
                  </a:ext>
                </a:extLst>
              </p:cNvPr>
              <p:cNvCxnSpPr>
                <a:cxnSpLocks/>
                <a:stCxn id="275" idx="1"/>
              </p:cNvCxnSpPr>
              <p:nvPr/>
            </p:nvCxnSpPr>
            <p:spPr>
              <a:xfrm flipH="1">
                <a:off x="1391517" y="2159219"/>
                <a:ext cx="91830" cy="1408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線矢印コネクタ 254">
                <a:extLst>
                  <a:ext uri="{FF2B5EF4-FFF2-40B4-BE49-F238E27FC236}">
                    <a16:creationId xmlns:a16="http://schemas.microsoft.com/office/drawing/2014/main" id="{D8622295-4CB4-4B43-9AA2-9E915A585265}"/>
                  </a:ext>
                </a:extLst>
              </p:cNvPr>
              <p:cNvCxnSpPr>
                <a:cxnSpLocks/>
                <a:stCxn id="275" idx="3"/>
                <a:endCxn id="251" idx="2"/>
              </p:cNvCxnSpPr>
              <p:nvPr/>
            </p:nvCxnSpPr>
            <p:spPr>
              <a:xfrm>
                <a:off x="2666556" y="2159219"/>
                <a:ext cx="427402" cy="2442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7" name="テキスト ボックス 256">
                <a:extLst>
                  <a:ext uri="{FF2B5EF4-FFF2-40B4-BE49-F238E27FC236}">
                    <a16:creationId xmlns:a16="http://schemas.microsoft.com/office/drawing/2014/main" id="{53993458-44F0-4DE3-B52E-E2BA91900062}"/>
                  </a:ext>
                </a:extLst>
              </p:cNvPr>
              <p:cNvSpPr txBox="1"/>
              <p:nvPr/>
            </p:nvSpPr>
            <p:spPr>
              <a:xfrm>
                <a:off x="1685130" y="1341041"/>
                <a:ext cx="10291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Top view</a:t>
                </a:r>
                <a:endPara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58" name="直線矢印コネクタ 257">
                <a:extLst>
                  <a:ext uri="{FF2B5EF4-FFF2-40B4-BE49-F238E27FC236}">
                    <a16:creationId xmlns:a16="http://schemas.microsoft.com/office/drawing/2014/main" id="{24116F3E-CC8D-467A-8D7A-D182A0995E31}"/>
                  </a:ext>
                </a:extLst>
              </p:cNvPr>
              <p:cNvCxnSpPr>
                <a:cxnSpLocks/>
                <a:endCxn id="260" idx="1"/>
              </p:cNvCxnSpPr>
              <p:nvPr/>
            </p:nvCxnSpPr>
            <p:spPr>
              <a:xfrm>
                <a:off x="751044" y="3742196"/>
                <a:ext cx="38700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線コネクタ 258">
                <a:extLst>
                  <a:ext uri="{FF2B5EF4-FFF2-40B4-BE49-F238E27FC236}">
                    <a16:creationId xmlns:a16="http://schemas.microsoft.com/office/drawing/2014/main" id="{070FF7E2-0E93-4888-8DC4-022C0C7A13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9576" y="3637335"/>
                <a:ext cx="0" cy="216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正方形/長方形 259">
                <a:extLst>
                  <a:ext uri="{FF2B5EF4-FFF2-40B4-BE49-F238E27FC236}">
                    <a16:creationId xmlns:a16="http://schemas.microsoft.com/office/drawing/2014/main" id="{D365680E-7D84-4465-A51D-C51CCF5A1BDD}"/>
                  </a:ext>
                </a:extLst>
              </p:cNvPr>
              <p:cNvSpPr/>
              <p:nvPr/>
            </p:nvSpPr>
            <p:spPr>
              <a:xfrm>
                <a:off x="1138046" y="3719337"/>
                <a:ext cx="18000" cy="45719"/>
              </a:xfrm>
              <a:prstGeom prst="rect">
                <a:avLst/>
              </a:prstGeom>
              <a:solidFill>
                <a:srgbClr val="B6F90F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61" name="直線矢印コネクタ 260">
                <a:extLst>
                  <a:ext uri="{FF2B5EF4-FFF2-40B4-BE49-F238E27FC236}">
                    <a16:creationId xmlns:a16="http://schemas.microsoft.com/office/drawing/2014/main" id="{046FF861-C576-4E80-88BE-B084CB2FD4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9311" y="3429074"/>
                <a:ext cx="116395" cy="1968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直線矢印コネクタ 261">
                <a:extLst>
                  <a:ext uri="{FF2B5EF4-FFF2-40B4-BE49-F238E27FC236}">
                    <a16:creationId xmlns:a16="http://schemas.microsoft.com/office/drawing/2014/main" id="{2EB3008A-6B8E-403F-B240-6241547F89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1483" y="2967641"/>
                <a:ext cx="0" cy="1574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テキスト ボックス 262">
                <a:extLst>
                  <a:ext uri="{FF2B5EF4-FFF2-40B4-BE49-F238E27FC236}">
                    <a16:creationId xmlns:a16="http://schemas.microsoft.com/office/drawing/2014/main" id="{94636F21-9757-4E35-9D5C-F6154E6A61DD}"/>
                  </a:ext>
                </a:extLst>
              </p:cNvPr>
              <p:cNvSpPr txBox="1"/>
              <p:nvPr/>
            </p:nvSpPr>
            <p:spPr>
              <a:xfrm>
                <a:off x="1667974" y="4297156"/>
                <a:ext cx="4187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2m</a:t>
                </a:r>
                <a:endPara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64" name="直線矢印コネクタ 263">
                <a:extLst>
                  <a:ext uri="{FF2B5EF4-FFF2-40B4-BE49-F238E27FC236}">
                    <a16:creationId xmlns:a16="http://schemas.microsoft.com/office/drawing/2014/main" id="{BDAE339F-FB33-4845-9D29-B861665DD9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1459" y="3623679"/>
                <a:ext cx="0" cy="1093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直線矢印コネクタ 264">
                <a:extLst>
                  <a:ext uri="{FF2B5EF4-FFF2-40B4-BE49-F238E27FC236}">
                    <a16:creationId xmlns:a16="http://schemas.microsoft.com/office/drawing/2014/main" id="{14BD72E1-EAD8-449F-BE9B-935CD533F0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07466" y="3991123"/>
                <a:ext cx="37623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直線矢印コネクタ 265">
                <a:extLst>
                  <a:ext uri="{FF2B5EF4-FFF2-40B4-BE49-F238E27FC236}">
                    <a16:creationId xmlns:a16="http://schemas.microsoft.com/office/drawing/2014/main" id="{6F9C9A1D-0D63-4341-8CA2-469F77D7BC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43639" y="3735301"/>
                <a:ext cx="2628600" cy="64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直線矢印コネクタ 266">
                <a:extLst>
                  <a:ext uri="{FF2B5EF4-FFF2-40B4-BE49-F238E27FC236}">
                    <a16:creationId xmlns:a16="http://schemas.microsoft.com/office/drawing/2014/main" id="{6CD2F37E-A81C-401B-A4AA-673061F32F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2720" y="3590727"/>
                <a:ext cx="2715332" cy="1546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テキスト ボックス 267">
                <a:extLst>
                  <a:ext uri="{FF2B5EF4-FFF2-40B4-BE49-F238E27FC236}">
                    <a16:creationId xmlns:a16="http://schemas.microsoft.com/office/drawing/2014/main" id="{3F6BFA25-0625-4359-8A8A-002D39376A50}"/>
                  </a:ext>
                </a:extLst>
              </p:cNvPr>
              <p:cNvSpPr txBox="1"/>
              <p:nvPr/>
            </p:nvSpPr>
            <p:spPr>
              <a:xfrm>
                <a:off x="3502773" y="3472199"/>
                <a:ext cx="4001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4</a:t>
                </a: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o</a:t>
                </a:r>
                <a:endParaRPr kumimoji="1" lang="ja-JP" alt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69" name="直線コネクタ 268">
                <a:extLst>
                  <a:ext uri="{FF2B5EF4-FFF2-40B4-BE49-F238E27FC236}">
                    <a16:creationId xmlns:a16="http://schemas.microsoft.com/office/drawing/2014/main" id="{DE488F11-2689-449D-9F74-2D10004D0B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41207" y="2474081"/>
                <a:ext cx="1207983" cy="176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直線コネクタ 269">
                <a:extLst>
                  <a:ext uri="{FF2B5EF4-FFF2-40B4-BE49-F238E27FC236}">
                    <a16:creationId xmlns:a16="http://schemas.microsoft.com/office/drawing/2014/main" id="{7AFE35C3-B07E-440E-9EF4-0FD2B4F37E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8827" y="2437747"/>
                <a:ext cx="1202589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直線コネクタ 270">
                <a:extLst>
                  <a:ext uri="{FF2B5EF4-FFF2-40B4-BE49-F238E27FC236}">
                    <a16:creationId xmlns:a16="http://schemas.microsoft.com/office/drawing/2014/main" id="{956E291D-4DBA-4B75-8BF6-6D75495303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526" y="5066578"/>
                <a:ext cx="121545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直線コネクタ 271">
                <a:extLst>
                  <a:ext uri="{FF2B5EF4-FFF2-40B4-BE49-F238E27FC236}">
                    <a16:creationId xmlns:a16="http://schemas.microsoft.com/office/drawing/2014/main" id="{D5CBB50D-1BA8-4B0E-9E7E-095E5006E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526" y="5028478"/>
                <a:ext cx="121545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直線コネクタ 272">
                <a:extLst>
                  <a:ext uri="{FF2B5EF4-FFF2-40B4-BE49-F238E27FC236}">
                    <a16:creationId xmlns:a16="http://schemas.microsoft.com/office/drawing/2014/main" id="{361D3328-5522-4D23-A477-0E3ECBA016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92015" y="1860725"/>
                <a:ext cx="1" cy="371627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直線コネクタ 273">
                <a:extLst>
                  <a:ext uri="{FF2B5EF4-FFF2-40B4-BE49-F238E27FC236}">
                    <a16:creationId xmlns:a16="http://schemas.microsoft.com/office/drawing/2014/main" id="{E3B9D63D-C234-4421-BB94-3651C7AB73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7435" y="1797129"/>
                <a:ext cx="0" cy="377224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テキスト ボックス 274">
                <a:extLst>
                  <a:ext uri="{FF2B5EF4-FFF2-40B4-BE49-F238E27FC236}">
                    <a16:creationId xmlns:a16="http://schemas.microsoft.com/office/drawing/2014/main" id="{9512377F-4695-4C4F-A880-0D7964F06E9C}"/>
                  </a:ext>
                </a:extLst>
              </p:cNvPr>
              <p:cNvSpPr txBox="1"/>
              <p:nvPr/>
            </p:nvSpPr>
            <p:spPr>
              <a:xfrm>
                <a:off x="1483347" y="1974553"/>
                <a:ext cx="11832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MRPC-TOF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76" name="テキスト ボックス 275">
                <a:extLst>
                  <a:ext uri="{FF2B5EF4-FFF2-40B4-BE49-F238E27FC236}">
                    <a16:creationId xmlns:a16="http://schemas.microsoft.com/office/drawing/2014/main" id="{A854DE05-DDA7-41FA-B1E3-BBDD9B3B5C87}"/>
                  </a:ext>
                </a:extLst>
              </p:cNvPr>
              <p:cNvSpPr txBox="1"/>
              <p:nvPr/>
            </p:nvSpPr>
            <p:spPr>
              <a:xfrm>
                <a:off x="2628549" y="3936961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0.5</a:t>
                </a:r>
                <a:endPara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77" name="直線矢印コネクタ 276">
                <a:extLst>
                  <a:ext uri="{FF2B5EF4-FFF2-40B4-BE49-F238E27FC236}">
                    <a16:creationId xmlns:a16="http://schemas.microsoft.com/office/drawing/2014/main" id="{9A12F6D8-C2A8-42B0-BEBA-BBA4CAEACB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3434" y="2350201"/>
                <a:ext cx="1" cy="28122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テキスト ボックス 277">
                <a:extLst>
                  <a:ext uri="{FF2B5EF4-FFF2-40B4-BE49-F238E27FC236}">
                    <a16:creationId xmlns:a16="http://schemas.microsoft.com/office/drawing/2014/main" id="{D7A0AA6A-084D-47D5-AC88-825EAF594955}"/>
                  </a:ext>
                </a:extLst>
              </p:cNvPr>
              <p:cNvSpPr txBox="1"/>
              <p:nvPr/>
            </p:nvSpPr>
            <p:spPr>
              <a:xfrm rot="5400000">
                <a:off x="578032" y="3070913"/>
                <a:ext cx="5897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3.4m</a:t>
                </a:r>
                <a:endPara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81" name="正方形/長方形 280">
                <a:extLst>
                  <a:ext uri="{FF2B5EF4-FFF2-40B4-BE49-F238E27FC236}">
                    <a16:creationId xmlns:a16="http://schemas.microsoft.com/office/drawing/2014/main" id="{30EDBD7C-B5D4-4F25-A634-9B01BC758D07}"/>
                  </a:ext>
                </a:extLst>
              </p:cNvPr>
              <p:cNvSpPr/>
              <p:nvPr/>
            </p:nvSpPr>
            <p:spPr>
              <a:xfrm>
                <a:off x="3039594" y="1704821"/>
                <a:ext cx="45719" cy="406786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82" name="直線矢印コネクタ 281">
                <a:extLst>
                  <a:ext uri="{FF2B5EF4-FFF2-40B4-BE49-F238E27FC236}">
                    <a16:creationId xmlns:a16="http://schemas.microsoft.com/office/drawing/2014/main" id="{42815534-A641-4A71-ACD6-C93307724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869" y="5950377"/>
                <a:ext cx="225717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テキスト ボックス 282">
                <a:extLst>
                  <a:ext uri="{FF2B5EF4-FFF2-40B4-BE49-F238E27FC236}">
                    <a16:creationId xmlns:a16="http://schemas.microsoft.com/office/drawing/2014/main" id="{156A6201-2E54-4BC5-9958-4C595D0325B1}"/>
                  </a:ext>
                </a:extLst>
              </p:cNvPr>
              <p:cNvSpPr txBox="1"/>
              <p:nvPr/>
            </p:nvSpPr>
            <p:spPr>
              <a:xfrm>
                <a:off x="1611290" y="5725452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3.5</a:t>
                </a:r>
                <a:endPara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84" name="直線コネクタ 283">
                <a:extLst>
                  <a:ext uri="{FF2B5EF4-FFF2-40B4-BE49-F238E27FC236}">
                    <a16:creationId xmlns:a16="http://schemas.microsoft.com/office/drawing/2014/main" id="{F891FFB2-7105-4189-B48D-CD5EF5D82C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1397" y="5772684"/>
                <a:ext cx="0" cy="48547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直線コネクタ 284">
                <a:extLst>
                  <a:ext uri="{FF2B5EF4-FFF2-40B4-BE49-F238E27FC236}">
                    <a16:creationId xmlns:a16="http://schemas.microsoft.com/office/drawing/2014/main" id="{10D6ADA4-9EF4-429E-8426-581598E0E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5551" y="5760941"/>
                <a:ext cx="0" cy="48547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直線矢印コネクタ 285">
                <a:extLst>
                  <a:ext uri="{FF2B5EF4-FFF2-40B4-BE49-F238E27FC236}">
                    <a16:creationId xmlns:a16="http://schemas.microsoft.com/office/drawing/2014/main" id="{A1190769-8903-4C96-AE11-7106B8BB06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1740" y="1692016"/>
                <a:ext cx="3969" cy="20626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テキスト ボックス 286">
                <a:extLst>
                  <a:ext uri="{FF2B5EF4-FFF2-40B4-BE49-F238E27FC236}">
                    <a16:creationId xmlns:a16="http://schemas.microsoft.com/office/drawing/2014/main" id="{B007AD3B-3605-47BE-ABA3-8D9402767087}"/>
                  </a:ext>
                </a:extLst>
              </p:cNvPr>
              <p:cNvSpPr txBox="1"/>
              <p:nvPr/>
            </p:nvSpPr>
            <p:spPr>
              <a:xfrm>
                <a:off x="3235246" y="1286101"/>
                <a:ext cx="4651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45</a:t>
                </a: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o</a:t>
                </a:r>
                <a:endParaRPr kumimoji="1" lang="ja-JP" alt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88" name="直線矢印コネクタ 287">
                <a:extLst>
                  <a:ext uri="{FF2B5EF4-FFF2-40B4-BE49-F238E27FC236}">
                    <a16:creationId xmlns:a16="http://schemas.microsoft.com/office/drawing/2014/main" id="{054A9780-8DA3-4634-9816-FA73977D4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6026" y="5946602"/>
                <a:ext cx="81202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テキスト ボックス 288">
                <a:extLst>
                  <a:ext uri="{FF2B5EF4-FFF2-40B4-BE49-F238E27FC236}">
                    <a16:creationId xmlns:a16="http://schemas.microsoft.com/office/drawing/2014/main" id="{0F344466-994D-420F-AA0E-9665D7788DBE}"/>
                  </a:ext>
                </a:extLst>
              </p:cNvPr>
              <p:cNvSpPr txBox="1"/>
              <p:nvPr/>
            </p:nvSpPr>
            <p:spPr>
              <a:xfrm>
                <a:off x="3224813" y="5720101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1.5</a:t>
                </a:r>
                <a:endPara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90" name="直線コネクタ 289">
                <a:extLst>
                  <a:ext uri="{FF2B5EF4-FFF2-40B4-BE49-F238E27FC236}">
                    <a16:creationId xmlns:a16="http://schemas.microsoft.com/office/drawing/2014/main" id="{02F8A1B8-3ACD-4005-93B1-837C470F9E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3752" y="5744842"/>
                <a:ext cx="0" cy="48547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正方形/長方形 290">
                <a:extLst>
                  <a:ext uri="{FF2B5EF4-FFF2-40B4-BE49-F238E27FC236}">
                    <a16:creationId xmlns:a16="http://schemas.microsoft.com/office/drawing/2014/main" id="{01328242-9EFB-443F-B540-17DAF0490324}"/>
                  </a:ext>
                </a:extLst>
              </p:cNvPr>
              <p:cNvSpPr/>
              <p:nvPr/>
            </p:nvSpPr>
            <p:spPr>
              <a:xfrm>
                <a:off x="3115691" y="1718910"/>
                <a:ext cx="45719" cy="406786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93" name="直線矢印コネクタ 292">
                <a:extLst>
                  <a:ext uri="{FF2B5EF4-FFF2-40B4-BE49-F238E27FC236}">
                    <a16:creationId xmlns:a16="http://schemas.microsoft.com/office/drawing/2014/main" id="{86ED67BA-B9B1-42D4-9E02-1E4F43E74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8596" y="1437854"/>
                <a:ext cx="2157987" cy="22914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フローチャート: 和接合 293">
                <a:extLst>
                  <a:ext uri="{FF2B5EF4-FFF2-40B4-BE49-F238E27FC236}">
                    <a16:creationId xmlns:a16="http://schemas.microsoft.com/office/drawing/2014/main" id="{7DA40C89-65EB-4383-8723-E8F0909359D1}"/>
                  </a:ext>
                </a:extLst>
              </p:cNvPr>
              <p:cNvSpPr/>
              <p:nvPr/>
            </p:nvSpPr>
            <p:spPr>
              <a:xfrm>
                <a:off x="1653807" y="4090849"/>
                <a:ext cx="157068" cy="165953"/>
              </a:xfrm>
              <a:prstGeom prst="flowChartSummingJunct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95" name="テキスト ボックス 294">
                <a:extLst>
                  <a:ext uri="{FF2B5EF4-FFF2-40B4-BE49-F238E27FC236}">
                    <a16:creationId xmlns:a16="http://schemas.microsoft.com/office/drawing/2014/main" id="{CC6C58AC-6373-4DF2-9FA7-8FFCAF091F1F}"/>
                  </a:ext>
                </a:extLst>
              </p:cNvPr>
              <p:cNvSpPr txBox="1"/>
              <p:nvPr/>
            </p:nvSpPr>
            <p:spPr>
              <a:xfrm>
                <a:off x="1738063" y="3984972"/>
                <a:ext cx="9884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B=1.5T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grpSp>
            <p:nvGrpSpPr>
              <p:cNvPr id="296" name="グループ化 295">
                <a:extLst>
                  <a:ext uri="{FF2B5EF4-FFF2-40B4-BE49-F238E27FC236}">
                    <a16:creationId xmlns:a16="http://schemas.microsoft.com/office/drawing/2014/main" id="{76599C28-A7AD-4D2D-9AD6-9B3A6511D460}"/>
                  </a:ext>
                </a:extLst>
              </p:cNvPr>
              <p:cNvGrpSpPr/>
              <p:nvPr/>
            </p:nvGrpSpPr>
            <p:grpSpPr>
              <a:xfrm>
                <a:off x="1145026" y="3653657"/>
                <a:ext cx="138752" cy="178718"/>
                <a:chOff x="2674819" y="3644278"/>
                <a:chExt cx="138752" cy="178718"/>
              </a:xfrm>
            </p:grpSpPr>
            <p:cxnSp>
              <p:nvCxnSpPr>
                <p:cNvPr id="303" name="直線コネクタ 302">
                  <a:extLst>
                    <a:ext uri="{FF2B5EF4-FFF2-40B4-BE49-F238E27FC236}">
                      <a16:creationId xmlns:a16="http://schemas.microsoft.com/office/drawing/2014/main" id="{DF8DFD29-1195-4AEF-9C8E-D6F41B2FDB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13570" y="3651145"/>
                  <a:ext cx="0" cy="64800"/>
                </a:xfrm>
                <a:prstGeom prst="line">
                  <a:avLst/>
                </a:prstGeom>
                <a:ln w="12700">
                  <a:solidFill>
                    <a:srgbClr val="E923D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直線コネクタ 303">
                  <a:extLst>
                    <a:ext uri="{FF2B5EF4-FFF2-40B4-BE49-F238E27FC236}">
                      <a16:creationId xmlns:a16="http://schemas.microsoft.com/office/drawing/2014/main" id="{14AC84A4-87CD-455E-82A0-2C4F64AE81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83200" y="3703039"/>
                  <a:ext cx="32400" cy="783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正方形/長方形 304">
                  <a:extLst>
                    <a:ext uri="{FF2B5EF4-FFF2-40B4-BE49-F238E27FC236}">
                      <a16:creationId xmlns:a16="http://schemas.microsoft.com/office/drawing/2014/main" id="{CD36E290-4D61-494C-9FC7-A0355866688D}"/>
                    </a:ext>
                  </a:extLst>
                </p:cNvPr>
                <p:cNvSpPr/>
                <p:nvPr/>
              </p:nvSpPr>
              <p:spPr>
                <a:xfrm>
                  <a:off x="2674819" y="3714179"/>
                  <a:ext cx="21363" cy="37520"/>
                </a:xfrm>
                <a:prstGeom prst="rect">
                  <a:avLst/>
                </a:prstGeom>
                <a:solidFill>
                  <a:srgbClr val="91F0FD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cxnSp>
              <p:nvCxnSpPr>
                <p:cNvPr id="306" name="直線コネクタ 305">
                  <a:extLst>
                    <a:ext uri="{FF2B5EF4-FFF2-40B4-BE49-F238E27FC236}">
                      <a16:creationId xmlns:a16="http://schemas.microsoft.com/office/drawing/2014/main" id="{65A871A0-D09F-4AAE-B075-C9EB648346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83200" y="3686385"/>
                  <a:ext cx="64800" cy="0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直線コネクタ 306">
                  <a:extLst>
                    <a:ext uri="{FF2B5EF4-FFF2-40B4-BE49-F238E27FC236}">
                      <a16:creationId xmlns:a16="http://schemas.microsoft.com/office/drawing/2014/main" id="{5C9858B8-3D08-4EC7-9B6E-309B8AA2DC95}"/>
                    </a:ext>
                  </a:extLst>
                </p:cNvPr>
                <p:cNvCxnSpPr/>
                <p:nvPr/>
              </p:nvCxnSpPr>
              <p:spPr>
                <a:xfrm>
                  <a:off x="2781083" y="3644278"/>
                  <a:ext cx="0" cy="171912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直線コネクタ 307">
                  <a:extLst>
                    <a:ext uri="{FF2B5EF4-FFF2-40B4-BE49-F238E27FC236}">
                      <a16:creationId xmlns:a16="http://schemas.microsoft.com/office/drawing/2014/main" id="{9CBCAA01-754B-4D11-BFB9-8A6F6BEFECF6}"/>
                    </a:ext>
                  </a:extLst>
                </p:cNvPr>
                <p:cNvCxnSpPr/>
                <p:nvPr/>
              </p:nvCxnSpPr>
              <p:spPr>
                <a:xfrm>
                  <a:off x="2720692" y="3703821"/>
                  <a:ext cx="0" cy="62808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直線コネクタ 308">
                  <a:extLst>
                    <a:ext uri="{FF2B5EF4-FFF2-40B4-BE49-F238E27FC236}">
                      <a16:creationId xmlns:a16="http://schemas.microsoft.com/office/drawing/2014/main" id="{1403EDE4-0969-4997-B796-2D8E10B1F3D5}"/>
                    </a:ext>
                  </a:extLst>
                </p:cNvPr>
                <p:cNvCxnSpPr/>
                <p:nvPr/>
              </p:nvCxnSpPr>
              <p:spPr>
                <a:xfrm>
                  <a:off x="2743285" y="3684743"/>
                  <a:ext cx="0" cy="99210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直線コネクタ 309">
                  <a:extLst>
                    <a:ext uri="{FF2B5EF4-FFF2-40B4-BE49-F238E27FC236}">
                      <a16:creationId xmlns:a16="http://schemas.microsoft.com/office/drawing/2014/main" id="{ED24837B-37A5-430D-A21B-7F05531517BE}"/>
                    </a:ext>
                  </a:extLst>
                </p:cNvPr>
                <p:cNvCxnSpPr/>
                <p:nvPr/>
              </p:nvCxnSpPr>
              <p:spPr>
                <a:xfrm>
                  <a:off x="2763091" y="3660282"/>
                  <a:ext cx="0" cy="136484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直線コネクタ 310">
                  <a:extLst>
                    <a:ext uri="{FF2B5EF4-FFF2-40B4-BE49-F238E27FC236}">
                      <a16:creationId xmlns:a16="http://schemas.microsoft.com/office/drawing/2014/main" id="{D3CCCB51-AC13-4167-B611-7FAAE9EC98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83200" y="3766629"/>
                  <a:ext cx="36000" cy="0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直線コネクタ 311">
                  <a:extLst>
                    <a:ext uri="{FF2B5EF4-FFF2-40B4-BE49-F238E27FC236}">
                      <a16:creationId xmlns:a16="http://schemas.microsoft.com/office/drawing/2014/main" id="{F5D5017C-2052-4A8A-B490-91C3F3D52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83200" y="3785707"/>
                  <a:ext cx="64800" cy="0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直線コネクタ 312">
                  <a:extLst>
                    <a:ext uri="{FF2B5EF4-FFF2-40B4-BE49-F238E27FC236}">
                      <a16:creationId xmlns:a16="http://schemas.microsoft.com/office/drawing/2014/main" id="{BA9BD92F-8A2C-45FA-A534-CF087D3E5F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86800" y="3802927"/>
                  <a:ext cx="82800" cy="0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直線コネクタ 313">
                  <a:extLst>
                    <a:ext uri="{FF2B5EF4-FFF2-40B4-BE49-F238E27FC236}">
                      <a16:creationId xmlns:a16="http://schemas.microsoft.com/office/drawing/2014/main" id="{FB2E0CAE-3504-4FB0-8182-7304A7FC7D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89285" y="3822996"/>
                  <a:ext cx="93600" cy="0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直線コネクタ 314">
                  <a:extLst>
                    <a:ext uri="{FF2B5EF4-FFF2-40B4-BE49-F238E27FC236}">
                      <a16:creationId xmlns:a16="http://schemas.microsoft.com/office/drawing/2014/main" id="{0C89BE9A-EC8E-4364-8C4A-BA24C86F0B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0400" y="3647231"/>
                  <a:ext cx="90590" cy="0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直線コネクタ 315">
                  <a:extLst>
                    <a:ext uri="{FF2B5EF4-FFF2-40B4-BE49-F238E27FC236}">
                      <a16:creationId xmlns:a16="http://schemas.microsoft.com/office/drawing/2014/main" id="{C0846D2A-54C7-487E-A535-A939649044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81952" y="3665354"/>
                  <a:ext cx="72000" cy="0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直線コネクタ 316">
                  <a:extLst>
                    <a:ext uri="{FF2B5EF4-FFF2-40B4-BE49-F238E27FC236}">
                      <a16:creationId xmlns:a16="http://schemas.microsoft.com/office/drawing/2014/main" id="{4BD3A7C4-D86C-40AA-B287-4E40539452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13570" y="3751522"/>
                  <a:ext cx="1" cy="64800"/>
                </a:xfrm>
                <a:prstGeom prst="line">
                  <a:avLst/>
                </a:prstGeom>
                <a:ln w="12700">
                  <a:solidFill>
                    <a:srgbClr val="E923D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7" name="直線コネクタ 296">
                <a:extLst>
                  <a:ext uri="{FF2B5EF4-FFF2-40B4-BE49-F238E27FC236}">
                    <a16:creationId xmlns:a16="http://schemas.microsoft.com/office/drawing/2014/main" id="{AB926FF5-4220-4DE5-B086-E6836E18E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5768" y="3642088"/>
                <a:ext cx="0" cy="216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直線コネクタ 297">
                <a:extLst>
                  <a:ext uri="{FF2B5EF4-FFF2-40B4-BE49-F238E27FC236}">
                    <a16:creationId xmlns:a16="http://schemas.microsoft.com/office/drawing/2014/main" id="{49260B88-5CB3-42E4-A674-20C0C0047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5664" y="3642088"/>
                <a:ext cx="0" cy="216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直線コネクタ 298">
                <a:extLst>
                  <a:ext uri="{FF2B5EF4-FFF2-40B4-BE49-F238E27FC236}">
                    <a16:creationId xmlns:a16="http://schemas.microsoft.com/office/drawing/2014/main" id="{53E6A524-9E35-4DC3-8F3B-7F19318CB1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5766" y="3642088"/>
                <a:ext cx="0" cy="216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直線コネクタ 299">
                <a:extLst>
                  <a:ext uri="{FF2B5EF4-FFF2-40B4-BE49-F238E27FC236}">
                    <a16:creationId xmlns:a16="http://schemas.microsoft.com/office/drawing/2014/main" id="{CBCFE3D8-14F0-4921-A3AE-6C12AC3A5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2795" y="3628282"/>
                <a:ext cx="0" cy="216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9" name="正方形/長方形 198">
              <a:extLst>
                <a:ext uri="{FF2B5EF4-FFF2-40B4-BE49-F238E27FC236}">
                  <a16:creationId xmlns:a16="http://schemas.microsoft.com/office/drawing/2014/main" id="{FB606183-5BB4-439F-926E-C1A62B2D7BB0}"/>
                </a:ext>
              </a:extLst>
            </p:cNvPr>
            <p:cNvSpPr/>
            <p:nvPr/>
          </p:nvSpPr>
          <p:spPr>
            <a:xfrm>
              <a:off x="6408661" y="2770994"/>
              <a:ext cx="1731220" cy="902384"/>
            </a:xfrm>
            <a:prstGeom prst="rect">
              <a:avLst/>
            </a:prstGeom>
            <a:solidFill>
              <a:srgbClr val="F7AF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3" name="正方形/長方形 202">
              <a:extLst>
                <a:ext uri="{FF2B5EF4-FFF2-40B4-BE49-F238E27FC236}">
                  <a16:creationId xmlns:a16="http://schemas.microsoft.com/office/drawing/2014/main" id="{76BA2604-9909-41DD-8970-25F7D849CDEF}"/>
                </a:ext>
              </a:extLst>
            </p:cNvPr>
            <p:cNvSpPr/>
            <p:nvPr/>
          </p:nvSpPr>
          <p:spPr>
            <a:xfrm>
              <a:off x="6419569" y="3029200"/>
              <a:ext cx="1728193" cy="3982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4" name="正方形/長方形 203">
              <a:extLst>
                <a:ext uri="{FF2B5EF4-FFF2-40B4-BE49-F238E27FC236}">
                  <a16:creationId xmlns:a16="http://schemas.microsoft.com/office/drawing/2014/main" id="{FA2CB361-AF30-4182-9A6B-1F2EAA21BD41}"/>
                </a:ext>
              </a:extLst>
            </p:cNvPr>
            <p:cNvSpPr/>
            <p:nvPr/>
          </p:nvSpPr>
          <p:spPr>
            <a:xfrm flipV="1">
              <a:off x="6389761" y="3164084"/>
              <a:ext cx="48427" cy="132582"/>
            </a:xfrm>
            <a:prstGeom prst="rect">
              <a:avLst/>
            </a:prstGeom>
            <a:solidFill>
              <a:srgbClr val="FFFF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5" name="正方形/長方形 204">
              <a:extLst>
                <a:ext uri="{FF2B5EF4-FFF2-40B4-BE49-F238E27FC236}">
                  <a16:creationId xmlns:a16="http://schemas.microsoft.com/office/drawing/2014/main" id="{0D88FF34-A940-4EA4-B9B4-2D0ED09C30D8}"/>
                </a:ext>
              </a:extLst>
            </p:cNvPr>
            <p:cNvSpPr/>
            <p:nvPr/>
          </p:nvSpPr>
          <p:spPr>
            <a:xfrm>
              <a:off x="10470864" y="2386962"/>
              <a:ext cx="45719" cy="690631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06" name="直線矢印コネクタ 205">
              <a:extLst>
                <a:ext uri="{FF2B5EF4-FFF2-40B4-BE49-F238E27FC236}">
                  <a16:creationId xmlns:a16="http://schemas.microsoft.com/office/drawing/2014/main" id="{E7E7976B-D8E6-42FB-86AA-B30F286E4D4C}"/>
                </a:ext>
              </a:extLst>
            </p:cNvPr>
            <p:cNvCxnSpPr>
              <a:cxnSpLocks/>
            </p:cNvCxnSpPr>
            <p:nvPr/>
          </p:nvCxnSpPr>
          <p:spPr>
            <a:xfrm>
              <a:off x="6328212" y="2265589"/>
              <a:ext cx="258052" cy="4880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7" name="グループ化 206">
              <a:extLst>
                <a:ext uri="{FF2B5EF4-FFF2-40B4-BE49-F238E27FC236}">
                  <a16:creationId xmlns:a16="http://schemas.microsoft.com/office/drawing/2014/main" id="{E2D30A23-C7EE-4EFD-B552-8970A5F3E911}"/>
                </a:ext>
              </a:extLst>
            </p:cNvPr>
            <p:cNvGrpSpPr/>
            <p:nvPr/>
          </p:nvGrpSpPr>
          <p:grpSpPr>
            <a:xfrm>
              <a:off x="7459293" y="2135630"/>
              <a:ext cx="1268306" cy="1653614"/>
              <a:chOff x="-15749" y="2718810"/>
              <a:chExt cx="1268306" cy="1653614"/>
            </a:xfrm>
          </p:grpSpPr>
          <p:sp>
            <p:nvSpPr>
              <p:cNvPr id="231" name="テキスト ボックス 230">
                <a:extLst>
                  <a:ext uri="{FF2B5EF4-FFF2-40B4-BE49-F238E27FC236}">
                    <a16:creationId xmlns:a16="http://schemas.microsoft.com/office/drawing/2014/main" id="{98D8EC86-10B4-48FA-97DE-A77F51F1B295}"/>
                  </a:ext>
                </a:extLst>
              </p:cNvPr>
              <p:cNvSpPr txBox="1"/>
              <p:nvPr/>
            </p:nvSpPr>
            <p:spPr>
              <a:xfrm>
                <a:off x="-15749" y="2718810"/>
                <a:ext cx="10495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Collimator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4" name="正方形/長方形 233">
                <a:extLst>
                  <a:ext uri="{FF2B5EF4-FFF2-40B4-BE49-F238E27FC236}">
                    <a16:creationId xmlns:a16="http://schemas.microsoft.com/office/drawing/2014/main" id="{47CB5561-FAAA-43C0-B4FF-7A693E238CF8}"/>
                  </a:ext>
                </a:extLst>
              </p:cNvPr>
              <p:cNvSpPr/>
              <p:nvPr/>
            </p:nvSpPr>
            <p:spPr>
              <a:xfrm flipH="1">
                <a:off x="1234557" y="3292304"/>
                <a:ext cx="18000" cy="1080000"/>
              </a:xfrm>
              <a:prstGeom prst="rect">
                <a:avLst/>
              </a:prstGeom>
              <a:solidFill>
                <a:srgbClr val="FFFF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5" name="正方形/長方形 234">
                <a:extLst>
                  <a:ext uri="{FF2B5EF4-FFF2-40B4-BE49-F238E27FC236}">
                    <a16:creationId xmlns:a16="http://schemas.microsoft.com/office/drawing/2014/main" id="{7D7058E4-53F6-4B24-90CB-A7A7906F54E8}"/>
                  </a:ext>
                </a:extLst>
              </p:cNvPr>
              <p:cNvSpPr/>
              <p:nvPr/>
            </p:nvSpPr>
            <p:spPr>
              <a:xfrm flipH="1">
                <a:off x="1187533" y="3292424"/>
                <a:ext cx="18000" cy="1080000"/>
              </a:xfrm>
              <a:prstGeom prst="rect">
                <a:avLst/>
              </a:prstGeom>
              <a:solidFill>
                <a:srgbClr val="FFFF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6" name="正方形/長方形 235">
                <a:extLst>
                  <a:ext uri="{FF2B5EF4-FFF2-40B4-BE49-F238E27FC236}">
                    <a16:creationId xmlns:a16="http://schemas.microsoft.com/office/drawing/2014/main" id="{3B0821A3-AE1E-4140-A5E1-A92F57C17935}"/>
                  </a:ext>
                </a:extLst>
              </p:cNvPr>
              <p:cNvSpPr/>
              <p:nvPr/>
            </p:nvSpPr>
            <p:spPr>
              <a:xfrm flipH="1">
                <a:off x="947727" y="3292304"/>
                <a:ext cx="18000" cy="1080000"/>
              </a:xfrm>
              <a:prstGeom prst="rect">
                <a:avLst/>
              </a:prstGeom>
              <a:solidFill>
                <a:srgbClr val="FFFF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7" name="正方形/長方形 236">
                <a:extLst>
                  <a:ext uri="{FF2B5EF4-FFF2-40B4-BE49-F238E27FC236}">
                    <a16:creationId xmlns:a16="http://schemas.microsoft.com/office/drawing/2014/main" id="{5BF8D513-E720-4B2A-A9CA-AF8DF1171A9C}"/>
                  </a:ext>
                </a:extLst>
              </p:cNvPr>
              <p:cNvSpPr/>
              <p:nvPr/>
            </p:nvSpPr>
            <p:spPr>
              <a:xfrm>
                <a:off x="700083" y="3453901"/>
                <a:ext cx="204475" cy="377811"/>
              </a:xfrm>
              <a:prstGeom prst="rect">
                <a:avLst/>
              </a:prstGeom>
              <a:solidFill>
                <a:srgbClr val="FF0DC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0" name="正方形/長方形 239">
                <a:extLst>
                  <a:ext uri="{FF2B5EF4-FFF2-40B4-BE49-F238E27FC236}">
                    <a16:creationId xmlns:a16="http://schemas.microsoft.com/office/drawing/2014/main" id="{CDAEAC1E-5818-40AA-A261-3A69551DEFEB}"/>
                  </a:ext>
                </a:extLst>
              </p:cNvPr>
              <p:cNvSpPr/>
              <p:nvPr/>
            </p:nvSpPr>
            <p:spPr>
              <a:xfrm flipH="1">
                <a:off x="705461" y="3869007"/>
                <a:ext cx="201889" cy="349632"/>
              </a:xfrm>
              <a:prstGeom prst="rect">
                <a:avLst/>
              </a:prstGeom>
              <a:solidFill>
                <a:srgbClr val="FF0DC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208" name="テキスト ボックス 207">
              <a:extLst>
                <a:ext uri="{FF2B5EF4-FFF2-40B4-BE49-F238E27FC236}">
                  <a16:creationId xmlns:a16="http://schemas.microsoft.com/office/drawing/2014/main" id="{2F1F5D8A-1325-4B47-A8CE-C557E6072B64}"/>
                </a:ext>
              </a:extLst>
            </p:cNvPr>
            <p:cNvSpPr txBox="1"/>
            <p:nvPr/>
          </p:nvSpPr>
          <p:spPr>
            <a:xfrm>
              <a:off x="5848934" y="1928526"/>
              <a:ext cx="2333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Sweeping magnet (5T) </a:t>
              </a:r>
            </a:p>
          </p:txBody>
        </p:sp>
        <p:cxnSp>
          <p:nvCxnSpPr>
            <p:cNvPr id="210" name="直線矢印コネクタ 209">
              <a:extLst>
                <a:ext uri="{FF2B5EF4-FFF2-40B4-BE49-F238E27FC236}">
                  <a16:creationId xmlns:a16="http://schemas.microsoft.com/office/drawing/2014/main" id="{B2C45590-8AF1-4BBC-AA92-A015453F2D19}"/>
                </a:ext>
              </a:extLst>
            </p:cNvPr>
            <p:cNvCxnSpPr>
              <a:cxnSpLocks/>
            </p:cNvCxnSpPr>
            <p:nvPr/>
          </p:nvCxnSpPr>
          <p:spPr>
            <a:xfrm>
              <a:off x="6440133" y="3781340"/>
              <a:ext cx="168512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テキスト ボックス 210">
              <a:extLst>
                <a:ext uri="{FF2B5EF4-FFF2-40B4-BE49-F238E27FC236}">
                  <a16:creationId xmlns:a16="http://schemas.microsoft.com/office/drawing/2014/main" id="{A7962D36-EAB7-4995-98DC-2ED3F4BC7D16}"/>
                </a:ext>
              </a:extLst>
            </p:cNvPr>
            <p:cNvSpPr txBox="1"/>
            <p:nvPr/>
          </p:nvSpPr>
          <p:spPr>
            <a:xfrm>
              <a:off x="7031096" y="3715396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2.4m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212" name="グループ化 211">
              <a:extLst>
                <a:ext uri="{FF2B5EF4-FFF2-40B4-BE49-F238E27FC236}">
                  <a16:creationId xmlns:a16="http://schemas.microsoft.com/office/drawing/2014/main" id="{EB0CA7F3-DA43-4D39-BC05-30D267664156}"/>
                </a:ext>
              </a:extLst>
            </p:cNvPr>
            <p:cNvGrpSpPr/>
            <p:nvPr/>
          </p:nvGrpSpPr>
          <p:grpSpPr>
            <a:xfrm>
              <a:off x="6696200" y="2277166"/>
              <a:ext cx="4190218" cy="1611349"/>
              <a:chOff x="236399" y="3337876"/>
              <a:chExt cx="4190218" cy="1611349"/>
            </a:xfrm>
          </p:grpSpPr>
          <p:sp>
            <p:nvSpPr>
              <p:cNvPr id="218" name="正方形/長方形 217">
                <a:extLst>
                  <a:ext uri="{FF2B5EF4-FFF2-40B4-BE49-F238E27FC236}">
                    <a16:creationId xmlns:a16="http://schemas.microsoft.com/office/drawing/2014/main" id="{120C2931-E601-4FC4-A54A-467DF6C153B0}"/>
                  </a:ext>
                </a:extLst>
              </p:cNvPr>
              <p:cNvSpPr/>
              <p:nvPr/>
            </p:nvSpPr>
            <p:spPr>
              <a:xfrm>
                <a:off x="974210" y="4258414"/>
                <a:ext cx="1728192" cy="861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19" name="円弧 218">
                <a:extLst>
                  <a:ext uri="{FF2B5EF4-FFF2-40B4-BE49-F238E27FC236}">
                    <a16:creationId xmlns:a16="http://schemas.microsoft.com/office/drawing/2014/main" id="{E8D9178D-19A3-43BF-905C-0FA053D0A945}"/>
                  </a:ext>
                </a:extLst>
              </p:cNvPr>
              <p:cNvSpPr/>
              <p:nvPr/>
            </p:nvSpPr>
            <p:spPr>
              <a:xfrm>
                <a:off x="236399" y="4291685"/>
                <a:ext cx="4190218" cy="657540"/>
              </a:xfrm>
              <a:prstGeom prst="arc">
                <a:avLst>
                  <a:gd name="adj1" fmla="val 14406773"/>
                  <a:gd name="adj2" fmla="val 21129110"/>
                </a:avLst>
              </a:prstGeom>
              <a:ln w="19050">
                <a:solidFill>
                  <a:srgbClr val="FF33CC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0" name="円弧 219">
                <a:extLst>
                  <a:ext uri="{FF2B5EF4-FFF2-40B4-BE49-F238E27FC236}">
                    <a16:creationId xmlns:a16="http://schemas.microsoft.com/office/drawing/2014/main" id="{529DC7D8-AA40-493C-8575-3E0B27FCF1CA}"/>
                  </a:ext>
                </a:extLst>
              </p:cNvPr>
              <p:cNvSpPr/>
              <p:nvPr/>
            </p:nvSpPr>
            <p:spPr>
              <a:xfrm flipV="1">
                <a:off x="749166" y="3337876"/>
                <a:ext cx="3025609" cy="969385"/>
              </a:xfrm>
              <a:prstGeom prst="arc">
                <a:avLst>
                  <a:gd name="adj1" fmla="val 15577582"/>
                  <a:gd name="adj2" fmla="val 21252158"/>
                </a:avLst>
              </a:prstGeom>
              <a:ln w="19050">
                <a:solidFill>
                  <a:srgbClr val="0070C0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1" name="テキスト ボックス 220">
                <a:extLst>
                  <a:ext uri="{FF2B5EF4-FFF2-40B4-BE49-F238E27FC236}">
                    <a16:creationId xmlns:a16="http://schemas.microsoft.com/office/drawing/2014/main" id="{9AA58F33-85FF-4111-AD07-1D60C09823F2}"/>
                  </a:ext>
                </a:extLst>
              </p:cNvPr>
              <p:cNvSpPr txBox="1"/>
              <p:nvPr/>
            </p:nvSpPr>
            <p:spPr>
              <a:xfrm>
                <a:off x="2728151" y="3735812"/>
                <a:ext cx="11991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Decay of Hyper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nucleus</a:t>
                </a:r>
                <a:endPara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4" name="テキスト ボックス 223">
                <a:extLst>
                  <a:ext uri="{FF2B5EF4-FFF2-40B4-BE49-F238E27FC236}">
                    <a16:creationId xmlns:a16="http://schemas.microsoft.com/office/drawing/2014/main" id="{CFAEBF41-4CE3-4732-873C-8C3B6501CD13}"/>
                  </a:ext>
                </a:extLst>
              </p:cNvPr>
              <p:cNvSpPr txBox="1"/>
              <p:nvPr/>
            </p:nvSpPr>
            <p:spPr>
              <a:xfrm>
                <a:off x="3613708" y="3823785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游ゴシック" panose="020B0400000000000000" pitchFamily="50" charset="-128"/>
                    <a:cs typeface="+mn-cs"/>
                  </a:rPr>
                  <a:t>p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-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0" name="テキスト ボックス 229">
                <a:extLst>
                  <a:ext uri="{FF2B5EF4-FFF2-40B4-BE49-F238E27FC236}">
                    <a16:creationId xmlns:a16="http://schemas.microsoft.com/office/drawing/2014/main" id="{57F6DAFA-5132-470D-84A8-C625F8988463}"/>
                  </a:ext>
                </a:extLst>
              </p:cNvPr>
              <p:cNvSpPr txBox="1"/>
              <p:nvPr/>
            </p:nvSpPr>
            <p:spPr>
              <a:xfrm>
                <a:off x="2911220" y="4376807"/>
                <a:ext cx="9495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923D1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rPr>
                  <a:t>fragment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923D1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213" name="テキスト ボックス 212">
              <a:extLst>
                <a:ext uri="{FF2B5EF4-FFF2-40B4-BE49-F238E27FC236}">
                  <a16:creationId xmlns:a16="http://schemas.microsoft.com/office/drawing/2014/main" id="{D6102A27-454B-48B1-A26B-4A4B26D0C899}"/>
                </a:ext>
              </a:extLst>
            </p:cNvPr>
            <p:cNvSpPr txBox="1"/>
            <p:nvPr/>
          </p:nvSpPr>
          <p:spPr>
            <a:xfrm>
              <a:off x="5483651" y="2571253"/>
              <a:ext cx="764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Target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14" name="直線矢印コネクタ 213">
              <a:extLst>
                <a:ext uri="{FF2B5EF4-FFF2-40B4-BE49-F238E27FC236}">
                  <a16:creationId xmlns:a16="http://schemas.microsoft.com/office/drawing/2014/main" id="{4B3447A0-4B77-45E0-858B-DFD2D220239C}"/>
                </a:ext>
              </a:extLst>
            </p:cNvPr>
            <p:cNvCxnSpPr>
              <a:cxnSpLocks/>
            </p:cNvCxnSpPr>
            <p:nvPr/>
          </p:nvCxnSpPr>
          <p:spPr>
            <a:xfrm>
              <a:off x="6057397" y="2851892"/>
              <a:ext cx="312317" cy="3263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矢印コネクタ 214">
              <a:extLst>
                <a:ext uri="{FF2B5EF4-FFF2-40B4-BE49-F238E27FC236}">
                  <a16:creationId xmlns:a16="http://schemas.microsoft.com/office/drawing/2014/main" id="{44508E85-628C-4120-BC38-2BE2F152CBAB}"/>
                </a:ext>
              </a:extLst>
            </p:cNvPr>
            <p:cNvCxnSpPr>
              <a:cxnSpLocks/>
              <a:stCxn id="204" idx="1"/>
            </p:cNvCxnSpPr>
            <p:nvPr/>
          </p:nvCxnSpPr>
          <p:spPr>
            <a:xfrm>
              <a:off x="6389761" y="3230375"/>
              <a:ext cx="2216927" cy="760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矢印コネクタ 215">
              <a:extLst>
                <a:ext uri="{FF2B5EF4-FFF2-40B4-BE49-F238E27FC236}">
                  <a16:creationId xmlns:a16="http://schemas.microsoft.com/office/drawing/2014/main" id="{268156DB-5BDE-40AA-8632-8942B426AED0}"/>
                </a:ext>
              </a:extLst>
            </p:cNvPr>
            <p:cNvCxnSpPr>
              <a:cxnSpLocks/>
            </p:cNvCxnSpPr>
            <p:nvPr/>
          </p:nvCxnSpPr>
          <p:spPr>
            <a:xfrm>
              <a:off x="5203549" y="3216560"/>
              <a:ext cx="117582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テキスト ボックス 216">
              <a:extLst>
                <a:ext uri="{FF2B5EF4-FFF2-40B4-BE49-F238E27FC236}">
                  <a16:creationId xmlns:a16="http://schemas.microsoft.com/office/drawing/2014/main" id="{706FC709-F915-4639-9DB5-95F4AE8F9AE5}"/>
                </a:ext>
              </a:extLst>
            </p:cNvPr>
            <p:cNvSpPr txBox="1"/>
            <p:nvPr/>
          </p:nvSpPr>
          <p:spPr>
            <a:xfrm flipH="1">
              <a:off x="5370264" y="3237230"/>
              <a:ext cx="772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Beam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8" name="フローチャート: 手操作入力 7">
            <a:extLst>
              <a:ext uri="{FF2B5EF4-FFF2-40B4-BE49-F238E27FC236}">
                <a16:creationId xmlns:a16="http://schemas.microsoft.com/office/drawing/2014/main" id="{7FFE1A77-DE4E-410F-81D9-B460431972E3}"/>
              </a:ext>
            </a:extLst>
          </p:cNvPr>
          <p:cNvSpPr/>
          <p:nvPr/>
        </p:nvSpPr>
        <p:spPr>
          <a:xfrm flipH="1">
            <a:off x="6713524" y="3060876"/>
            <a:ext cx="1745664" cy="175781"/>
          </a:xfrm>
          <a:prstGeom prst="flowChartManualInpu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8" name="フローチャート: 手操作入力 317">
            <a:extLst>
              <a:ext uri="{FF2B5EF4-FFF2-40B4-BE49-F238E27FC236}">
                <a16:creationId xmlns:a16="http://schemas.microsoft.com/office/drawing/2014/main" id="{20FF8E05-2D6E-428E-B70E-60C401025E0E}"/>
              </a:ext>
            </a:extLst>
          </p:cNvPr>
          <p:cNvSpPr/>
          <p:nvPr/>
        </p:nvSpPr>
        <p:spPr>
          <a:xfrm flipH="1" flipV="1">
            <a:off x="6714684" y="2807620"/>
            <a:ext cx="1727372" cy="199398"/>
          </a:xfrm>
          <a:prstGeom prst="flowChartManualInpu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2BF6D64-156C-4BDC-9383-F1ED4C3D422E}"/>
              </a:ext>
            </a:extLst>
          </p:cNvPr>
          <p:cNvSpPr txBox="1"/>
          <p:nvPr/>
        </p:nvSpPr>
        <p:spPr>
          <a:xfrm>
            <a:off x="8856558" y="5520608"/>
            <a:ext cx="2509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Horizontal 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B0F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∝</a:t>
            </a:r>
            <a:r>
              <a:rPr lang="en-US" altLang="ja-JP" dirty="0">
                <a:solidFill>
                  <a:srgbClr val="00B0F0"/>
                </a:solidFill>
                <a:latin typeface="Calibri" panose="020F0502020204030204"/>
                <a:ea typeface="游ゴシック" panose="020B0400000000000000" pitchFamily="50" charset="-128"/>
              </a:rPr>
              <a:t>Z/A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7E1A8457-F446-40F0-A98A-AEEA5877AA89}"/>
              </a:ext>
            </a:extLst>
          </p:cNvPr>
          <p:cNvSpPr txBox="1"/>
          <p:nvPr/>
        </p:nvSpPr>
        <p:spPr>
          <a:xfrm>
            <a:off x="5055565" y="6563828"/>
            <a:ext cx="3674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H. Tamura, J-PARC-HI Workshop (2018)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5F745573-7694-40FC-9717-081A5B7C4F33}"/>
              </a:ext>
            </a:extLst>
          </p:cNvPr>
          <p:cNvCxnSpPr/>
          <p:nvPr/>
        </p:nvCxnSpPr>
        <p:spPr>
          <a:xfrm flipH="1">
            <a:off x="8431912" y="5727691"/>
            <a:ext cx="433458" cy="105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7966210C-E240-4D7D-A96F-063389052FFA}"/>
              </a:ext>
            </a:extLst>
          </p:cNvPr>
          <p:cNvCxnSpPr>
            <a:cxnSpLocks/>
          </p:cNvCxnSpPr>
          <p:nvPr/>
        </p:nvCxnSpPr>
        <p:spPr>
          <a:xfrm flipV="1">
            <a:off x="8605573" y="3197179"/>
            <a:ext cx="0" cy="400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FC9ACD34-E59E-493C-B449-73B451B65433}"/>
              </a:ext>
            </a:extLst>
          </p:cNvPr>
          <p:cNvCxnSpPr>
            <a:cxnSpLocks/>
          </p:cNvCxnSpPr>
          <p:nvPr/>
        </p:nvCxnSpPr>
        <p:spPr>
          <a:xfrm>
            <a:off x="8125961" y="2263108"/>
            <a:ext cx="0" cy="561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A3C74EA0-01E9-4C42-ADA2-5A68C428148D}"/>
              </a:ext>
            </a:extLst>
          </p:cNvPr>
          <p:cNvSpPr txBox="1"/>
          <p:nvPr/>
        </p:nvSpPr>
        <p:spPr>
          <a:xfrm>
            <a:off x="8375614" y="3656542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Slit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78964DC-AB65-4DF3-9210-D1F31BDFF446}"/>
              </a:ext>
            </a:extLst>
          </p:cNvPr>
          <p:cNvCxnSpPr>
            <a:cxnSpLocks/>
          </p:cNvCxnSpPr>
          <p:nvPr/>
        </p:nvCxnSpPr>
        <p:spPr>
          <a:xfrm>
            <a:off x="9074968" y="2318244"/>
            <a:ext cx="14882" cy="1619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DE67C5D2-2B13-47D6-AB29-6A03B40960C0}"/>
              </a:ext>
            </a:extLst>
          </p:cNvPr>
          <p:cNvCxnSpPr>
            <a:cxnSpLocks/>
          </p:cNvCxnSpPr>
          <p:nvPr/>
        </p:nvCxnSpPr>
        <p:spPr>
          <a:xfrm flipH="1">
            <a:off x="88901" y="2347017"/>
            <a:ext cx="8926014" cy="3485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8EA8835F-F182-4089-B8AF-1CE403128B7B}"/>
              </a:ext>
            </a:extLst>
          </p:cNvPr>
          <p:cNvCxnSpPr>
            <a:cxnSpLocks/>
          </p:cNvCxnSpPr>
          <p:nvPr/>
        </p:nvCxnSpPr>
        <p:spPr>
          <a:xfrm flipH="1">
            <a:off x="8516570" y="3893062"/>
            <a:ext cx="566583" cy="1939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2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3DB586-210A-4C20-921B-C930D715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1936D-218D-48C8-9E77-12030AB75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E47209B5-79DC-4C70-A2B5-9E8E86000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5">
            <a:extLst>
              <a:ext uri="{FF2B5EF4-FFF2-40B4-BE49-F238E27FC236}">
                <a16:creationId xmlns:a16="http://schemas.microsoft.com/office/drawing/2014/main" id="{24602AA4-EB38-4271-BCCB-D3C33774C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-368832"/>
            <a:ext cx="10320194" cy="759566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195934-F938-4887-A6F6-FAC18B4C2405}"/>
              </a:ext>
            </a:extLst>
          </p:cNvPr>
          <p:cNvSpPr txBox="1"/>
          <p:nvPr/>
        </p:nvSpPr>
        <p:spPr>
          <a:xfrm>
            <a:off x="1847528" y="13154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U+U</a:t>
            </a:r>
            <a:r>
              <a:rPr lang="ja-JP" altLang="en-US" dirty="0">
                <a:solidFill>
                  <a:schemeClr val="bg1"/>
                </a:solidFill>
              </a:rPr>
              <a:t>衝突において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約</a:t>
            </a:r>
            <a:r>
              <a:rPr lang="en-US" altLang="ja-JP" dirty="0">
                <a:solidFill>
                  <a:schemeClr val="bg1"/>
                </a:solidFill>
              </a:rPr>
              <a:t>1200</a:t>
            </a:r>
            <a:r>
              <a:rPr lang="ja-JP" altLang="en-US" dirty="0">
                <a:solidFill>
                  <a:schemeClr val="bg1"/>
                </a:solidFill>
              </a:rPr>
              <a:t>個の荷電粒子が発生</a:t>
            </a:r>
          </a:p>
        </p:txBody>
      </p:sp>
    </p:spTree>
    <p:extLst>
      <p:ext uri="{BB962C8B-B14F-4D97-AF65-F5344CB8AC3E}">
        <p14:creationId xmlns:p14="http://schemas.microsoft.com/office/powerpoint/2010/main" val="3965866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47862" y="-198918"/>
            <a:ext cx="8128205" cy="1080120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HI acceleration scheme at J-PARC</a:t>
            </a:r>
            <a:endParaRPr lang="ja-JP" altLang="en-US" sz="4000" dirty="0">
              <a:latin typeface="+mn-lt"/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861879">
            <a:off x="2473819" y="4283719"/>
            <a:ext cx="1918107" cy="18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25878">
            <a:off x="5116211" y="3169315"/>
            <a:ext cx="3336036" cy="334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テキスト ボックス 66"/>
          <p:cNvSpPr txBox="1"/>
          <p:nvPr/>
        </p:nvSpPr>
        <p:spPr>
          <a:xfrm>
            <a:off x="2730540" y="4686233"/>
            <a:ext cx="15508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3 GeV RCS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(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  <a:sym typeface="Wingdings" panose="05000000000000000000" pitchFamily="2" charset="2"/>
              </a:rPr>
              <a:t>p)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0.4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  <a:sym typeface="Wingdings" panose="05000000000000000000" pitchFamily="2" charset="2"/>
              </a:rPr>
              <a:t> 3 GeV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853857" y="3779869"/>
            <a:ext cx="19172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3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  <a:sym typeface="Wingdings" panose="05000000000000000000" pitchFamily="2" charset="2"/>
              </a:rPr>
              <a:t>30 GeV (p)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210360" y="6215608"/>
            <a:ext cx="1800096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-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Linac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: 0.4 GeV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99" name="直線コネクタ 98"/>
          <p:cNvCxnSpPr>
            <a:stCxn id="96" idx="3"/>
          </p:cNvCxnSpPr>
          <p:nvPr/>
        </p:nvCxnSpPr>
        <p:spPr>
          <a:xfrm>
            <a:off x="2010456" y="6400274"/>
            <a:ext cx="568800" cy="2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0" name="直線コネクタ 99"/>
          <p:cNvCxnSpPr/>
          <p:nvPr/>
        </p:nvCxnSpPr>
        <p:spPr>
          <a:xfrm flipV="1">
            <a:off x="2562128" y="5666666"/>
            <a:ext cx="0" cy="74160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2" name="直線コネクタ 101"/>
          <p:cNvCxnSpPr/>
          <p:nvPr/>
        </p:nvCxnSpPr>
        <p:spPr>
          <a:xfrm rot="-180000" flipV="1">
            <a:off x="2550672" y="5190804"/>
            <a:ext cx="240416" cy="48334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cxnSp>
        <p:nvCxnSpPr>
          <p:cNvPr id="103" name="直線コネクタ 102"/>
          <p:cNvCxnSpPr/>
          <p:nvPr/>
        </p:nvCxnSpPr>
        <p:spPr>
          <a:xfrm>
            <a:off x="3959451" y="4736477"/>
            <a:ext cx="1003337" cy="105046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6" name="直線コネクタ 105"/>
          <p:cNvCxnSpPr/>
          <p:nvPr/>
        </p:nvCxnSpPr>
        <p:spPr>
          <a:xfrm>
            <a:off x="5898888" y="4835865"/>
            <a:ext cx="612000" cy="350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sp>
        <p:nvSpPr>
          <p:cNvPr id="107" name="テキスト ボックス 106"/>
          <p:cNvSpPr txBox="1"/>
          <p:nvPr/>
        </p:nvSpPr>
        <p:spPr>
          <a:xfrm>
            <a:off x="6503823" y="4625834"/>
            <a:ext cx="1051255" cy="5232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MLF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108" name="直線コネクタ 107"/>
          <p:cNvCxnSpPr/>
          <p:nvPr/>
        </p:nvCxnSpPr>
        <p:spPr>
          <a:xfrm flipV="1">
            <a:off x="4947723" y="4715272"/>
            <a:ext cx="216025" cy="126257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9" name="直線コネクタ 108"/>
          <p:cNvCxnSpPr/>
          <p:nvPr/>
        </p:nvCxnSpPr>
        <p:spPr>
          <a:xfrm>
            <a:off x="5157152" y="4718446"/>
            <a:ext cx="54720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11" name="直線コネクタ 110"/>
          <p:cNvCxnSpPr/>
          <p:nvPr/>
        </p:nvCxnSpPr>
        <p:spPr>
          <a:xfrm flipH="1" flipV="1">
            <a:off x="5694306" y="4715267"/>
            <a:ext cx="216000" cy="126256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12" name="直線コネクタ 111"/>
          <p:cNvCxnSpPr/>
          <p:nvPr/>
        </p:nvCxnSpPr>
        <p:spPr>
          <a:xfrm flipV="1">
            <a:off x="7854511" y="4180302"/>
            <a:ext cx="665299" cy="1453043"/>
          </a:xfrm>
          <a:prstGeom prst="line">
            <a:avLst/>
          </a:prstGeom>
          <a:noFill/>
          <a:ln w="44450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sp>
        <p:nvSpPr>
          <p:cNvPr id="114" name="テキスト ボックス 113"/>
          <p:cNvSpPr txBox="1"/>
          <p:nvPr/>
        </p:nvSpPr>
        <p:spPr>
          <a:xfrm>
            <a:off x="8747673" y="5279995"/>
            <a:ext cx="2429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  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proton (existing)</a:t>
            </a:r>
          </a:p>
        </p:txBody>
      </p:sp>
      <p:cxnSp>
        <p:nvCxnSpPr>
          <p:cNvPr id="115" name="直線コネクタ 114"/>
          <p:cNvCxnSpPr/>
          <p:nvPr/>
        </p:nvCxnSpPr>
        <p:spPr>
          <a:xfrm flipH="1">
            <a:off x="8597018" y="5512094"/>
            <a:ext cx="607589" cy="0"/>
          </a:xfrm>
          <a:prstGeom prst="line">
            <a:avLst/>
          </a:prstGeom>
          <a:noFill/>
          <a:ln w="4445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6" name="フリーフォーム 115"/>
          <p:cNvSpPr/>
          <p:nvPr/>
        </p:nvSpPr>
        <p:spPr>
          <a:xfrm>
            <a:off x="2852500" y="4583328"/>
            <a:ext cx="238897" cy="564292"/>
          </a:xfrm>
          <a:custGeom>
            <a:avLst/>
            <a:gdLst>
              <a:gd name="connsiteX0" fmla="*/ 0 w 238897"/>
              <a:gd name="connsiteY0" fmla="*/ 564292 h 564292"/>
              <a:gd name="connsiteX1" fmla="*/ 8237 w 238897"/>
              <a:gd name="connsiteY1" fmla="*/ 366583 h 564292"/>
              <a:gd name="connsiteX2" fmla="*/ 32951 w 238897"/>
              <a:gd name="connsiteY2" fmla="*/ 222421 h 564292"/>
              <a:gd name="connsiteX3" fmla="*/ 119448 w 238897"/>
              <a:gd name="connsiteY3" fmla="*/ 78259 h 564292"/>
              <a:gd name="connsiteX4" fmla="*/ 238897 w 238897"/>
              <a:gd name="connsiteY4" fmla="*/ 0 h 56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897" h="564292">
                <a:moveTo>
                  <a:pt x="0" y="564292"/>
                </a:moveTo>
                <a:cubicBezTo>
                  <a:pt x="1372" y="493926"/>
                  <a:pt x="2745" y="423561"/>
                  <a:pt x="8237" y="366583"/>
                </a:cubicBezTo>
                <a:cubicBezTo>
                  <a:pt x="13729" y="309605"/>
                  <a:pt x="14416" y="270475"/>
                  <a:pt x="32951" y="222421"/>
                </a:cubicBezTo>
                <a:cubicBezTo>
                  <a:pt x="51486" y="174367"/>
                  <a:pt x="85124" y="115329"/>
                  <a:pt x="119448" y="78259"/>
                </a:cubicBezTo>
                <a:cubicBezTo>
                  <a:pt x="153772" y="41189"/>
                  <a:pt x="196334" y="20594"/>
                  <a:pt x="238897" y="0"/>
                </a:cubicBezTo>
              </a:path>
            </a:pathLst>
          </a:custGeom>
          <a:noFill/>
          <a:ln>
            <a:solidFill>
              <a:srgbClr val="0000FF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25" name="グループ化 124"/>
          <p:cNvGrpSpPr/>
          <p:nvPr/>
        </p:nvGrpSpPr>
        <p:grpSpPr>
          <a:xfrm>
            <a:off x="6915129" y="4137650"/>
            <a:ext cx="2375994" cy="2608993"/>
            <a:chOff x="6776996" y="3129538"/>
            <a:chExt cx="2375993" cy="2608993"/>
          </a:xfrm>
        </p:grpSpPr>
        <p:sp>
          <p:nvSpPr>
            <p:cNvPr id="126" name="テキスト ボックス 125"/>
            <p:cNvSpPr txBox="1"/>
            <p:nvPr/>
          </p:nvSpPr>
          <p:spPr>
            <a:xfrm>
              <a:off x="6776996" y="4969090"/>
              <a:ext cx="23759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U</a:t>
              </a:r>
              <a:r>
                <a:rPr kumimoji="1" lang="en-US" altLang="ja-JP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92+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  <a:sym typeface="Wingdings" panose="05000000000000000000" pitchFamily="2" charset="2"/>
                </a:rPr>
                <a:t>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11.2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AGeV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</a:t>
              </a:r>
            </a:p>
          </p:txBody>
        </p:sp>
        <p:cxnSp>
          <p:nvCxnSpPr>
            <p:cNvPr id="127" name="直線コネクタ 126"/>
            <p:cNvCxnSpPr>
              <a:cxnSpLocks/>
            </p:cNvCxnSpPr>
            <p:nvPr/>
          </p:nvCxnSpPr>
          <p:spPr>
            <a:xfrm flipV="1">
              <a:off x="7727754" y="3129538"/>
              <a:ext cx="665340" cy="1464247"/>
            </a:xfrm>
            <a:prstGeom prst="line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128" name="テキスト ボックス 127"/>
            <p:cNvSpPr txBox="1"/>
            <p:nvPr/>
          </p:nvSpPr>
          <p:spPr>
            <a:xfrm>
              <a:off x="8456956" y="3163692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p/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HI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cxnSp>
        <p:nvCxnSpPr>
          <p:cNvPr id="129" name="直線コネクタ 128"/>
          <p:cNvCxnSpPr/>
          <p:nvPr/>
        </p:nvCxnSpPr>
        <p:spPr>
          <a:xfrm flipH="1">
            <a:off x="8608635" y="5890595"/>
            <a:ext cx="607589" cy="0"/>
          </a:xfrm>
          <a:prstGeom prst="line">
            <a:avLst/>
          </a:prstGeom>
          <a:noFill/>
          <a:ln w="444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30" name="テキスト ボックス 129"/>
          <p:cNvSpPr txBox="1"/>
          <p:nvPr/>
        </p:nvSpPr>
        <p:spPr>
          <a:xfrm>
            <a:off x="9201165" y="5693458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HI (under plan)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47200" y="6510380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フリーフォーム 56"/>
          <p:cNvSpPr/>
          <p:nvPr/>
        </p:nvSpPr>
        <p:spPr>
          <a:xfrm rot="120000">
            <a:off x="3957312" y="4777542"/>
            <a:ext cx="1766852" cy="842674"/>
          </a:xfrm>
          <a:custGeom>
            <a:avLst/>
            <a:gdLst>
              <a:gd name="connsiteX0" fmla="*/ 0 w 1270000"/>
              <a:gd name="connsiteY0" fmla="*/ 0 h 1270000"/>
              <a:gd name="connsiteX1" fmla="*/ 457200 w 1270000"/>
              <a:gd name="connsiteY1" fmla="*/ 76200 h 1270000"/>
              <a:gd name="connsiteX2" fmla="*/ 622300 w 1270000"/>
              <a:gd name="connsiteY2" fmla="*/ 203200 h 1270000"/>
              <a:gd name="connsiteX3" fmla="*/ 749300 w 1270000"/>
              <a:gd name="connsiteY3" fmla="*/ 406400 h 1270000"/>
              <a:gd name="connsiteX4" fmla="*/ 939800 w 1270000"/>
              <a:gd name="connsiteY4" fmla="*/ 723900 h 1270000"/>
              <a:gd name="connsiteX5" fmla="*/ 1270000 w 1270000"/>
              <a:gd name="connsiteY5" fmla="*/ 1270000 h 1270000"/>
              <a:gd name="connsiteX6" fmla="*/ 1270000 w 1270000"/>
              <a:gd name="connsiteY6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00" h="1270000">
                <a:moveTo>
                  <a:pt x="0" y="0"/>
                </a:moveTo>
                <a:cubicBezTo>
                  <a:pt x="176741" y="21166"/>
                  <a:pt x="353483" y="42333"/>
                  <a:pt x="457200" y="76200"/>
                </a:cubicBezTo>
                <a:cubicBezTo>
                  <a:pt x="560917" y="110067"/>
                  <a:pt x="573617" y="148167"/>
                  <a:pt x="622300" y="203200"/>
                </a:cubicBezTo>
                <a:cubicBezTo>
                  <a:pt x="670983" y="258233"/>
                  <a:pt x="696383" y="319617"/>
                  <a:pt x="749300" y="406400"/>
                </a:cubicBezTo>
                <a:cubicBezTo>
                  <a:pt x="802217" y="493183"/>
                  <a:pt x="939800" y="723900"/>
                  <a:pt x="939800" y="723900"/>
                </a:cubicBezTo>
                <a:lnTo>
                  <a:pt x="1270000" y="1270000"/>
                </a:lnTo>
                <a:lnTo>
                  <a:pt x="1270000" y="1270000"/>
                </a:lnTo>
              </a:path>
            </a:pathLst>
          </a:custGeom>
          <a:noFill/>
          <a:ln w="44450" cap="flat" cmpd="sng" algn="ctr">
            <a:solidFill>
              <a:srgbClr val="2203DB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solidFill>
                  <a:srgbClr val="2203DB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18" name="グループ化 117"/>
          <p:cNvGrpSpPr/>
          <p:nvPr/>
        </p:nvGrpSpPr>
        <p:grpSpPr>
          <a:xfrm>
            <a:off x="2442505" y="4770497"/>
            <a:ext cx="3286058" cy="2105008"/>
            <a:chOff x="2304375" y="3762391"/>
            <a:chExt cx="3286057" cy="2105008"/>
          </a:xfrm>
        </p:grpSpPr>
        <p:sp>
          <p:nvSpPr>
            <p:cNvPr id="119" name="フリーフォーム 118"/>
            <p:cNvSpPr/>
            <p:nvPr/>
          </p:nvSpPr>
          <p:spPr>
            <a:xfrm>
              <a:off x="3863546" y="3842951"/>
              <a:ext cx="280109" cy="564292"/>
            </a:xfrm>
            <a:custGeom>
              <a:avLst/>
              <a:gdLst>
                <a:gd name="connsiteX0" fmla="*/ 0 w 280109"/>
                <a:gd name="connsiteY0" fmla="*/ 0 h 564292"/>
                <a:gd name="connsiteX1" fmla="*/ 164757 w 280109"/>
                <a:gd name="connsiteY1" fmla="*/ 131806 h 564292"/>
                <a:gd name="connsiteX2" fmla="*/ 247135 w 280109"/>
                <a:gd name="connsiteY2" fmla="*/ 263611 h 564292"/>
                <a:gd name="connsiteX3" fmla="*/ 280086 w 280109"/>
                <a:gd name="connsiteY3" fmla="*/ 407773 h 564292"/>
                <a:gd name="connsiteX4" fmla="*/ 243016 w 280109"/>
                <a:gd name="connsiteY4" fmla="*/ 564292 h 56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109" h="564292">
                  <a:moveTo>
                    <a:pt x="0" y="0"/>
                  </a:moveTo>
                  <a:cubicBezTo>
                    <a:pt x="61784" y="43935"/>
                    <a:pt x="123568" y="87871"/>
                    <a:pt x="164757" y="131806"/>
                  </a:cubicBezTo>
                  <a:cubicBezTo>
                    <a:pt x="205946" y="175741"/>
                    <a:pt x="227914" y="217617"/>
                    <a:pt x="247135" y="263611"/>
                  </a:cubicBezTo>
                  <a:cubicBezTo>
                    <a:pt x="266356" y="309605"/>
                    <a:pt x="280772" y="357660"/>
                    <a:pt x="280086" y="407773"/>
                  </a:cubicBezTo>
                  <a:cubicBezTo>
                    <a:pt x="279400" y="457886"/>
                    <a:pt x="261208" y="511089"/>
                    <a:pt x="243016" y="564292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0" name="テキスト ボックス 119"/>
            <p:cNvSpPr txBox="1"/>
            <p:nvPr/>
          </p:nvSpPr>
          <p:spPr>
            <a:xfrm>
              <a:off x="2304375" y="5097958"/>
              <a:ext cx="22779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U</a:t>
              </a:r>
              <a:r>
                <a:rPr kumimoji="1" lang="en-US" altLang="ja-JP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86+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  <a:sym typeface="Wingdings" panose="05000000000000000000" pitchFamily="2" charset="2"/>
                </a:rPr>
                <a:t>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735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AMeV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22" name="テキスト ボックス 121"/>
            <p:cNvSpPr txBox="1"/>
            <p:nvPr/>
          </p:nvSpPr>
          <p:spPr>
            <a:xfrm>
              <a:off x="4338464" y="4398203"/>
              <a:ext cx="1134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stripping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124" name="直線コネクタ 123"/>
            <p:cNvCxnSpPr/>
            <p:nvPr/>
          </p:nvCxnSpPr>
          <p:spPr>
            <a:xfrm>
              <a:off x="4824655" y="3966155"/>
              <a:ext cx="0" cy="50400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23" name="フリーフォーム 122"/>
            <p:cNvSpPr/>
            <p:nvPr/>
          </p:nvSpPr>
          <p:spPr>
            <a:xfrm rot="120000">
              <a:off x="3823581" y="3762391"/>
              <a:ext cx="1766851" cy="842674"/>
            </a:xfrm>
            <a:custGeom>
              <a:avLst/>
              <a:gdLst>
                <a:gd name="connsiteX0" fmla="*/ 0 w 1270000"/>
                <a:gd name="connsiteY0" fmla="*/ 0 h 1270000"/>
                <a:gd name="connsiteX1" fmla="*/ 457200 w 1270000"/>
                <a:gd name="connsiteY1" fmla="*/ 76200 h 1270000"/>
                <a:gd name="connsiteX2" fmla="*/ 622300 w 1270000"/>
                <a:gd name="connsiteY2" fmla="*/ 203200 h 1270000"/>
                <a:gd name="connsiteX3" fmla="*/ 749300 w 1270000"/>
                <a:gd name="connsiteY3" fmla="*/ 406400 h 1270000"/>
                <a:gd name="connsiteX4" fmla="*/ 939800 w 1270000"/>
                <a:gd name="connsiteY4" fmla="*/ 723900 h 1270000"/>
                <a:gd name="connsiteX5" fmla="*/ 1270000 w 1270000"/>
                <a:gd name="connsiteY5" fmla="*/ 1270000 h 1270000"/>
                <a:gd name="connsiteX6" fmla="*/ 1270000 w 1270000"/>
                <a:gd name="connsiteY6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000" h="1270000">
                  <a:moveTo>
                    <a:pt x="0" y="0"/>
                  </a:moveTo>
                  <a:cubicBezTo>
                    <a:pt x="176741" y="21166"/>
                    <a:pt x="353483" y="42333"/>
                    <a:pt x="457200" y="76200"/>
                  </a:cubicBezTo>
                  <a:cubicBezTo>
                    <a:pt x="560917" y="110067"/>
                    <a:pt x="573617" y="148167"/>
                    <a:pt x="622300" y="203200"/>
                  </a:cubicBezTo>
                  <a:cubicBezTo>
                    <a:pt x="670983" y="258233"/>
                    <a:pt x="696383" y="319617"/>
                    <a:pt x="749300" y="406400"/>
                  </a:cubicBezTo>
                  <a:cubicBezTo>
                    <a:pt x="802217" y="493183"/>
                    <a:pt x="939800" y="723900"/>
                    <a:pt x="939800" y="723900"/>
                  </a:cubicBezTo>
                  <a:lnTo>
                    <a:pt x="1270000" y="1270000"/>
                  </a:lnTo>
                  <a:lnTo>
                    <a:pt x="1270000" y="1270000"/>
                  </a:lnTo>
                </a:path>
              </a:pathLst>
            </a:custGeom>
            <a:noFill/>
            <a:ln w="44450" cap="flat" cmpd="sng" algn="ctr">
              <a:solidFill>
                <a:srgbClr val="FF0000"/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CB943A21-7501-4DCF-9765-57052A86D6B5}"/>
              </a:ext>
            </a:extLst>
          </p:cNvPr>
          <p:cNvSpPr txBox="1">
            <a:spLocks/>
          </p:cNvSpPr>
          <p:nvPr/>
        </p:nvSpPr>
        <p:spPr>
          <a:xfrm>
            <a:off x="5292871" y="729386"/>
            <a:ext cx="6819617" cy="1422431"/>
          </a:xfrm>
          <a:prstGeom prst="rect">
            <a:avLst/>
          </a:prstGeom>
          <a:gradFill flip="none" rotWithShape="1">
            <a:gsLst>
              <a:gs pos="0">
                <a:srgbClr val="CCFF66"/>
              </a:gs>
              <a:gs pos="40000">
                <a:srgbClr val="66FF66"/>
              </a:gs>
              <a:gs pos="100000">
                <a:srgbClr val="0DFF0D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5000"/>
              <a:buFont typeface="Wingdings" pitchFamily="2" charset="2"/>
              <a:buChar char="l"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HI beam rate ~10</a:t>
            </a:r>
            <a:r>
              <a:rPr kumimoji="1" lang="en-US" altLang="ja-JP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11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Hz (World’s highest expected)</a:t>
            </a: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5000"/>
              <a:buFont typeface="Wingdings" pitchFamily="2" charset="2"/>
              <a:buChar char="l"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</a:t>
            </a:r>
            <a:r>
              <a:rPr kumimoji="1" lang="en-US" altLang="ja-JP" sz="24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lab</a:t>
            </a:r>
            <a:r>
              <a:rPr kumimoji="1" lang="en-US" altLang="ja-JP" sz="2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(U)   =     1-19 </a:t>
            </a:r>
            <a:r>
              <a:rPr kumimoji="1" lang="en-US" altLang="ja-JP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AGeV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(Phase I: 1-12 </a:t>
            </a:r>
            <a:r>
              <a:rPr kumimoji="1" lang="en-US" altLang="ja-JP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AGeV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5000"/>
              <a:buFont typeface="Wingdings" pitchFamily="2" charset="2"/>
              <a:buChar char="l"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Symbol"/>
              </a:rPr>
              <a:t></a:t>
            </a:r>
            <a:r>
              <a:rPr kumimoji="1" lang="en-US" altLang="ja-JP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24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NN</a:t>
            </a:r>
            <a:r>
              <a:rPr kumimoji="1" lang="en-US" altLang="ja-JP" sz="2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(U) = 1.9-6.2 GeV    (Phase I: 1.9-4.9 GeV)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5000"/>
              <a:buFont typeface="Wingdings" pitchFamily="2" charset="2"/>
              <a:buChar char="l"/>
              <a:tabLst/>
              <a:defRPr/>
            </a:pP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68A22B3-B6C9-4B05-A333-9537411EE5A5}"/>
              </a:ext>
            </a:extLst>
          </p:cNvPr>
          <p:cNvGrpSpPr/>
          <p:nvPr/>
        </p:nvGrpSpPr>
        <p:grpSpPr>
          <a:xfrm>
            <a:off x="666641" y="2452536"/>
            <a:ext cx="3552148" cy="2765839"/>
            <a:chOff x="666641" y="2452536"/>
            <a:chExt cx="3552148" cy="2765839"/>
          </a:xfrm>
        </p:grpSpPr>
        <p:sp>
          <p:nvSpPr>
            <p:cNvPr id="138" name="テキスト ボックス 137"/>
            <p:cNvSpPr txBox="1"/>
            <p:nvPr/>
          </p:nvSpPr>
          <p:spPr>
            <a:xfrm>
              <a:off x="913348" y="4448934"/>
              <a:ext cx="19603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U</a:t>
              </a:r>
              <a:r>
                <a:rPr kumimoji="1" lang="en-US" altLang="ja-JP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66+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  <a:sym typeface="Wingdings" panose="05000000000000000000" pitchFamily="2" charset="2"/>
                </a:rPr>
                <a:t> 67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399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AMeV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42" name="テキスト ボックス 141"/>
            <p:cNvSpPr txBox="1"/>
            <p:nvPr/>
          </p:nvSpPr>
          <p:spPr>
            <a:xfrm>
              <a:off x="3084526" y="2923237"/>
              <a:ext cx="1134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stripping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43" name="テキスト ボックス 142"/>
            <p:cNvSpPr txBox="1"/>
            <p:nvPr/>
          </p:nvSpPr>
          <p:spPr>
            <a:xfrm rot="5400000">
              <a:off x="358383" y="3344422"/>
              <a:ext cx="10166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HI </a:t>
              </a:r>
              <a:r>
                <a:rPr kumimoji="1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Linac</a:t>
              </a:r>
              <a:endPara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146" name="直線コネクタ 145"/>
            <p:cNvCxnSpPr/>
            <p:nvPr/>
          </p:nvCxnSpPr>
          <p:spPr>
            <a:xfrm>
              <a:off x="3117824" y="3074159"/>
              <a:ext cx="0" cy="43200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FF41281D-8384-4696-A279-23865B76E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41611" y="2609637"/>
              <a:ext cx="1683819" cy="2038570"/>
            </a:xfrm>
            <a:prstGeom prst="rect">
              <a:avLst/>
            </a:prstGeom>
          </p:spPr>
        </p:pic>
        <p:sp>
          <p:nvSpPr>
            <p:cNvPr id="145" name="フリーフォーム 144"/>
            <p:cNvSpPr/>
            <p:nvPr/>
          </p:nvSpPr>
          <p:spPr>
            <a:xfrm>
              <a:off x="2478779" y="3084956"/>
              <a:ext cx="1469672" cy="1653130"/>
            </a:xfrm>
            <a:custGeom>
              <a:avLst/>
              <a:gdLst>
                <a:gd name="connsiteX0" fmla="*/ 0 w 1228725"/>
                <a:gd name="connsiteY0" fmla="*/ 3725 h 756200"/>
                <a:gd name="connsiteX1" fmla="*/ 304800 w 1228725"/>
                <a:gd name="connsiteY1" fmla="*/ 3725 h 756200"/>
                <a:gd name="connsiteX2" fmla="*/ 685800 w 1228725"/>
                <a:gd name="connsiteY2" fmla="*/ 13250 h 756200"/>
                <a:gd name="connsiteX3" fmla="*/ 847725 w 1228725"/>
                <a:gd name="connsiteY3" fmla="*/ 146600 h 756200"/>
                <a:gd name="connsiteX4" fmla="*/ 1009650 w 1228725"/>
                <a:gd name="connsiteY4" fmla="*/ 384725 h 756200"/>
                <a:gd name="connsiteX5" fmla="*/ 1228725 w 1228725"/>
                <a:gd name="connsiteY5" fmla="*/ 756200 h 756200"/>
                <a:gd name="connsiteX6" fmla="*/ 1228725 w 1228725"/>
                <a:gd name="connsiteY6" fmla="*/ 756200 h 756200"/>
                <a:gd name="connsiteX0" fmla="*/ 0 w 1760114"/>
                <a:gd name="connsiteY0" fmla="*/ 0 h 840376"/>
                <a:gd name="connsiteX1" fmla="*/ 836189 w 1760114"/>
                <a:gd name="connsiteY1" fmla="*/ 87901 h 840376"/>
                <a:gd name="connsiteX2" fmla="*/ 1217189 w 1760114"/>
                <a:gd name="connsiteY2" fmla="*/ 97426 h 840376"/>
                <a:gd name="connsiteX3" fmla="*/ 1379114 w 1760114"/>
                <a:gd name="connsiteY3" fmla="*/ 230776 h 840376"/>
                <a:gd name="connsiteX4" fmla="*/ 1541039 w 1760114"/>
                <a:gd name="connsiteY4" fmla="*/ 468901 h 840376"/>
                <a:gd name="connsiteX5" fmla="*/ 1760114 w 1760114"/>
                <a:gd name="connsiteY5" fmla="*/ 840376 h 840376"/>
                <a:gd name="connsiteX6" fmla="*/ 1760114 w 1760114"/>
                <a:gd name="connsiteY6" fmla="*/ 840376 h 840376"/>
                <a:gd name="connsiteX0" fmla="*/ 0 w 1760114"/>
                <a:gd name="connsiteY0" fmla="*/ 0 h 840376"/>
                <a:gd name="connsiteX1" fmla="*/ 733340 w 1760114"/>
                <a:gd name="connsiteY1" fmla="*/ 47946 h 840376"/>
                <a:gd name="connsiteX2" fmla="*/ 1217189 w 1760114"/>
                <a:gd name="connsiteY2" fmla="*/ 97426 h 840376"/>
                <a:gd name="connsiteX3" fmla="*/ 1379114 w 1760114"/>
                <a:gd name="connsiteY3" fmla="*/ 230776 h 840376"/>
                <a:gd name="connsiteX4" fmla="*/ 1541039 w 1760114"/>
                <a:gd name="connsiteY4" fmla="*/ 468901 h 840376"/>
                <a:gd name="connsiteX5" fmla="*/ 1760114 w 1760114"/>
                <a:gd name="connsiteY5" fmla="*/ 840376 h 840376"/>
                <a:gd name="connsiteX6" fmla="*/ 1760114 w 1760114"/>
                <a:gd name="connsiteY6" fmla="*/ 840376 h 840376"/>
                <a:gd name="connsiteX0" fmla="*/ 0 w 1760114"/>
                <a:gd name="connsiteY0" fmla="*/ 0 h 840376"/>
                <a:gd name="connsiteX1" fmla="*/ 733340 w 1760114"/>
                <a:gd name="connsiteY1" fmla="*/ 47946 h 840376"/>
                <a:gd name="connsiteX2" fmla="*/ 1178765 w 1760114"/>
                <a:gd name="connsiteY2" fmla="*/ 195287 h 840376"/>
                <a:gd name="connsiteX3" fmla="*/ 1379114 w 1760114"/>
                <a:gd name="connsiteY3" fmla="*/ 230776 h 840376"/>
                <a:gd name="connsiteX4" fmla="*/ 1541039 w 1760114"/>
                <a:gd name="connsiteY4" fmla="*/ 468901 h 840376"/>
                <a:gd name="connsiteX5" fmla="*/ 1760114 w 1760114"/>
                <a:gd name="connsiteY5" fmla="*/ 840376 h 840376"/>
                <a:gd name="connsiteX6" fmla="*/ 1760114 w 1760114"/>
                <a:gd name="connsiteY6" fmla="*/ 840376 h 840376"/>
                <a:gd name="connsiteX0" fmla="*/ 0 w 1760114"/>
                <a:gd name="connsiteY0" fmla="*/ 0 h 840376"/>
                <a:gd name="connsiteX1" fmla="*/ 867827 w 1760114"/>
                <a:gd name="connsiteY1" fmla="*/ 105032 h 840376"/>
                <a:gd name="connsiteX2" fmla="*/ 1178765 w 1760114"/>
                <a:gd name="connsiteY2" fmla="*/ 195287 h 840376"/>
                <a:gd name="connsiteX3" fmla="*/ 1379114 w 1760114"/>
                <a:gd name="connsiteY3" fmla="*/ 230776 h 840376"/>
                <a:gd name="connsiteX4" fmla="*/ 1541039 w 1760114"/>
                <a:gd name="connsiteY4" fmla="*/ 468901 h 840376"/>
                <a:gd name="connsiteX5" fmla="*/ 1760114 w 1760114"/>
                <a:gd name="connsiteY5" fmla="*/ 840376 h 840376"/>
                <a:gd name="connsiteX6" fmla="*/ 1760114 w 1760114"/>
                <a:gd name="connsiteY6" fmla="*/ 840376 h 840376"/>
                <a:gd name="connsiteX0" fmla="*/ 0 w 1760114"/>
                <a:gd name="connsiteY0" fmla="*/ 0 h 840376"/>
                <a:gd name="connsiteX1" fmla="*/ 867827 w 1760114"/>
                <a:gd name="connsiteY1" fmla="*/ 105032 h 840376"/>
                <a:gd name="connsiteX2" fmla="*/ 1379114 w 1760114"/>
                <a:gd name="connsiteY2" fmla="*/ 230776 h 840376"/>
                <a:gd name="connsiteX3" fmla="*/ 1541039 w 1760114"/>
                <a:gd name="connsiteY3" fmla="*/ 468901 h 840376"/>
                <a:gd name="connsiteX4" fmla="*/ 1760114 w 1760114"/>
                <a:gd name="connsiteY4" fmla="*/ 840376 h 840376"/>
                <a:gd name="connsiteX5" fmla="*/ 1760114 w 1760114"/>
                <a:gd name="connsiteY5" fmla="*/ 840376 h 840376"/>
                <a:gd name="connsiteX0" fmla="*/ 0 w 1760114"/>
                <a:gd name="connsiteY0" fmla="*/ 0 h 840376"/>
                <a:gd name="connsiteX1" fmla="*/ 867827 w 1760114"/>
                <a:gd name="connsiteY1" fmla="*/ 105032 h 840376"/>
                <a:gd name="connsiteX2" fmla="*/ 1333485 w 1760114"/>
                <a:gd name="connsiteY2" fmla="*/ 248530 h 840376"/>
                <a:gd name="connsiteX3" fmla="*/ 1541039 w 1760114"/>
                <a:gd name="connsiteY3" fmla="*/ 468901 h 840376"/>
                <a:gd name="connsiteX4" fmla="*/ 1760114 w 1760114"/>
                <a:gd name="connsiteY4" fmla="*/ 840376 h 840376"/>
                <a:gd name="connsiteX5" fmla="*/ 1760114 w 1760114"/>
                <a:gd name="connsiteY5" fmla="*/ 840376 h 840376"/>
                <a:gd name="connsiteX0" fmla="*/ 0 w 1760114"/>
                <a:gd name="connsiteY0" fmla="*/ 0 h 840376"/>
                <a:gd name="connsiteX1" fmla="*/ 867827 w 1760114"/>
                <a:gd name="connsiteY1" fmla="*/ 105032 h 840376"/>
                <a:gd name="connsiteX2" fmla="*/ 1276448 w 1760114"/>
                <a:gd name="connsiteY2" fmla="*/ 250951 h 840376"/>
                <a:gd name="connsiteX3" fmla="*/ 1541039 w 1760114"/>
                <a:gd name="connsiteY3" fmla="*/ 468901 h 840376"/>
                <a:gd name="connsiteX4" fmla="*/ 1760114 w 1760114"/>
                <a:gd name="connsiteY4" fmla="*/ 840376 h 840376"/>
                <a:gd name="connsiteX5" fmla="*/ 1760114 w 1760114"/>
                <a:gd name="connsiteY5" fmla="*/ 840376 h 840376"/>
                <a:gd name="connsiteX0" fmla="*/ 0 w 1760114"/>
                <a:gd name="connsiteY0" fmla="*/ 0 h 840376"/>
                <a:gd name="connsiteX1" fmla="*/ 867827 w 1760114"/>
                <a:gd name="connsiteY1" fmla="*/ 105032 h 840376"/>
                <a:gd name="connsiteX2" fmla="*/ 1276448 w 1760114"/>
                <a:gd name="connsiteY2" fmla="*/ 250951 h 840376"/>
                <a:gd name="connsiteX3" fmla="*/ 1760114 w 1760114"/>
                <a:gd name="connsiteY3" fmla="*/ 840376 h 840376"/>
                <a:gd name="connsiteX4" fmla="*/ 1760114 w 1760114"/>
                <a:gd name="connsiteY4" fmla="*/ 840376 h 84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114" h="840376">
                  <a:moveTo>
                    <a:pt x="0" y="0"/>
                  </a:moveTo>
                  <a:cubicBezTo>
                    <a:pt x="101600" y="0"/>
                    <a:pt x="766227" y="105032"/>
                    <a:pt x="867827" y="105032"/>
                  </a:cubicBezTo>
                  <a:cubicBezTo>
                    <a:pt x="1097679" y="143495"/>
                    <a:pt x="1127734" y="128394"/>
                    <a:pt x="1276448" y="250951"/>
                  </a:cubicBezTo>
                  <a:cubicBezTo>
                    <a:pt x="1425162" y="373508"/>
                    <a:pt x="1679503" y="742139"/>
                    <a:pt x="1760114" y="840376"/>
                  </a:cubicBezTo>
                  <a:lnTo>
                    <a:pt x="1760114" y="840376"/>
                  </a:lnTo>
                </a:path>
              </a:pathLst>
            </a:custGeom>
            <a:noFill/>
            <a:ln w="44450" cap="flat" cmpd="sng" algn="ctr">
              <a:solidFill>
                <a:srgbClr val="FF0000"/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140" name="直線コネクタ 139"/>
            <p:cNvCxnSpPr>
              <a:cxnSpLocks/>
            </p:cNvCxnSpPr>
            <p:nvPr/>
          </p:nvCxnSpPr>
          <p:spPr>
            <a:xfrm flipH="1" flipV="1">
              <a:off x="1740458" y="2771078"/>
              <a:ext cx="1" cy="33177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E509F01B-853D-48B9-AD5E-F0EF4DB76B68}"/>
                </a:ext>
              </a:extLst>
            </p:cNvPr>
            <p:cNvSpPr txBox="1"/>
            <p:nvPr/>
          </p:nvSpPr>
          <p:spPr>
            <a:xfrm>
              <a:off x="1362637" y="2452536"/>
              <a:ext cx="182332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HI Booster Ring</a:t>
              </a:r>
              <a:endPara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pic>
        <p:nvPicPr>
          <p:cNvPr id="53" name="図 52">
            <a:extLst>
              <a:ext uri="{FF2B5EF4-FFF2-40B4-BE49-F238E27FC236}">
                <a16:creationId xmlns:a16="http://schemas.microsoft.com/office/drawing/2014/main" id="{A7FA6CBE-E3D6-4D00-BFF8-6EBE9D5A48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7" b="-1256"/>
          <a:stretch/>
        </p:blipFill>
        <p:spPr>
          <a:xfrm rot="17666512">
            <a:off x="8133522" y="3078310"/>
            <a:ext cx="1392808" cy="7854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0A97E92-B94F-4DFD-A180-0B9EB80C6EB7}"/>
              </a:ext>
            </a:extLst>
          </p:cNvPr>
          <p:cNvSpPr/>
          <p:nvPr/>
        </p:nvSpPr>
        <p:spPr>
          <a:xfrm>
            <a:off x="9257194" y="3485626"/>
            <a:ext cx="24465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Hadron Experimental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Facility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2C2C486-F0EC-4D01-AC3B-A295EA8CCF9F}"/>
              </a:ext>
            </a:extLst>
          </p:cNvPr>
          <p:cNvSpPr txBox="1"/>
          <p:nvPr/>
        </p:nvSpPr>
        <p:spPr>
          <a:xfrm>
            <a:off x="68635" y="854873"/>
            <a:ext cx="453233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Proton beam rate (slow extraction)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5.5x10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13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/cycle (</a:t>
            </a:r>
            <a:r>
              <a:rPr lang="en-US" altLang="ja-JP" sz="24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currently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1.2x10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14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/cycle (2022)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AC82A0-4321-47CE-8B1E-50087D3A2DA1}"/>
              </a:ext>
            </a:extLst>
          </p:cNvPr>
          <p:cNvSpPr txBox="1"/>
          <p:nvPr/>
        </p:nvSpPr>
        <p:spPr>
          <a:xfrm>
            <a:off x="4489456" y="-2226160"/>
            <a:ext cx="29322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このエネルギーがどのような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領域か？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Proton operation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since 2006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Full setup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での物理を強調</a:t>
            </a:r>
          </a:p>
        </p:txBody>
      </p:sp>
    </p:spTree>
    <p:extLst>
      <p:ext uri="{BB962C8B-B14F-4D97-AF65-F5344CB8AC3E}">
        <p14:creationId xmlns:p14="http://schemas.microsoft.com/office/powerpoint/2010/main" val="27332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6E668A2-A858-43CD-9AB3-2CE446CA7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15" y="1777992"/>
            <a:ext cx="6521862" cy="47880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56614CF-B43A-4132-8EA9-199AED39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-305551"/>
            <a:ext cx="583182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Goals of J-PARC-HI (I)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D18713-9F5F-4D61-B91A-6C165B38D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6883" y="1347966"/>
            <a:ext cx="5870009" cy="289082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altLang="ja-JP" sz="2400" dirty="0">
                <a:solidFill>
                  <a:srgbClr val="FF0000"/>
                </a:solidFill>
              </a:rPr>
              <a:t>Search for QCD Phase structures</a:t>
            </a:r>
          </a:p>
          <a:p>
            <a:pPr lvl="2"/>
            <a:r>
              <a:rPr lang="en-US" altLang="ja-JP" sz="2000" dirty="0"/>
              <a:t>1</a:t>
            </a:r>
            <a:r>
              <a:rPr lang="en-US" altLang="ja-JP" sz="2000" baseline="30000" dirty="0"/>
              <a:t>st</a:t>
            </a:r>
            <a:r>
              <a:rPr lang="en-US" altLang="ja-JP" sz="2000" dirty="0"/>
              <a:t> order phase transition, QCD Critical Point</a:t>
            </a:r>
          </a:p>
          <a:p>
            <a:pPr lvl="1"/>
            <a:r>
              <a:rPr lang="en-US" altLang="ja-JP" sz="2400" dirty="0">
                <a:solidFill>
                  <a:srgbClr val="FF0000"/>
                </a:solidFill>
              </a:rPr>
              <a:t>EOS of dense matter</a:t>
            </a:r>
          </a:p>
          <a:p>
            <a:pPr lvl="2"/>
            <a:r>
              <a:rPr lang="en-US" altLang="ja-JP" sz="2000" dirty="0"/>
              <a:t>Structure of neutron stars</a:t>
            </a:r>
          </a:p>
          <a:p>
            <a:pPr lvl="1"/>
            <a:r>
              <a:rPr lang="en-US" altLang="ja-JP" sz="2400" dirty="0">
                <a:solidFill>
                  <a:srgbClr val="FF0000"/>
                </a:solidFill>
              </a:rPr>
              <a:t>Chiral symmetry restoration </a:t>
            </a:r>
          </a:p>
          <a:p>
            <a:pPr lvl="2"/>
            <a:r>
              <a:rPr lang="en-US" altLang="ja-JP" sz="2000" dirty="0">
                <a:sym typeface="Wingdings" panose="05000000000000000000" pitchFamily="2" charset="2"/>
              </a:rPr>
              <a:t>Medium modification of vector mesons</a:t>
            </a:r>
            <a:endParaRPr lang="en-US" altLang="ja-JP" sz="2000" dirty="0"/>
          </a:p>
          <a:p>
            <a:pPr marL="457200" lvl="1" indent="0">
              <a:buNone/>
            </a:pPr>
            <a:r>
              <a:rPr lang="en-US" altLang="ja-JP" sz="2400" dirty="0">
                <a:solidFill>
                  <a:srgbClr val="FF0000"/>
                </a:solidFill>
                <a:ea typeface="HGPｺﾞｼｯｸM"/>
              </a:rPr>
              <a:t>High-density event trigger</a:t>
            </a:r>
          </a:p>
          <a:p>
            <a:pPr lvl="2"/>
            <a:r>
              <a:rPr lang="en-US" altLang="ja-JP" sz="2000" dirty="0"/>
              <a:t>Large e-b-e fluctuations of max. density</a:t>
            </a:r>
          </a:p>
          <a:p>
            <a:pPr marL="914400" lvl="2" indent="0">
              <a:buNone/>
            </a:pPr>
            <a:r>
              <a:rPr lang="en-US" altLang="ja-JP" sz="2000" dirty="0"/>
              <a:t>    Higher statistics </a:t>
            </a:r>
            <a:r>
              <a:rPr lang="en-US" altLang="ja-JP" sz="2000" dirty="0">
                <a:sym typeface="Wingdings" panose="05000000000000000000" pitchFamily="2" charset="2"/>
              </a:rPr>
              <a:t> Higher density events</a:t>
            </a:r>
            <a:endParaRPr lang="en-US" altLang="ja-JP" sz="2000" dirty="0"/>
          </a:p>
        </p:txBody>
      </p:sp>
      <p:sp>
        <p:nvSpPr>
          <p:cNvPr id="9" name="スライド番号プレースホルダー 9">
            <a:extLst>
              <a:ext uri="{FF2B5EF4-FFF2-40B4-BE49-F238E27FC236}">
                <a16:creationId xmlns:a16="http://schemas.microsoft.com/office/drawing/2014/main" id="{E5946693-B8EB-42A0-91E3-42941E2580F7}"/>
              </a:ext>
            </a:extLst>
          </p:cNvPr>
          <p:cNvSpPr txBox="1">
            <a:spLocks/>
          </p:cNvSpPr>
          <p:nvPr/>
        </p:nvSpPr>
        <p:spPr>
          <a:xfrm>
            <a:off x="10119309" y="6402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FDFF1-5CA3-4B8B-B4F1-04FD29CD88D9}" type="slidenum">
              <a:rPr kumimoji="1" lang="ja-JP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2EF253-9FF0-433E-8CFF-A7D3349674B2}"/>
              </a:ext>
            </a:extLst>
          </p:cNvPr>
          <p:cNvSpPr txBox="1"/>
          <p:nvPr/>
        </p:nvSpPr>
        <p:spPr>
          <a:xfrm>
            <a:off x="10366461" y="325620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7E507D-7044-4974-BECE-550CAA00B901}"/>
              </a:ext>
            </a:extLst>
          </p:cNvPr>
          <p:cNvSpPr txBox="1"/>
          <p:nvPr/>
        </p:nvSpPr>
        <p:spPr>
          <a:xfrm>
            <a:off x="5786140" y="4910172"/>
            <a:ext cx="1131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Hadron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40BBF0D-6A63-49A5-B724-4B49AC74C014}"/>
              </a:ext>
            </a:extLst>
          </p:cNvPr>
          <p:cNvSpPr txBox="1"/>
          <p:nvPr/>
        </p:nvSpPr>
        <p:spPr>
          <a:xfrm>
            <a:off x="8329594" y="2238670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QGP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DBEFBD3-A561-48DC-A069-EE5A148648B8}"/>
              </a:ext>
            </a:extLst>
          </p:cNvPr>
          <p:cNvSpPr txBox="1"/>
          <p:nvPr/>
        </p:nvSpPr>
        <p:spPr>
          <a:xfrm rot="1889861">
            <a:off x="8507290" y="5351825"/>
            <a:ext cx="1907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st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-order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phase boundary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87EBE1B-6D3A-4C64-9881-AD8F50F4E823}"/>
              </a:ext>
            </a:extLst>
          </p:cNvPr>
          <p:cNvSpPr txBox="1"/>
          <p:nvPr/>
        </p:nvSpPr>
        <p:spPr>
          <a:xfrm>
            <a:off x="7979112" y="3304528"/>
            <a:ext cx="187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QCD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Critical Point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4B266A7-7EA4-4E55-90F1-DAB3ED4FFD14}"/>
              </a:ext>
            </a:extLst>
          </p:cNvPr>
          <p:cNvSpPr txBox="1"/>
          <p:nvPr/>
        </p:nvSpPr>
        <p:spPr>
          <a:xfrm>
            <a:off x="10625882" y="4730419"/>
            <a:ext cx="12645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Color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Super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conductor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90B712F-4364-4480-9293-F2F666DAF8C1}"/>
              </a:ext>
            </a:extLst>
          </p:cNvPr>
          <p:cNvCxnSpPr>
            <a:cxnSpLocks/>
          </p:cNvCxnSpPr>
          <p:nvPr/>
        </p:nvCxnSpPr>
        <p:spPr>
          <a:xfrm flipH="1">
            <a:off x="8634872" y="3642932"/>
            <a:ext cx="279340" cy="39192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楕円 25">
            <a:extLst>
              <a:ext uri="{FF2B5EF4-FFF2-40B4-BE49-F238E27FC236}">
                <a16:creationId xmlns:a16="http://schemas.microsoft.com/office/drawing/2014/main" id="{70DBBE48-15AE-4AB9-9C4C-2C70821C5678}"/>
              </a:ext>
            </a:extLst>
          </p:cNvPr>
          <p:cNvSpPr/>
          <p:nvPr/>
        </p:nvSpPr>
        <p:spPr>
          <a:xfrm>
            <a:off x="7273257" y="3304528"/>
            <a:ext cx="2331524" cy="1622865"/>
          </a:xfrm>
          <a:prstGeom prst="ellipse">
            <a:avLst/>
          </a:prstGeom>
          <a:gradFill flip="none" rotWithShape="1">
            <a:gsLst>
              <a:gs pos="0">
                <a:srgbClr val="0DFF0D">
                  <a:alpha val="33000"/>
                </a:srgbClr>
              </a:gs>
              <a:gs pos="50000">
                <a:srgbClr val="00FF99"/>
              </a:gs>
              <a:gs pos="100000">
                <a:srgbClr val="089AC7">
                  <a:alpha val="34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1FF7E93-6309-4BD3-A4DC-B29E0116F848}"/>
              </a:ext>
            </a:extLst>
          </p:cNvPr>
          <p:cNvSpPr txBox="1"/>
          <p:nvPr/>
        </p:nvSpPr>
        <p:spPr>
          <a:xfrm>
            <a:off x="7639156" y="3250026"/>
            <a:ext cx="1777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J-PARC-HI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STAR-BES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NICA,…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49A26D5A-B488-45A4-BCC0-5B6099C4A785}"/>
              </a:ext>
            </a:extLst>
          </p:cNvPr>
          <p:cNvCxnSpPr>
            <a:cxnSpLocks/>
          </p:cNvCxnSpPr>
          <p:nvPr/>
        </p:nvCxnSpPr>
        <p:spPr>
          <a:xfrm flipV="1">
            <a:off x="9659949" y="5263621"/>
            <a:ext cx="245654" cy="36163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8CD13AB-86E9-4A05-B3F9-DF8091883088}"/>
              </a:ext>
            </a:extLst>
          </p:cNvPr>
          <p:cNvSpPr txBox="1"/>
          <p:nvPr/>
        </p:nvSpPr>
        <p:spPr>
          <a:xfrm>
            <a:off x="6847575" y="1082944"/>
            <a:ext cx="3695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QCD Phase diagram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AF3A18A-F0A0-4DD5-8510-8C3E0BD3D458}"/>
              </a:ext>
            </a:extLst>
          </p:cNvPr>
          <p:cNvSpPr/>
          <p:nvPr/>
        </p:nvSpPr>
        <p:spPr>
          <a:xfrm>
            <a:off x="484114" y="775913"/>
            <a:ext cx="3695243" cy="486106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2203DB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Exploring dense matter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5D284C97-8610-47B8-A4CE-6B064F670BB6}"/>
              </a:ext>
            </a:extLst>
          </p:cNvPr>
          <p:cNvGrpSpPr/>
          <p:nvPr/>
        </p:nvGrpSpPr>
        <p:grpSpPr>
          <a:xfrm>
            <a:off x="7867975" y="4918731"/>
            <a:ext cx="1533793" cy="1350211"/>
            <a:chOff x="6346628" y="3488219"/>
            <a:chExt cx="2129462" cy="1546019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5237A0FD-001A-43DF-97AC-928C82BDE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661" t="19563" r="19623" b="18881"/>
            <a:stretch/>
          </p:blipFill>
          <p:spPr>
            <a:xfrm>
              <a:off x="6346628" y="3488219"/>
              <a:ext cx="2129462" cy="146337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F5A7B65C-08C5-4F47-920D-F8EE3B49856E}"/>
                </a:ext>
              </a:extLst>
            </p:cNvPr>
            <p:cNvSpPr txBox="1"/>
            <p:nvPr/>
          </p:nvSpPr>
          <p:spPr>
            <a:xfrm>
              <a:off x="6445336" y="4294176"/>
              <a:ext cx="1932044" cy="740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小塚ゴシック Pr6N B"/>
                  <a:ea typeface="ＭＳ Ｐゴシック" panose="020B0600070205080204" pitchFamily="50" charset="-128"/>
                  <a:cs typeface="+mn-cs"/>
                </a:rPr>
                <a:t>Neutron Star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小塚ゴシック Pr6N B"/>
                  <a:ea typeface="ＭＳ Ｐゴシック" panose="020B0600070205080204" pitchFamily="50" charset="-128"/>
                  <a:cs typeface="+mn-cs"/>
                </a:rPr>
                <a:t>and merger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小塚ゴシック Pr6N B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DA30E6A-F452-440F-B5D1-B3E70F62CCFC}"/>
              </a:ext>
            </a:extLst>
          </p:cNvPr>
          <p:cNvSpPr txBox="1"/>
          <p:nvPr/>
        </p:nvSpPr>
        <p:spPr>
          <a:xfrm>
            <a:off x="5493970" y="2450965"/>
            <a:ext cx="805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LHC/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RHIC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F3FAF0A-344F-465A-9A78-BE11B9B5E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12230" y="1498922"/>
            <a:ext cx="4931842" cy="3519235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CE8B612C-46A7-47B9-922E-C173111BDB57}"/>
              </a:ext>
            </a:extLst>
          </p:cNvPr>
          <p:cNvGrpSpPr/>
          <p:nvPr/>
        </p:nvGrpSpPr>
        <p:grpSpPr>
          <a:xfrm>
            <a:off x="868590" y="4464602"/>
            <a:ext cx="3065570" cy="2382354"/>
            <a:chOff x="1358503" y="4376195"/>
            <a:chExt cx="3575100" cy="2535603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12AF2992-EDB4-42E9-96B1-42DA35549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8503" y="4376195"/>
              <a:ext cx="3412672" cy="2535603"/>
            </a:xfrm>
            <a:prstGeom prst="rect">
              <a:avLst/>
            </a:prstGeom>
          </p:spPr>
        </p:pic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5E27F9AD-D426-4F7F-A3E4-4E7163CEC34C}"/>
                </a:ext>
              </a:extLst>
            </p:cNvPr>
            <p:cNvSpPr/>
            <p:nvPr/>
          </p:nvSpPr>
          <p:spPr>
            <a:xfrm>
              <a:off x="3934544" y="4540251"/>
              <a:ext cx="784156" cy="1322372"/>
            </a:xfrm>
            <a:prstGeom prst="ellipse">
              <a:avLst/>
            </a:prstGeom>
            <a:solidFill>
              <a:srgbClr val="0070C0">
                <a:alpha val="33000"/>
              </a:srgbClr>
            </a:solidFill>
            <a:ln w="1905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9E1DFE5-1BFD-4D70-ACA7-D422B63C3C4F}"/>
                </a:ext>
              </a:extLst>
            </p:cNvPr>
            <p:cNvSpPr txBox="1"/>
            <p:nvPr/>
          </p:nvSpPr>
          <p:spPr>
            <a:xfrm>
              <a:off x="2606824" y="5970506"/>
              <a:ext cx="2326779" cy="425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HGPｺﾞｼｯｸM"/>
                  <a:cs typeface="+mn-cs"/>
                </a:rPr>
                <a:t>Sum of hadron </a:t>
              </a:r>
              <a:r>
                <a:rPr kumimoji="1" lang="en-US" altLang="ja-JP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HGPｺﾞｼｯｸM"/>
                  <a:cs typeface="+mn-cs"/>
                </a:rPr>
                <a:t>p</a:t>
              </a:r>
              <a:r>
                <a:rPr kumimoji="1" lang="en-US" altLang="ja-JP" sz="2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HGPｺﾞｼｯｸM"/>
                  <a:cs typeface="+mn-cs"/>
                </a:rPr>
                <a:t>T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GPｺﾞｼｯｸM"/>
                <a:cs typeface="+mn-cs"/>
              </a:endParaRPr>
            </a:p>
          </p:txBody>
        </p: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72C02A89-3A5D-42CC-ACDA-F5DE8BDF4F58}"/>
                </a:ext>
              </a:extLst>
            </p:cNvPr>
            <p:cNvCxnSpPr>
              <a:endCxn id="41" idx="4"/>
            </p:cNvCxnSpPr>
            <p:nvPr/>
          </p:nvCxnSpPr>
          <p:spPr>
            <a:xfrm flipV="1">
              <a:off x="4157556" y="5862624"/>
              <a:ext cx="169066" cy="21576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96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114" y="667378"/>
            <a:ext cx="7837711" cy="612409"/>
          </a:xfrm>
        </p:spPr>
        <p:txBody>
          <a:bodyPr>
            <a:noAutofit/>
          </a:bodyPr>
          <a:lstStyle/>
          <a:p>
            <a:r>
              <a:rPr lang="fr-CH" sz="2400" dirty="0"/>
              <a:t>Data flow &amp;</a:t>
            </a:r>
            <a:br>
              <a:rPr lang="fr-CH" sz="2400" dirty="0"/>
            </a:br>
            <a:r>
              <a:rPr lang="fr-CH" sz="2400" dirty="0" err="1"/>
              <a:t>processing</a:t>
            </a:r>
            <a:r>
              <a:rPr lang="fr-CH" sz="2400" dirty="0"/>
              <a:t> (1)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14" y="1674029"/>
            <a:ext cx="637033" cy="1078994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 flipH="1">
            <a:off x="4686733" y="6187802"/>
            <a:ext cx="1913376" cy="649263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149842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149842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EEECE1">
              <a:lumMod val="90000"/>
            </a:srgbClr>
          </a:solidFill>
          <a:ln w="9525" cap="flat" cmpd="sng" algn="ctr">
            <a:solidFill>
              <a:srgbClr val="EEECE1">
                <a:lumMod val="50000"/>
              </a:srgbClr>
            </a:solidFill>
            <a:prstDash val="solid"/>
          </a:ln>
          <a:effectLst/>
        </p:spPr>
        <p:txBody>
          <a:bodyPr lIns="91429" tIns="45715" rIns="91429" bIns="45715"/>
          <a:lstStyle/>
          <a:p>
            <a:pPr defTabSz="640080">
              <a:defRPr/>
            </a:pPr>
            <a:r>
              <a:rPr kumimoji="0" lang="en-GB" sz="800" kern="0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O</a:t>
            </a:r>
            <a:r>
              <a:rPr kumimoji="0" lang="en-GB" sz="800" kern="0" baseline="30000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2</a:t>
            </a:r>
            <a:r>
              <a:rPr kumimoji="0" lang="en-GB" sz="800" kern="0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/T0/T1</a:t>
            </a:r>
          </a:p>
        </p:txBody>
      </p:sp>
      <p:cxnSp>
        <p:nvCxnSpPr>
          <p:cNvPr id="7" name="Connecteur droit avec flèche 10"/>
          <p:cNvCxnSpPr/>
          <p:nvPr/>
        </p:nvCxnSpPr>
        <p:spPr>
          <a:xfrm>
            <a:off x="6545943" y="994448"/>
            <a:ext cx="2528" cy="716878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79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lumMod val="20000"/>
                    <a:lumOff val="80000"/>
                  </a:srgbClr>
                </a:gs>
              </a:gsLst>
              <a:lin ang="5400000" scaled="0"/>
            </a:gradFill>
            <a:prstDash val="solid"/>
            <a:tailEnd type="arrow"/>
          </a:ln>
          <a:effectLst/>
        </p:spPr>
      </p:cxnSp>
      <p:sp>
        <p:nvSpPr>
          <p:cNvPr id="8" name="Rectangle 3"/>
          <p:cNvSpPr/>
          <p:nvPr/>
        </p:nvSpPr>
        <p:spPr>
          <a:xfrm flipH="1">
            <a:off x="4737834" y="1711329"/>
            <a:ext cx="3222295" cy="1940399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201620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F79646">
              <a:lumMod val="20000"/>
              <a:lumOff val="80000"/>
              <a:alpha val="50000"/>
            </a:srgbClr>
          </a:solidFill>
          <a:ln w="9525" cap="flat" cmpd="sng" algn="ctr">
            <a:solidFill>
              <a:srgbClr val="F79646">
                <a:lumMod val="40000"/>
                <a:lumOff val="60000"/>
                <a:alpha val="50000"/>
              </a:srgbClr>
            </a:solidFill>
            <a:prstDash val="solid"/>
          </a:ln>
          <a:effectLst/>
        </p:spPr>
        <p:txBody>
          <a:bodyPr lIns="91429" tIns="45715" rIns="91429" bIns="45715"/>
          <a:lstStyle/>
          <a:p>
            <a:pPr defTabSz="640080">
              <a:defRPr/>
            </a:pPr>
            <a:r>
              <a:rPr kumimoji="0" lang="en-GB" sz="800" kern="0">
                <a:solidFill>
                  <a:srgbClr val="9BBB59">
                    <a:lumMod val="75000"/>
                  </a:srgbClr>
                </a:solidFill>
                <a:latin typeface="Calibri"/>
              </a:rPr>
              <a:t>FLPs</a:t>
            </a:r>
          </a:p>
        </p:txBody>
      </p:sp>
      <p:sp>
        <p:nvSpPr>
          <p:cNvPr id="9" name="Rectangle 3"/>
          <p:cNvSpPr/>
          <p:nvPr/>
        </p:nvSpPr>
        <p:spPr>
          <a:xfrm flipH="1">
            <a:off x="4686736" y="4087615"/>
            <a:ext cx="3210583" cy="1894138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201620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FDEADA"/>
          </a:solidFill>
          <a:ln w="9525" cap="flat" cmpd="sng" algn="ctr">
            <a:solidFill>
              <a:srgbClr val="F79646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91429" tIns="45715" rIns="91429" bIns="45715"/>
          <a:lstStyle/>
          <a:p>
            <a:pPr defTabSz="640080">
              <a:defRPr/>
            </a:pPr>
            <a:r>
              <a:rPr kumimoji="0" lang="en-GB" sz="800" kern="0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EPNs</a:t>
            </a:r>
          </a:p>
        </p:txBody>
      </p:sp>
      <p:sp>
        <p:nvSpPr>
          <p:cNvPr id="10" name="Rectangle 3"/>
          <p:cNvSpPr/>
          <p:nvPr/>
        </p:nvSpPr>
        <p:spPr>
          <a:xfrm flipH="1">
            <a:off x="4686736" y="1776211"/>
            <a:ext cx="3216507" cy="1940399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201620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F79646">
              <a:lumMod val="20000"/>
              <a:lumOff val="80000"/>
            </a:srgbClr>
          </a:solidFill>
          <a:ln w="9525" cap="flat" cmpd="sng" algn="ctr">
            <a:solidFill>
              <a:srgbClr val="FCD5B5"/>
            </a:solidFill>
            <a:prstDash val="solid"/>
          </a:ln>
          <a:effectLst/>
        </p:spPr>
        <p:txBody>
          <a:bodyPr lIns="91429" tIns="45715" rIns="91429" bIns="45715"/>
          <a:lstStyle/>
          <a:p>
            <a:pPr defTabSz="640080">
              <a:defRPr/>
            </a:pPr>
            <a:r>
              <a:rPr kumimoji="0" lang="en-GB" sz="800" kern="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FLPs</a:t>
            </a:r>
          </a:p>
        </p:txBody>
      </p:sp>
      <p:sp>
        <p:nvSpPr>
          <p:cNvPr id="11" name="Rectangle 3"/>
          <p:cNvSpPr/>
          <p:nvPr/>
        </p:nvSpPr>
        <p:spPr>
          <a:xfrm>
            <a:off x="4656255" y="668996"/>
            <a:ext cx="3222301" cy="320343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1543876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1543876 w 3025051"/>
              <a:gd name="connsiteY1" fmla="*/ 3533 h 470271"/>
              <a:gd name="connsiteX2" fmla="*/ 3025051 w 3025051"/>
              <a:gd name="connsiteY2" fmla="*/ 0 h 470271"/>
              <a:gd name="connsiteX3" fmla="*/ 3025051 w 3025051"/>
              <a:gd name="connsiteY3" fmla="*/ 470271 h 470271"/>
              <a:gd name="connsiteX4" fmla="*/ 1543876 w 3025051"/>
              <a:gd name="connsiteY4" fmla="*/ 470271 h 470271"/>
              <a:gd name="connsiteX5" fmla="*/ 0 w 3025051"/>
              <a:gd name="connsiteY5" fmla="*/ 470271 h 470271"/>
              <a:gd name="connsiteX6" fmla="*/ 0 w 3025051"/>
              <a:gd name="connsiteY6" fmla="*/ 0 h 470271"/>
              <a:gd name="connsiteX0" fmla="*/ 0 w 3025051"/>
              <a:gd name="connsiteY0" fmla="*/ 4378 h 474649"/>
              <a:gd name="connsiteX1" fmla="*/ 1522883 w 3025051"/>
              <a:gd name="connsiteY1" fmla="*/ 0 h 474649"/>
              <a:gd name="connsiteX2" fmla="*/ 3025051 w 3025051"/>
              <a:gd name="connsiteY2" fmla="*/ 4378 h 474649"/>
              <a:gd name="connsiteX3" fmla="*/ 3025051 w 3025051"/>
              <a:gd name="connsiteY3" fmla="*/ 474649 h 474649"/>
              <a:gd name="connsiteX4" fmla="*/ 1543876 w 3025051"/>
              <a:gd name="connsiteY4" fmla="*/ 474649 h 474649"/>
              <a:gd name="connsiteX5" fmla="*/ 0 w 3025051"/>
              <a:gd name="connsiteY5" fmla="*/ 474649 h 474649"/>
              <a:gd name="connsiteX6" fmla="*/ 0 w 3025051"/>
              <a:gd name="connsiteY6" fmla="*/ 4378 h 474649"/>
              <a:gd name="connsiteX0" fmla="*/ 0 w 3025051"/>
              <a:gd name="connsiteY0" fmla="*/ 0 h 470271"/>
              <a:gd name="connsiteX1" fmla="*/ 1522883 w 3025051"/>
              <a:gd name="connsiteY1" fmla="*/ 3532 h 470271"/>
              <a:gd name="connsiteX2" fmla="*/ 3025051 w 3025051"/>
              <a:gd name="connsiteY2" fmla="*/ 0 h 470271"/>
              <a:gd name="connsiteX3" fmla="*/ 3025051 w 3025051"/>
              <a:gd name="connsiteY3" fmla="*/ 470271 h 470271"/>
              <a:gd name="connsiteX4" fmla="*/ 1543876 w 3025051"/>
              <a:gd name="connsiteY4" fmla="*/ 470271 h 470271"/>
              <a:gd name="connsiteX5" fmla="*/ 0 w 3025051"/>
              <a:gd name="connsiteY5" fmla="*/ 470271 h 470271"/>
              <a:gd name="connsiteX6" fmla="*/ 0 w 3025051"/>
              <a:gd name="connsiteY6" fmla="*/ 0 h 470271"/>
              <a:gd name="connsiteX0" fmla="*/ 0 w 3025051"/>
              <a:gd name="connsiteY0" fmla="*/ 0 h 470271"/>
              <a:gd name="connsiteX1" fmla="*/ 1522883 w 3025051"/>
              <a:gd name="connsiteY1" fmla="*/ 3532 h 470271"/>
              <a:gd name="connsiteX2" fmla="*/ 3025051 w 3025051"/>
              <a:gd name="connsiteY2" fmla="*/ 0 h 470271"/>
              <a:gd name="connsiteX3" fmla="*/ 3013354 w 3025051"/>
              <a:gd name="connsiteY3" fmla="*/ 217125 h 470271"/>
              <a:gd name="connsiteX4" fmla="*/ 3025051 w 3025051"/>
              <a:gd name="connsiteY4" fmla="*/ 470271 h 470271"/>
              <a:gd name="connsiteX5" fmla="*/ 1543876 w 3025051"/>
              <a:gd name="connsiteY5" fmla="*/ 470271 h 470271"/>
              <a:gd name="connsiteX6" fmla="*/ 0 w 3025051"/>
              <a:gd name="connsiteY6" fmla="*/ 470271 h 470271"/>
              <a:gd name="connsiteX7" fmla="*/ 0 w 3025051"/>
              <a:gd name="connsiteY7" fmla="*/ 0 h 470271"/>
              <a:gd name="connsiteX0" fmla="*/ 9572 w 3034623"/>
              <a:gd name="connsiteY0" fmla="*/ 0 h 470271"/>
              <a:gd name="connsiteX1" fmla="*/ 1532455 w 3034623"/>
              <a:gd name="connsiteY1" fmla="*/ 3532 h 470271"/>
              <a:gd name="connsiteX2" fmla="*/ 3034623 w 3034623"/>
              <a:gd name="connsiteY2" fmla="*/ 0 h 470271"/>
              <a:gd name="connsiteX3" fmla="*/ 3022926 w 3034623"/>
              <a:gd name="connsiteY3" fmla="*/ 217125 h 470271"/>
              <a:gd name="connsiteX4" fmla="*/ 3034623 w 3034623"/>
              <a:gd name="connsiteY4" fmla="*/ 470271 h 470271"/>
              <a:gd name="connsiteX5" fmla="*/ 1553448 w 3034623"/>
              <a:gd name="connsiteY5" fmla="*/ 470271 h 470271"/>
              <a:gd name="connsiteX6" fmla="*/ 9572 w 3034623"/>
              <a:gd name="connsiteY6" fmla="*/ 470271 h 470271"/>
              <a:gd name="connsiteX7" fmla="*/ 0 w 3034623"/>
              <a:gd name="connsiteY7" fmla="*/ 232946 h 470271"/>
              <a:gd name="connsiteX8" fmla="*/ 9572 w 3034623"/>
              <a:gd name="connsiteY8" fmla="*/ 0 h 470271"/>
              <a:gd name="connsiteX0" fmla="*/ 0 w 3025051"/>
              <a:gd name="connsiteY0" fmla="*/ 0 h 470271"/>
              <a:gd name="connsiteX1" fmla="*/ 1522883 w 3025051"/>
              <a:gd name="connsiteY1" fmla="*/ 3532 h 470271"/>
              <a:gd name="connsiteX2" fmla="*/ 3025051 w 3025051"/>
              <a:gd name="connsiteY2" fmla="*/ 0 h 470271"/>
              <a:gd name="connsiteX3" fmla="*/ 3013354 w 3025051"/>
              <a:gd name="connsiteY3" fmla="*/ 217125 h 470271"/>
              <a:gd name="connsiteX4" fmla="*/ 3025051 w 3025051"/>
              <a:gd name="connsiteY4" fmla="*/ 470271 h 470271"/>
              <a:gd name="connsiteX5" fmla="*/ 1543876 w 3025051"/>
              <a:gd name="connsiteY5" fmla="*/ 470271 h 470271"/>
              <a:gd name="connsiteX6" fmla="*/ 0 w 3025051"/>
              <a:gd name="connsiteY6" fmla="*/ 470271 h 470271"/>
              <a:gd name="connsiteX7" fmla="*/ 21916 w 3025051"/>
              <a:gd name="connsiteY7" fmla="*/ 232946 h 470271"/>
              <a:gd name="connsiteX8" fmla="*/ 0 w 3025051"/>
              <a:gd name="connsiteY8" fmla="*/ 0 h 470271"/>
              <a:gd name="connsiteX0" fmla="*/ 9572 w 3034623"/>
              <a:gd name="connsiteY0" fmla="*/ 0 h 470271"/>
              <a:gd name="connsiteX1" fmla="*/ 1532455 w 3034623"/>
              <a:gd name="connsiteY1" fmla="*/ 3532 h 470271"/>
              <a:gd name="connsiteX2" fmla="*/ 3034623 w 3034623"/>
              <a:gd name="connsiteY2" fmla="*/ 0 h 470271"/>
              <a:gd name="connsiteX3" fmla="*/ 3022926 w 3034623"/>
              <a:gd name="connsiteY3" fmla="*/ 217125 h 470271"/>
              <a:gd name="connsiteX4" fmla="*/ 3034623 w 3034623"/>
              <a:gd name="connsiteY4" fmla="*/ 470271 h 470271"/>
              <a:gd name="connsiteX5" fmla="*/ 1553448 w 3034623"/>
              <a:gd name="connsiteY5" fmla="*/ 470271 h 470271"/>
              <a:gd name="connsiteX6" fmla="*/ 9572 w 3034623"/>
              <a:gd name="connsiteY6" fmla="*/ 470271 h 470271"/>
              <a:gd name="connsiteX7" fmla="*/ 0 w 3034623"/>
              <a:gd name="connsiteY7" fmla="*/ 240857 h 470271"/>
              <a:gd name="connsiteX8" fmla="*/ 9572 w 3034623"/>
              <a:gd name="connsiteY8" fmla="*/ 0 h 470271"/>
              <a:gd name="connsiteX0" fmla="*/ 9572 w 3054415"/>
              <a:gd name="connsiteY0" fmla="*/ 0 h 470271"/>
              <a:gd name="connsiteX1" fmla="*/ 1532455 w 3054415"/>
              <a:gd name="connsiteY1" fmla="*/ 3532 h 470271"/>
              <a:gd name="connsiteX2" fmla="*/ 3034623 w 3054415"/>
              <a:gd name="connsiteY2" fmla="*/ 0 h 470271"/>
              <a:gd name="connsiteX3" fmla="*/ 3054415 w 3054415"/>
              <a:gd name="connsiteY3" fmla="*/ 232946 h 470271"/>
              <a:gd name="connsiteX4" fmla="*/ 3034623 w 3054415"/>
              <a:gd name="connsiteY4" fmla="*/ 470271 h 470271"/>
              <a:gd name="connsiteX5" fmla="*/ 1553448 w 3054415"/>
              <a:gd name="connsiteY5" fmla="*/ 470271 h 470271"/>
              <a:gd name="connsiteX6" fmla="*/ 9572 w 3054415"/>
              <a:gd name="connsiteY6" fmla="*/ 470271 h 470271"/>
              <a:gd name="connsiteX7" fmla="*/ 0 w 3054415"/>
              <a:gd name="connsiteY7" fmla="*/ 240857 h 470271"/>
              <a:gd name="connsiteX8" fmla="*/ 9572 w 3054415"/>
              <a:gd name="connsiteY8" fmla="*/ 0 h 470271"/>
              <a:gd name="connsiteX0" fmla="*/ 9572 w 3034623"/>
              <a:gd name="connsiteY0" fmla="*/ 0 h 470271"/>
              <a:gd name="connsiteX1" fmla="*/ 1532455 w 3034623"/>
              <a:gd name="connsiteY1" fmla="*/ 3532 h 470271"/>
              <a:gd name="connsiteX2" fmla="*/ 3034623 w 3034623"/>
              <a:gd name="connsiteY2" fmla="*/ 0 h 470271"/>
              <a:gd name="connsiteX3" fmla="*/ 3032518 w 3034623"/>
              <a:gd name="connsiteY3" fmla="*/ 241197 h 470271"/>
              <a:gd name="connsiteX4" fmla="*/ 3034623 w 3034623"/>
              <a:gd name="connsiteY4" fmla="*/ 470271 h 470271"/>
              <a:gd name="connsiteX5" fmla="*/ 1553448 w 3034623"/>
              <a:gd name="connsiteY5" fmla="*/ 470271 h 470271"/>
              <a:gd name="connsiteX6" fmla="*/ 9572 w 3034623"/>
              <a:gd name="connsiteY6" fmla="*/ 470271 h 470271"/>
              <a:gd name="connsiteX7" fmla="*/ 0 w 3034623"/>
              <a:gd name="connsiteY7" fmla="*/ 240857 h 470271"/>
              <a:gd name="connsiteX8" fmla="*/ 9572 w 3034623"/>
              <a:gd name="connsiteY8" fmla="*/ 0 h 470271"/>
              <a:gd name="connsiteX0" fmla="*/ 0 w 3025051"/>
              <a:gd name="connsiteY0" fmla="*/ 0 h 470271"/>
              <a:gd name="connsiteX1" fmla="*/ 1522883 w 3025051"/>
              <a:gd name="connsiteY1" fmla="*/ 3532 h 470271"/>
              <a:gd name="connsiteX2" fmla="*/ 3025051 w 3025051"/>
              <a:gd name="connsiteY2" fmla="*/ 0 h 470271"/>
              <a:gd name="connsiteX3" fmla="*/ 3022946 w 3025051"/>
              <a:gd name="connsiteY3" fmla="*/ 241197 h 470271"/>
              <a:gd name="connsiteX4" fmla="*/ 3025051 w 3025051"/>
              <a:gd name="connsiteY4" fmla="*/ 470271 h 470271"/>
              <a:gd name="connsiteX5" fmla="*/ 1543876 w 3025051"/>
              <a:gd name="connsiteY5" fmla="*/ 470271 h 470271"/>
              <a:gd name="connsiteX6" fmla="*/ 0 w 3025051"/>
              <a:gd name="connsiteY6" fmla="*/ 470271 h 470271"/>
              <a:gd name="connsiteX7" fmla="*/ 1376 w 3025051"/>
              <a:gd name="connsiteY7" fmla="*/ 240857 h 470271"/>
              <a:gd name="connsiteX8" fmla="*/ 0 w 3025051"/>
              <a:gd name="connsiteY8" fmla="*/ 0 h 470271"/>
              <a:gd name="connsiteX0" fmla="*/ 0 w 3025051"/>
              <a:gd name="connsiteY0" fmla="*/ 594 h 470865"/>
              <a:gd name="connsiteX1" fmla="*/ 1517409 w 3025051"/>
              <a:gd name="connsiteY1" fmla="*/ 0 h 470865"/>
              <a:gd name="connsiteX2" fmla="*/ 3025051 w 3025051"/>
              <a:gd name="connsiteY2" fmla="*/ 594 h 470865"/>
              <a:gd name="connsiteX3" fmla="*/ 3022946 w 3025051"/>
              <a:gd name="connsiteY3" fmla="*/ 241791 h 470865"/>
              <a:gd name="connsiteX4" fmla="*/ 3025051 w 3025051"/>
              <a:gd name="connsiteY4" fmla="*/ 470865 h 470865"/>
              <a:gd name="connsiteX5" fmla="*/ 1543876 w 3025051"/>
              <a:gd name="connsiteY5" fmla="*/ 470865 h 470865"/>
              <a:gd name="connsiteX6" fmla="*/ 0 w 3025051"/>
              <a:gd name="connsiteY6" fmla="*/ 470865 h 470865"/>
              <a:gd name="connsiteX7" fmla="*/ 1376 w 3025051"/>
              <a:gd name="connsiteY7" fmla="*/ 241451 h 470865"/>
              <a:gd name="connsiteX8" fmla="*/ 0 w 3025051"/>
              <a:gd name="connsiteY8" fmla="*/ 594 h 470865"/>
              <a:gd name="connsiteX0" fmla="*/ 0 w 3028491"/>
              <a:gd name="connsiteY0" fmla="*/ 594 h 470865"/>
              <a:gd name="connsiteX1" fmla="*/ 1517409 w 3028491"/>
              <a:gd name="connsiteY1" fmla="*/ 0 h 470865"/>
              <a:gd name="connsiteX2" fmla="*/ 3025051 w 3028491"/>
              <a:gd name="connsiteY2" fmla="*/ 594 h 470865"/>
              <a:gd name="connsiteX3" fmla="*/ 3028421 w 3028491"/>
              <a:gd name="connsiteY3" fmla="*/ 237665 h 470865"/>
              <a:gd name="connsiteX4" fmla="*/ 3025051 w 3028491"/>
              <a:gd name="connsiteY4" fmla="*/ 470865 h 470865"/>
              <a:gd name="connsiteX5" fmla="*/ 1543876 w 3028491"/>
              <a:gd name="connsiteY5" fmla="*/ 470865 h 470865"/>
              <a:gd name="connsiteX6" fmla="*/ 0 w 3028491"/>
              <a:gd name="connsiteY6" fmla="*/ 470865 h 470865"/>
              <a:gd name="connsiteX7" fmla="*/ 1376 w 3028491"/>
              <a:gd name="connsiteY7" fmla="*/ 241451 h 470865"/>
              <a:gd name="connsiteX8" fmla="*/ 0 w 3028491"/>
              <a:gd name="connsiteY8" fmla="*/ 594 h 47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491" h="470865">
                <a:moveTo>
                  <a:pt x="0" y="594"/>
                </a:moveTo>
                <a:lnTo>
                  <a:pt x="1517409" y="0"/>
                </a:lnTo>
                <a:lnTo>
                  <a:pt x="3025051" y="594"/>
                </a:lnTo>
                <a:cubicBezTo>
                  <a:pt x="3024349" y="80993"/>
                  <a:pt x="3029123" y="157266"/>
                  <a:pt x="3028421" y="237665"/>
                </a:cubicBezTo>
                <a:cubicBezTo>
                  <a:pt x="3029123" y="314023"/>
                  <a:pt x="3024349" y="394507"/>
                  <a:pt x="3025051" y="470865"/>
                </a:cubicBezTo>
                <a:lnTo>
                  <a:pt x="1543876" y="470865"/>
                </a:lnTo>
                <a:lnTo>
                  <a:pt x="0" y="470865"/>
                </a:lnTo>
                <a:cubicBezTo>
                  <a:pt x="459" y="394394"/>
                  <a:pt x="917" y="317922"/>
                  <a:pt x="1376" y="241451"/>
                </a:cubicBezTo>
                <a:cubicBezTo>
                  <a:pt x="917" y="161165"/>
                  <a:pt x="459" y="80880"/>
                  <a:pt x="0" y="594"/>
                </a:cubicBezTo>
                <a:close/>
              </a:path>
            </a:pathLst>
          </a:cu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91429" tIns="45715" rIns="91429" bIns="45715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Detectors electronics</a:t>
            </a:r>
          </a:p>
        </p:txBody>
      </p:sp>
      <p:cxnSp>
        <p:nvCxnSpPr>
          <p:cNvPr id="12" name="Connecteur droit avec flèche 8"/>
          <p:cNvCxnSpPr/>
          <p:nvPr/>
        </p:nvCxnSpPr>
        <p:spPr>
          <a:xfrm>
            <a:off x="5644945" y="989341"/>
            <a:ext cx="0" cy="794229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13" name="Connecteur droit avec flèche 9"/>
          <p:cNvCxnSpPr/>
          <p:nvPr/>
        </p:nvCxnSpPr>
        <p:spPr>
          <a:xfrm>
            <a:off x="5945579" y="989341"/>
            <a:ext cx="0" cy="794229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14" name="Connecteur droit 11"/>
          <p:cNvCxnSpPr/>
          <p:nvPr/>
        </p:nvCxnSpPr>
        <p:spPr>
          <a:xfrm>
            <a:off x="6126932" y="1321015"/>
            <a:ext cx="256531" cy="6083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dot"/>
          </a:ln>
          <a:effectLst/>
        </p:spPr>
      </p:cxnSp>
      <p:cxnSp>
        <p:nvCxnSpPr>
          <p:cNvPr id="15" name="Connecteur droit 14"/>
          <p:cNvCxnSpPr/>
          <p:nvPr/>
        </p:nvCxnSpPr>
        <p:spPr>
          <a:xfrm>
            <a:off x="5609911" y="1148230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16" name="Connecteur droit 15"/>
          <p:cNvCxnSpPr/>
          <p:nvPr/>
        </p:nvCxnSpPr>
        <p:spPr>
          <a:xfrm>
            <a:off x="5907633" y="1143122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17" name="Connecteur droit 19"/>
          <p:cNvCxnSpPr/>
          <p:nvPr/>
        </p:nvCxnSpPr>
        <p:spPr>
          <a:xfrm>
            <a:off x="5609911" y="1283258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18" name="Connecteur droit 20"/>
          <p:cNvCxnSpPr/>
          <p:nvPr/>
        </p:nvCxnSpPr>
        <p:spPr>
          <a:xfrm>
            <a:off x="5907633" y="1283436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19" name="Connecteur droit 24"/>
          <p:cNvCxnSpPr/>
          <p:nvPr/>
        </p:nvCxnSpPr>
        <p:spPr>
          <a:xfrm>
            <a:off x="5609911" y="1418570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20" name="Connecteur droit 25"/>
          <p:cNvCxnSpPr/>
          <p:nvPr/>
        </p:nvCxnSpPr>
        <p:spPr>
          <a:xfrm>
            <a:off x="5907633" y="1421391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21" name="Connecteur droit 28"/>
          <p:cNvCxnSpPr/>
          <p:nvPr/>
        </p:nvCxnSpPr>
        <p:spPr>
          <a:xfrm>
            <a:off x="5297065" y="1491542"/>
            <a:ext cx="2229944" cy="0"/>
          </a:xfrm>
          <a:prstGeom prst="line">
            <a:avLst/>
          </a:prstGeom>
          <a:noFill/>
          <a:ln w="6350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22" name="Connecteur droit 29"/>
          <p:cNvCxnSpPr/>
          <p:nvPr/>
        </p:nvCxnSpPr>
        <p:spPr>
          <a:xfrm>
            <a:off x="5606283" y="1598371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23" name="Connecteur droit 30"/>
          <p:cNvCxnSpPr/>
          <p:nvPr/>
        </p:nvCxnSpPr>
        <p:spPr>
          <a:xfrm>
            <a:off x="5907633" y="1598371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sp>
        <p:nvSpPr>
          <p:cNvPr id="24" name="ZoneTexte 33"/>
          <p:cNvSpPr txBox="1"/>
          <p:nvPr/>
        </p:nvSpPr>
        <p:spPr>
          <a:xfrm>
            <a:off x="3815191" y="1039949"/>
            <a:ext cx="1608564" cy="461655"/>
          </a:xfrm>
          <a:prstGeom prst="rect">
            <a:avLst/>
          </a:prstGeom>
          <a:noFill/>
          <a:effectLst/>
        </p:spPr>
        <p:txBody>
          <a:bodyPr wrap="square" lIns="91429" tIns="45715" rIns="91429" bIns="45715" rtlCol="0">
            <a:spAutoFit/>
          </a:bodyPr>
          <a:lstStyle/>
          <a:p>
            <a:pPr algn="r" defTabSz="640080"/>
            <a:r>
              <a:rPr lang="en-GB" sz="800" dirty="0">
                <a:solidFill>
                  <a:prstClr val="black"/>
                </a:solidFill>
                <a:latin typeface="Calibri"/>
              </a:rPr>
              <a:t>Detector data samples</a:t>
            </a:r>
          </a:p>
          <a:p>
            <a:pPr algn="r" defTabSz="640080"/>
            <a:r>
              <a:rPr lang="en-GB" sz="800" dirty="0">
                <a:solidFill>
                  <a:prstClr val="black"/>
                </a:solidFill>
                <a:latin typeface="Calibri"/>
              </a:rPr>
              <a:t>synchronized</a:t>
            </a:r>
          </a:p>
          <a:p>
            <a:pPr algn="r" defTabSz="640080"/>
            <a:r>
              <a:rPr lang="en-GB" sz="800" dirty="0">
                <a:solidFill>
                  <a:prstClr val="black"/>
                </a:solidFill>
                <a:latin typeface="Calibri"/>
              </a:rPr>
              <a:t>by heartbeat triggers</a:t>
            </a:r>
          </a:p>
        </p:txBody>
      </p:sp>
      <p:sp>
        <p:nvSpPr>
          <p:cNvPr id="25" name="ZoneTexte 47"/>
          <p:cNvSpPr txBox="1"/>
          <p:nvPr/>
        </p:nvSpPr>
        <p:spPr>
          <a:xfrm>
            <a:off x="5049177" y="1783567"/>
            <a:ext cx="569364" cy="215434"/>
          </a:xfrm>
          <a:prstGeom prst="rect">
            <a:avLst/>
          </a:prstGeom>
          <a:noFill/>
          <a:effectLst/>
        </p:spPr>
        <p:txBody>
          <a:bodyPr wrap="none" lIns="91429" tIns="45715" rIns="91429" bIns="45715" rtlCol="0">
            <a:spAutoFit/>
          </a:bodyPr>
          <a:lstStyle/>
          <a:p>
            <a:pPr defTabSz="640080"/>
            <a:r>
              <a:rPr lang="en-GB" sz="800">
                <a:solidFill>
                  <a:prstClr val="black"/>
                </a:solidFill>
                <a:latin typeface="Calibri"/>
              </a:rPr>
              <a:t>Buffering</a:t>
            </a:r>
          </a:p>
        </p:txBody>
      </p:sp>
      <p:sp>
        <p:nvSpPr>
          <p:cNvPr id="26" name="ZoneTexte 48"/>
          <p:cNvSpPr txBox="1"/>
          <p:nvPr/>
        </p:nvSpPr>
        <p:spPr>
          <a:xfrm>
            <a:off x="5500556" y="876042"/>
            <a:ext cx="590208" cy="113296"/>
          </a:xfrm>
          <a:prstGeom prst="rect">
            <a:avLst/>
          </a:prstGeom>
          <a:noFill/>
          <a:ln>
            <a:solidFill>
              <a:srgbClr val="4F81BD">
                <a:lumMod val="75000"/>
              </a:srgbClr>
            </a:solidFill>
          </a:ln>
          <a:effectLst/>
        </p:spPr>
        <p:txBody>
          <a:bodyPr wrap="square" lIns="0" tIns="18000" rIns="0" bIns="18000" rtlCol="0">
            <a:spAutoFit/>
          </a:bodyPr>
          <a:lstStyle/>
          <a:p>
            <a:pPr algn="ctr" defTabSz="640080">
              <a:defRPr/>
            </a:pPr>
            <a:r>
              <a:rPr kumimoji="0" lang="en-GB" sz="500" kern="0">
                <a:solidFill>
                  <a:prstClr val="black"/>
                </a:solidFill>
                <a:latin typeface="Calibri"/>
              </a:rPr>
              <a:t>TPC</a:t>
            </a:r>
          </a:p>
        </p:txBody>
      </p:sp>
      <p:cxnSp>
        <p:nvCxnSpPr>
          <p:cNvPr id="27" name="Connecteur droit avec flèche 50"/>
          <p:cNvCxnSpPr/>
          <p:nvPr/>
        </p:nvCxnSpPr>
        <p:spPr>
          <a:xfrm flipH="1">
            <a:off x="5756640" y="2576489"/>
            <a:ext cx="4644" cy="419384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28" name="Connecteur droit avec flèche 10"/>
          <p:cNvCxnSpPr/>
          <p:nvPr/>
        </p:nvCxnSpPr>
        <p:spPr>
          <a:xfrm>
            <a:off x="7319003" y="984528"/>
            <a:ext cx="2528" cy="726801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79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lumMod val="20000"/>
                    <a:lumOff val="80000"/>
                  </a:srgbClr>
                </a:gs>
              </a:gsLst>
              <a:lin ang="5400000" scaled="0"/>
            </a:gradFill>
            <a:prstDash val="solid"/>
            <a:tailEnd type="arrow"/>
          </a:ln>
          <a:effectLst/>
        </p:spPr>
      </p:cxnSp>
      <p:cxnSp>
        <p:nvCxnSpPr>
          <p:cNvPr id="29" name="Connecteur droit 21"/>
          <p:cNvCxnSpPr/>
          <p:nvPr/>
        </p:nvCxnSpPr>
        <p:spPr>
          <a:xfrm>
            <a:off x="7282026" y="1185198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30" name="Connecteur droit 26"/>
          <p:cNvCxnSpPr/>
          <p:nvPr/>
        </p:nvCxnSpPr>
        <p:spPr>
          <a:xfrm>
            <a:off x="7281734" y="1357849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31" name="Connecteur droit 31"/>
          <p:cNvCxnSpPr/>
          <p:nvPr/>
        </p:nvCxnSpPr>
        <p:spPr>
          <a:xfrm>
            <a:off x="7281824" y="1564589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32" name="Connecteur droit avec flèche 56"/>
          <p:cNvCxnSpPr/>
          <p:nvPr/>
        </p:nvCxnSpPr>
        <p:spPr>
          <a:xfrm flipH="1">
            <a:off x="5749704" y="3506093"/>
            <a:ext cx="5868" cy="725232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33" name="Rectangle 3"/>
          <p:cNvSpPr/>
          <p:nvPr/>
        </p:nvSpPr>
        <p:spPr>
          <a:xfrm>
            <a:off x="5286681" y="4896917"/>
            <a:ext cx="934618" cy="607468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1482611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1482611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91429" tIns="45715" rIns="91429" bIns="45715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Detector reconstruction</a:t>
            </a:r>
          </a:p>
          <a:p>
            <a:pPr algn="ctr" defTabSz="640080">
              <a:defRPr/>
            </a:pPr>
            <a:endParaRPr kumimoji="0" lang="en-GB" sz="800" i="1" kern="0" dirty="0">
              <a:solidFill>
                <a:prstClr val="black"/>
              </a:solidFill>
              <a:latin typeface="Calibri"/>
            </a:endParaRPr>
          </a:p>
          <a:p>
            <a:pPr algn="ctr" defTabSz="640080">
              <a:defRPr/>
            </a:pPr>
            <a:r>
              <a:rPr kumimoji="0" lang="en-GB" sz="800" i="1" kern="0" dirty="0">
                <a:solidFill>
                  <a:prstClr val="black"/>
                </a:solidFill>
                <a:latin typeface="Calibri"/>
              </a:rPr>
              <a:t>e.g. track finding</a:t>
            </a:r>
          </a:p>
        </p:txBody>
      </p:sp>
      <p:cxnSp>
        <p:nvCxnSpPr>
          <p:cNvPr id="34" name="Connecteur droit avec flèche 63"/>
          <p:cNvCxnSpPr/>
          <p:nvPr/>
        </p:nvCxnSpPr>
        <p:spPr>
          <a:xfrm>
            <a:off x="5743589" y="5600192"/>
            <a:ext cx="2282" cy="750223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35" name="ZoneTexte 69"/>
          <p:cNvSpPr txBox="1"/>
          <p:nvPr/>
        </p:nvSpPr>
        <p:spPr>
          <a:xfrm>
            <a:off x="2663651" y="1479342"/>
            <a:ext cx="1012501" cy="2539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640080"/>
            <a:r>
              <a:rPr lang="en-GB" sz="1050" dirty="0">
                <a:solidFill>
                  <a:prstClr val="black"/>
                </a:solidFill>
                <a:latin typeface="Calibri"/>
              </a:rPr>
              <a:t>Raw data input</a:t>
            </a:r>
          </a:p>
        </p:txBody>
      </p:sp>
      <p:sp>
        <p:nvSpPr>
          <p:cNvPr id="36" name="Parenthèse ouvrante 70"/>
          <p:cNvSpPr/>
          <p:nvPr/>
        </p:nvSpPr>
        <p:spPr>
          <a:xfrm>
            <a:off x="3792421" y="1070053"/>
            <a:ext cx="208815" cy="950393"/>
          </a:xfrm>
          <a:prstGeom prst="leftBracket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/>
          <a:lstStyle/>
          <a:p>
            <a:pPr defTabSz="640080">
              <a:defRPr/>
            </a:pPr>
            <a:endParaRPr kumimoji="0" lang="en-GB" sz="105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Parenthèse ouvrante 71"/>
          <p:cNvSpPr/>
          <p:nvPr/>
        </p:nvSpPr>
        <p:spPr>
          <a:xfrm>
            <a:off x="3803415" y="2184463"/>
            <a:ext cx="197820" cy="1444633"/>
          </a:xfrm>
          <a:prstGeom prst="leftBracket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/>
          <a:lstStyle/>
          <a:p>
            <a:pPr defTabSz="640080">
              <a:defRPr/>
            </a:pPr>
            <a:endParaRPr kumimoji="0" lang="en-GB" sz="105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Rectangle 3"/>
          <p:cNvSpPr/>
          <p:nvPr/>
        </p:nvSpPr>
        <p:spPr>
          <a:xfrm>
            <a:off x="5285187" y="3008573"/>
            <a:ext cx="931875" cy="408007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201620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91429" tIns="10800" rIns="91429" bIns="45715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Data Reduction 0 </a:t>
            </a:r>
          </a:p>
          <a:p>
            <a:pPr algn="ctr" defTabSz="640080">
              <a:defRPr/>
            </a:pPr>
            <a:endParaRPr kumimoji="0" lang="en-GB" sz="800" kern="0" dirty="0">
              <a:solidFill>
                <a:prstClr val="black"/>
              </a:solidFill>
              <a:latin typeface="Calibri"/>
            </a:endParaRPr>
          </a:p>
          <a:p>
            <a:pPr algn="ctr" defTabSz="640080">
              <a:defRPr/>
            </a:pPr>
            <a:r>
              <a:rPr kumimoji="0" lang="en-GB" sz="800" i="1" kern="0" dirty="0">
                <a:solidFill>
                  <a:prstClr val="black"/>
                </a:solidFill>
                <a:latin typeface="Calibri"/>
              </a:rPr>
              <a:t> e.g. clustering</a:t>
            </a:r>
            <a:endParaRPr kumimoji="0" lang="en-GB" sz="8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ZoneTexte 73"/>
          <p:cNvSpPr txBox="1"/>
          <p:nvPr/>
        </p:nvSpPr>
        <p:spPr>
          <a:xfrm>
            <a:off x="2663649" y="2679788"/>
            <a:ext cx="1082348" cy="2539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640080"/>
            <a:r>
              <a:rPr lang="en-GB" sz="1050" dirty="0">
                <a:solidFill>
                  <a:prstClr val="black"/>
                </a:solidFill>
                <a:latin typeface="Calibri"/>
              </a:rPr>
              <a:t>Local processing</a:t>
            </a:r>
          </a:p>
        </p:txBody>
      </p:sp>
      <p:sp>
        <p:nvSpPr>
          <p:cNvPr id="40" name="Parenthèse ouvrante 74"/>
          <p:cNvSpPr/>
          <p:nvPr/>
        </p:nvSpPr>
        <p:spPr>
          <a:xfrm>
            <a:off x="3803415" y="3716607"/>
            <a:ext cx="197820" cy="514718"/>
          </a:xfrm>
          <a:prstGeom prst="leftBracket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/>
          <a:lstStyle/>
          <a:p>
            <a:pPr defTabSz="640080">
              <a:defRPr/>
            </a:pPr>
            <a:endParaRPr kumimoji="0" lang="en-GB" sz="105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3"/>
          <p:cNvSpPr/>
          <p:nvPr/>
        </p:nvSpPr>
        <p:spPr>
          <a:xfrm>
            <a:off x="5305550" y="4231326"/>
            <a:ext cx="919123" cy="278050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201620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91429" tIns="10800" rIns="91429" bIns="45715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Time Frame building</a:t>
            </a:r>
          </a:p>
        </p:txBody>
      </p:sp>
      <p:sp>
        <p:nvSpPr>
          <p:cNvPr id="42" name="ZoneTexte 76"/>
          <p:cNvSpPr txBox="1"/>
          <p:nvPr/>
        </p:nvSpPr>
        <p:spPr>
          <a:xfrm>
            <a:off x="2663649" y="3817998"/>
            <a:ext cx="1025322" cy="2539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640080"/>
            <a:r>
              <a:rPr lang="en-GB" sz="1050" dirty="0">
                <a:solidFill>
                  <a:prstClr val="black"/>
                </a:solidFill>
                <a:latin typeface="Calibri"/>
              </a:rPr>
              <a:t>Frame dispatch</a:t>
            </a:r>
          </a:p>
        </p:txBody>
      </p:sp>
      <p:sp>
        <p:nvSpPr>
          <p:cNvPr id="43" name="Parenthèse ouvrante 77"/>
          <p:cNvSpPr/>
          <p:nvPr/>
        </p:nvSpPr>
        <p:spPr>
          <a:xfrm>
            <a:off x="3803415" y="4334589"/>
            <a:ext cx="197820" cy="1647167"/>
          </a:xfrm>
          <a:prstGeom prst="leftBracket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/>
          <a:lstStyle/>
          <a:p>
            <a:pPr defTabSz="640080">
              <a:defRPr/>
            </a:pPr>
            <a:endParaRPr kumimoji="0" lang="en-GB" sz="105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ZoneTexte 79"/>
          <p:cNvSpPr txBox="1"/>
          <p:nvPr/>
        </p:nvSpPr>
        <p:spPr>
          <a:xfrm>
            <a:off x="2663649" y="5034933"/>
            <a:ext cx="1151098" cy="2539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640080"/>
            <a:r>
              <a:rPr lang="en-GB" sz="1050" dirty="0">
                <a:solidFill>
                  <a:prstClr val="black"/>
                </a:solidFill>
                <a:latin typeface="Calibri"/>
              </a:rPr>
              <a:t>Global processing</a:t>
            </a:r>
          </a:p>
        </p:txBody>
      </p:sp>
      <p:sp>
        <p:nvSpPr>
          <p:cNvPr id="45" name="ZoneTexte 120"/>
          <p:cNvSpPr txBox="1"/>
          <p:nvPr/>
        </p:nvSpPr>
        <p:spPr>
          <a:xfrm>
            <a:off x="7009258" y="876042"/>
            <a:ext cx="590208" cy="113296"/>
          </a:xfrm>
          <a:prstGeom prst="rect">
            <a:avLst/>
          </a:prstGeom>
          <a:noFill/>
          <a:ln>
            <a:solidFill>
              <a:srgbClr val="4F81BD">
                <a:lumMod val="75000"/>
              </a:srgbClr>
            </a:solidFill>
          </a:ln>
          <a:effectLst/>
        </p:spPr>
        <p:txBody>
          <a:bodyPr wrap="square" lIns="0" tIns="18000" rIns="0" bIns="18000" rtlCol="0">
            <a:spAutoFit/>
          </a:bodyPr>
          <a:lstStyle/>
          <a:p>
            <a:pPr algn="ctr" defTabSz="640080">
              <a:defRPr/>
            </a:pPr>
            <a:r>
              <a:rPr kumimoji="0" lang="en-GB" sz="500" kern="0">
                <a:solidFill>
                  <a:prstClr val="black"/>
                </a:solidFill>
                <a:latin typeface="Calibri"/>
              </a:rPr>
              <a:t>TRD</a:t>
            </a:r>
          </a:p>
        </p:txBody>
      </p:sp>
      <p:sp>
        <p:nvSpPr>
          <p:cNvPr id="46" name="ZoneTexte 121"/>
          <p:cNvSpPr txBox="1"/>
          <p:nvPr/>
        </p:nvSpPr>
        <p:spPr>
          <a:xfrm>
            <a:off x="4913627" y="2709604"/>
            <a:ext cx="856239" cy="215434"/>
          </a:xfrm>
          <a:prstGeom prst="rect">
            <a:avLst/>
          </a:prstGeom>
          <a:noFill/>
          <a:effectLst/>
        </p:spPr>
        <p:txBody>
          <a:bodyPr wrap="square" lIns="91429" tIns="45715" rIns="0" bIns="45715" rtlCol="0">
            <a:spAutoFit/>
          </a:bodyPr>
          <a:lstStyle/>
          <a:p>
            <a:pPr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Sub-Time Frames</a:t>
            </a:r>
          </a:p>
        </p:txBody>
      </p:sp>
      <p:sp>
        <p:nvSpPr>
          <p:cNvPr id="47" name="ZoneTexte 122"/>
          <p:cNvSpPr txBox="1"/>
          <p:nvPr/>
        </p:nvSpPr>
        <p:spPr>
          <a:xfrm>
            <a:off x="4616622" y="3741064"/>
            <a:ext cx="1071680" cy="338544"/>
          </a:xfrm>
          <a:prstGeom prst="rect">
            <a:avLst/>
          </a:prstGeom>
          <a:noFill/>
          <a:effectLst/>
        </p:spPr>
        <p:txBody>
          <a:bodyPr wrap="none" lIns="91429" tIns="45715" rIns="91429" bIns="45715" rtlCol="0">
            <a:spAutoFit/>
          </a:bodyPr>
          <a:lstStyle/>
          <a:p>
            <a:pPr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Partially compressed</a:t>
            </a:r>
          </a:p>
          <a:p>
            <a:pPr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sub-Time Frames</a:t>
            </a:r>
          </a:p>
        </p:txBody>
      </p:sp>
      <p:sp>
        <p:nvSpPr>
          <p:cNvPr id="48" name="ZoneTexte 124"/>
          <p:cNvSpPr txBox="1"/>
          <p:nvPr/>
        </p:nvSpPr>
        <p:spPr>
          <a:xfrm>
            <a:off x="4930306" y="4551988"/>
            <a:ext cx="1035112" cy="215434"/>
          </a:xfrm>
          <a:prstGeom prst="rect">
            <a:avLst/>
          </a:prstGeom>
          <a:noFill/>
          <a:effectLst/>
        </p:spPr>
        <p:txBody>
          <a:bodyPr wrap="square" lIns="91429" tIns="45715" rIns="91429" bIns="45715" rtlCol="0">
            <a:spAutoFit/>
          </a:bodyPr>
          <a:lstStyle/>
          <a:p>
            <a:pPr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Full Time Frames</a:t>
            </a:r>
          </a:p>
        </p:txBody>
      </p:sp>
      <p:cxnSp>
        <p:nvCxnSpPr>
          <p:cNvPr id="49" name="Connecteur droit avec flèche 123"/>
          <p:cNvCxnSpPr/>
          <p:nvPr/>
        </p:nvCxnSpPr>
        <p:spPr>
          <a:xfrm>
            <a:off x="5759248" y="4509379"/>
            <a:ext cx="6782" cy="38754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50" name="ZoneTexte 125"/>
          <p:cNvSpPr txBox="1"/>
          <p:nvPr/>
        </p:nvSpPr>
        <p:spPr>
          <a:xfrm>
            <a:off x="4556000" y="5972368"/>
            <a:ext cx="1270803" cy="215434"/>
          </a:xfrm>
          <a:prstGeom prst="rect">
            <a:avLst/>
          </a:prstGeom>
          <a:noFill/>
          <a:effectLst/>
        </p:spPr>
        <p:txBody>
          <a:bodyPr wrap="none" lIns="91429" tIns="45715" rIns="91429" bIns="45715" rtlCol="0">
            <a:spAutoFit/>
          </a:bodyPr>
          <a:lstStyle/>
          <a:p>
            <a:pPr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Compressed Time Frames</a:t>
            </a:r>
          </a:p>
        </p:txBody>
      </p:sp>
      <p:sp>
        <p:nvSpPr>
          <p:cNvPr id="51" name="Rectangle 3"/>
          <p:cNvSpPr/>
          <p:nvPr/>
        </p:nvSpPr>
        <p:spPr>
          <a:xfrm>
            <a:off x="5286681" y="5484874"/>
            <a:ext cx="934618" cy="174790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201620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91429" tIns="10800" rIns="91429" bIns="45715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Data Reduction 1</a:t>
            </a:r>
          </a:p>
        </p:txBody>
      </p:sp>
      <p:sp>
        <p:nvSpPr>
          <p:cNvPr id="52" name="ZoneTexte 133"/>
          <p:cNvSpPr txBox="1"/>
          <p:nvPr/>
        </p:nvSpPr>
        <p:spPr>
          <a:xfrm>
            <a:off x="6025402" y="769141"/>
            <a:ext cx="282061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640080"/>
            <a:r>
              <a:rPr lang="en-GB" sz="11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…</a:t>
            </a:r>
          </a:p>
        </p:txBody>
      </p:sp>
      <p:sp>
        <p:nvSpPr>
          <p:cNvPr id="53" name="Rectangle 3"/>
          <p:cNvSpPr/>
          <p:nvPr/>
        </p:nvSpPr>
        <p:spPr>
          <a:xfrm>
            <a:off x="8394710" y="672032"/>
            <a:ext cx="644604" cy="317306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1543876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1543876 w 3025051"/>
              <a:gd name="connsiteY1" fmla="*/ 3533 h 470271"/>
              <a:gd name="connsiteX2" fmla="*/ 3025051 w 3025051"/>
              <a:gd name="connsiteY2" fmla="*/ 0 h 470271"/>
              <a:gd name="connsiteX3" fmla="*/ 3025051 w 3025051"/>
              <a:gd name="connsiteY3" fmla="*/ 470271 h 470271"/>
              <a:gd name="connsiteX4" fmla="*/ 1543876 w 3025051"/>
              <a:gd name="connsiteY4" fmla="*/ 470271 h 470271"/>
              <a:gd name="connsiteX5" fmla="*/ 0 w 3025051"/>
              <a:gd name="connsiteY5" fmla="*/ 470271 h 470271"/>
              <a:gd name="connsiteX6" fmla="*/ 0 w 3025051"/>
              <a:gd name="connsiteY6" fmla="*/ 0 h 470271"/>
              <a:gd name="connsiteX0" fmla="*/ 0 w 3025051"/>
              <a:gd name="connsiteY0" fmla="*/ 4378 h 474649"/>
              <a:gd name="connsiteX1" fmla="*/ 1522883 w 3025051"/>
              <a:gd name="connsiteY1" fmla="*/ 0 h 474649"/>
              <a:gd name="connsiteX2" fmla="*/ 3025051 w 3025051"/>
              <a:gd name="connsiteY2" fmla="*/ 4378 h 474649"/>
              <a:gd name="connsiteX3" fmla="*/ 3025051 w 3025051"/>
              <a:gd name="connsiteY3" fmla="*/ 474649 h 474649"/>
              <a:gd name="connsiteX4" fmla="*/ 1543876 w 3025051"/>
              <a:gd name="connsiteY4" fmla="*/ 474649 h 474649"/>
              <a:gd name="connsiteX5" fmla="*/ 0 w 3025051"/>
              <a:gd name="connsiteY5" fmla="*/ 474649 h 474649"/>
              <a:gd name="connsiteX6" fmla="*/ 0 w 3025051"/>
              <a:gd name="connsiteY6" fmla="*/ 4378 h 474649"/>
              <a:gd name="connsiteX0" fmla="*/ 0 w 3025051"/>
              <a:gd name="connsiteY0" fmla="*/ 0 h 470271"/>
              <a:gd name="connsiteX1" fmla="*/ 1522883 w 3025051"/>
              <a:gd name="connsiteY1" fmla="*/ 3532 h 470271"/>
              <a:gd name="connsiteX2" fmla="*/ 3025051 w 3025051"/>
              <a:gd name="connsiteY2" fmla="*/ 0 h 470271"/>
              <a:gd name="connsiteX3" fmla="*/ 3025051 w 3025051"/>
              <a:gd name="connsiteY3" fmla="*/ 470271 h 470271"/>
              <a:gd name="connsiteX4" fmla="*/ 1543876 w 3025051"/>
              <a:gd name="connsiteY4" fmla="*/ 470271 h 470271"/>
              <a:gd name="connsiteX5" fmla="*/ 0 w 3025051"/>
              <a:gd name="connsiteY5" fmla="*/ 470271 h 470271"/>
              <a:gd name="connsiteX6" fmla="*/ 0 w 3025051"/>
              <a:gd name="connsiteY6" fmla="*/ 0 h 470271"/>
              <a:gd name="connsiteX0" fmla="*/ 0 w 3025051"/>
              <a:gd name="connsiteY0" fmla="*/ 0 h 470271"/>
              <a:gd name="connsiteX1" fmla="*/ 1522883 w 3025051"/>
              <a:gd name="connsiteY1" fmla="*/ 3532 h 470271"/>
              <a:gd name="connsiteX2" fmla="*/ 3025051 w 3025051"/>
              <a:gd name="connsiteY2" fmla="*/ 0 h 470271"/>
              <a:gd name="connsiteX3" fmla="*/ 3013354 w 3025051"/>
              <a:gd name="connsiteY3" fmla="*/ 217125 h 470271"/>
              <a:gd name="connsiteX4" fmla="*/ 3025051 w 3025051"/>
              <a:gd name="connsiteY4" fmla="*/ 470271 h 470271"/>
              <a:gd name="connsiteX5" fmla="*/ 1543876 w 3025051"/>
              <a:gd name="connsiteY5" fmla="*/ 470271 h 470271"/>
              <a:gd name="connsiteX6" fmla="*/ 0 w 3025051"/>
              <a:gd name="connsiteY6" fmla="*/ 470271 h 470271"/>
              <a:gd name="connsiteX7" fmla="*/ 0 w 3025051"/>
              <a:gd name="connsiteY7" fmla="*/ 0 h 470271"/>
              <a:gd name="connsiteX0" fmla="*/ 9572 w 3034623"/>
              <a:gd name="connsiteY0" fmla="*/ 0 h 470271"/>
              <a:gd name="connsiteX1" fmla="*/ 1532455 w 3034623"/>
              <a:gd name="connsiteY1" fmla="*/ 3532 h 470271"/>
              <a:gd name="connsiteX2" fmla="*/ 3034623 w 3034623"/>
              <a:gd name="connsiteY2" fmla="*/ 0 h 470271"/>
              <a:gd name="connsiteX3" fmla="*/ 3022926 w 3034623"/>
              <a:gd name="connsiteY3" fmla="*/ 217125 h 470271"/>
              <a:gd name="connsiteX4" fmla="*/ 3034623 w 3034623"/>
              <a:gd name="connsiteY4" fmla="*/ 470271 h 470271"/>
              <a:gd name="connsiteX5" fmla="*/ 1553448 w 3034623"/>
              <a:gd name="connsiteY5" fmla="*/ 470271 h 470271"/>
              <a:gd name="connsiteX6" fmla="*/ 9572 w 3034623"/>
              <a:gd name="connsiteY6" fmla="*/ 470271 h 470271"/>
              <a:gd name="connsiteX7" fmla="*/ 0 w 3034623"/>
              <a:gd name="connsiteY7" fmla="*/ 232946 h 470271"/>
              <a:gd name="connsiteX8" fmla="*/ 9572 w 3034623"/>
              <a:gd name="connsiteY8" fmla="*/ 0 h 470271"/>
              <a:gd name="connsiteX0" fmla="*/ 0 w 3025051"/>
              <a:gd name="connsiteY0" fmla="*/ 0 h 470271"/>
              <a:gd name="connsiteX1" fmla="*/ 1522883 w 3025051"/>
              <a:gd name="connsiteY1" fmla="*/ 3532 h 470271"/>
              <a:gd name="connsiteX2" fmla="*/ 3025051 w 3025051"/>
              <a:gd name="connsiteY2" fmla="*/ 0 h 470271"/>
              <a:gd name="connsiteX3" fmla="*/ 3013354 w 3025051"/>
              <a:gd name="connsiteY3" fmla="*/ 217125 h 470271"/>
              <a:gd name="connsiteX4" fmla="*/ 3025051 w 3025051"/>
              <a:gd name="connsiteY4" fmla="*/ 470271 h 470271"/>
              <a:gd name="connsiteX5" fmla="*/ 1543876 w 3025051"/>
              <a:gd name="connsiteY5" fmla="*/ 470271 h 470271"/>
              <a:gd name="connsiteX6" fmla="*/ 0 w 3025051"/>
              <a:gd name="connsiteY6" fmla="*/ 470271 h 470271"/>
              <a:gd name="connsiteX7" fmla="*/ 21916 w 3025051"/>
              <a:gd name="connsiteY7" fmla="*/ 232946 h 470271"/>
              <a:gd name="connsiteX8" fmla="*/ 0 w 3025051"/>
              <a:gd name="connsiteY8" fmla="*/ 0 h 470271"/>
              <a:gd name="connsiteX0" fmla="*/ 9572 w 3034623"/>
              <a:gd name="connsiteY0" fmla="*/ 0 h 470271"/>
              <a:gd name="connsiteX1" fmla="*/ 1532455 w 3034623"/>
              <a:gd name="connsiteY1" fmla="*/ 3532 h 470271"/>
              <a:gd name="connsiteX2" fmla="*/ 3034623 w 3034623"/>
              <a:gd name="connsiteY2" fmla="*/ 0 h 470271"/>
              <a:gd name="connsiteX3" fmla="*/ 3022926 w 3034623"/>
              <a:gd name="connsiteY3" fmla="*/ 217125 h 470271"/>
              <a:gd name="connsiteX4" fmla="*/ 3034623 w 3034623"/>
              <a:gd name="connsiteY4" fmla="*/ 470271 h 470271"/>
              <a:gd name="connsiteX5" fmla="*/ 1553448 w 3034623"/>
              <a:gd name="connsiteY5" fmla="*/ 470271 h 470271"/>
              <a:gd name="connsiteX6" fmla="*/ 9572 w 3034623"/>
              <a:gd name="connsiteY6" fmla="*/ 470271 h 470271"/>
              <a:gd name="connsiteX7" fmla="*/ 0 w 3034623"/>
              <a:gd name="connsiteY7" fmla="*/ 240857 h 470271"/>
              <a:gd name="connsiteX8" fmla="*/ 9572 w 3034623"/>
              <a:gd name="connsiteY8" fmla="*/ 0 h 470271"/>
              <a:gd name="connsiteX0" fmla="*/ 9572 w 3054415"/>
              <a:gd name="connsiteY0" fmla="*/ 0 h 470271"/>
              <a:gd name="connsiteX1" fmla="*/ 1532455 w 3054415"/>
              <a:gd name="connsiteY1" fmla="*/ 3532 h 470271"/>
              <a:gd name="connsiteX2" fmla="*/ 3034623 w 3054415"/>
              <a:gd name="connsiteY2" fmla="*/ 0 h 470271"/>
              <a:gd name="connsiteX3" fmla="*/ 3054415 w 3054415"/>
              <a:gd name="connsiteY3" fmla="*/ 232946 h 470271"/>
              <a:gd name="connsiteX4" fmla="*/ 3034623 w 3054415"/>
              <a:gd name="connsiteY4" fmla="*/ 470271 h 470271"/>
              <a:gd name="connsiteX5" fmla="*/ 1553448 w 3054415"/>
              <a:gd name="connsiteY5" fmla="*/ 470271 h 470271"/>
              <a:gd name="connsiteX6" fmla="*/ 9572 w 3054415"/>
              <a:gd name="connsiteY6" fmla="*/ 470271 h 470271"/>
              <a:gd name="connsiteX7" fmla="*/ 0 w 3054415"/>
              <a:gd name="connsiteY7" fmla="*/ 240857 h 470271"/>
              <a:gd name="connsiteX8" fmla="*/ 9572 w 3054415"/>
              <a:gd name="connsiteY8" fmla="*/ 0 h 470271"/>
              <a:gd name="connsiteX0" fmla="*/ 9572 w 3034623"/>
              <a:gd name="connsiteY0" fmla="*/ 0 h 470271"/>
              <a:gd name="connsiteX1" fmla="*/ 1532455 w 3034623"/>
              <a:gd name="connsiteY1" fmla="*/ 3532 h 470271"/>
              <a:gd name="connsiteX2" fmla="*/ 3034623 w 3034623"/>
              <a:gd name="connsiteY2" fmla="*/ 0 h 470271"/>
              <a:gd name="connsiteX3" fmla="*/ 3032518 w 3034623"/>
              <a:gd name="connsiteY3" fmla="*/ 241197 h 470271"/>
              <a:gd name="connsiteX4" fmla="*/ 3034623 w 3034623"/>
              <a:gd name="connsiteY4" fmla="*/ 470271 h 470271"/>
              <a:gd name="connsiteX5" fmla="*/ 1553448 w 3034623"/>
              <a:gd name="connsiteY5" fmla="*/ 470271 h 470271"/>
              <a:gd name="connsiteX6" fmla="*/ 9572 w 3034623"/>
              <a:gd name="connsiteY6" fmla="*/ 470271 h 470271"/>
              <a:gd name="connsiteX7" fmla="*/ 0 w 3034623"/>
              <a:gd name="connsiteY7" fmla="*/ 240857 h 470271"/>
              <a:gd name="connsiteX8" fmla="*/ 9572 w 3034623"/>
              <a:gd name="connsiteY8" fmla="*/ 0 h 470271"/>
              <a:gd name="connsiteX0" fmla="*/ 0 w 3025051"/>
              <a:gd name="connsiteY0" fmla="*/ 0 h 470271"/>
              <a:gd name="connsiteX1" fmla="*/ 1522883 w 3025051"/>
              <a:gd name="connsiteY1" fmla="*/ 3532 h 470271"/>
              <a:gd name="connsiteX2" fmla="*/ 3025051 w 3025051"/>
              <a:gd name="connsiteY2" fmla="*/ 0 h 470271"/>
              <a:gd name="connsiteX3" fmla="*/ 3022946 w 3025051"/>
              <a:gd name="connsiteY3" fmla="*/ 241197 h 470271"/>
              <a:gd name="connsiteX4" fmla="*/ 3025051 w 3025051"/>
              <a:gd name="connsiteY4" fmla="*/ 470271 h 470271"/>
              <a:gd name="connsiteX5" fmla="*/ 1543876 w 3025051"/>
              <a:gd name="connsiteY5" fmla="*/ 470271 h 470271"/>
              <a:gd name="connsiteX6" fmla="*/ 0 w 3025051"/>
              <a:gd name="connsiteY6" fmla="*/ 470271 h 470271"/>
              <a:gd name="connsiteX7" fmla="*/ 1376 w 3025051"/>
              <a:gd name="connsiteY7" fmla="*/ 240857 h 470271"/>
              <a:gd name="connsiteX8" fmla="*/ 0 w 3025051"/>
              <a:gd name="connsiteY8" fmla="*/ 0 h 470271"/>
              <a:gd name="connsiteX0" fmla="*/ 0 w 3025051"/>
              <a:gd name="connsiteY0" fmla="*/ 594 h 470865"/>
              <a:gd name="connsiteX1" fmla="*/ 1517409 w 3025051"/>
              <a:gd name="connsiteY1" fmla="*/ 0 h 470865"/>
              <a:gd name="connsiteX2" fmla="*/ 3025051 w 3025051"/>
              <a:gd name="connsiteY2" fmla="*/ 594 h 470865"/>
              <a:gd name="connsiteX3" fmla="*/ 3022946 w 3025051"/>
              <a:gd name="connsiteY3" fmla="*/ 241791 h 470865"/>
              <a:gd name="connsiteX4" fmla="*/ 3025051 w 3025051"/>
              <a:gd name="connsiteY4" fmla="*/ 470865 h 470865"/>
              <a:gd name="connsiteX5" fmla="*/ 1543876 w 3025051"/>
              <a:gd name="connsiteY5" fmla="*/ 470865 h 470865"/>
              <a:gd name="connsiteX6" fmla="*/ 0 w 3025051"/>
              <a:gd name="connsiteY6" fmla="*/ 470865 h 470865"/>
              <a:gd name="connsiteX7" fmla="*/ 1376 w 3025051"/>
              <a:gd name="connsiteY7" fmla="*/ 241451 h 470865"/>
              <a:gd name="connsiteX8" fmla="*/ 0 w 3025051"/>
              <a:gd name="connsiteY8" fmla="*/ 594 h 470865"/>
              <a:gd name="connsiteX0" fmla="*/ 0 w 3028491"/>
              <a:gd name="connsiteY0" fmla="*/ 594 h 470865"/>
              <a:gd name="connsiteX1" fmla="*/ 1517409 w 3028491"/>
              <a:gd name="connsiteY1" fmla="*/ 0 h 470865"/>
              <a:gd name="connsiteX2" fmla="*/ 3025051 w 3028491"/>
              <a:gd name="connsiteY2" fmla="*/ 594 h 470865"/>
              <a:gd name="connsiteX3" fmla="*/ 3028421 w 3028491"/>
              <a:gd name="connsiteY3" fmla="*/ 237665 h 470865"/>
              <a:gd name="connsiteX4" fmla="*/ 3025051 w 3028491"/>
              <a:gd name="connsiteY4" fmla="*/ 470865 h 470865"/>
              <a:gd name="connsiteX5" fmla="*/ 1543876 w 3028491"/>
              <a:gd name="connsiteY5" fmla="*/ 470865 h 470865"/>
              <a:gd name="connsiteX6" fmla="*/ 0 w 3028491"/>
              <a:gd name="connsiteY6" fmla="*/ 470865 h 470865"/>
              <a:gd name="connsiteX7" fmla="*/ 1376 w 3028491"/>
              <a:gd name="connsiteY7" fmla="*/ 241451 h 470865"/>
              <a:gd name="connsiteX8" fmla="*/ 0 w 3028491"/>
              <a:gd name="connsiteY8" fmla="*/ 594 h 47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491" h="470865">
                <a:moveTo>
                  <a:pt x="0" y="594"/>
                </a:moveTo>
                <a:lnTo>
                  <a:pt x="1517409" y="0"/>
                </a:lnTo>
                <a:lnTo>
                  <a:pt x="3025051" y="594"/>
                </a:lnTo>
                <a:cubicBezTo>
                  <a:pt x="3024349" y="80993"/>
                  <a:pt x="3029123" y="157266"/>
                  <a:pt x="3028421" y="237665"/>
                </a:cubicBezTo>
                <a:cubicBezTo>
                  <a:pt x="3029123" y="314023"/>
                  <a:pt x="3024349" y="394507"/>
                  <a:pt x="3025051" y="470865"/>
                </a:cubicBezTo>
                <a:lnTo>
                  <a:pt x="1543876" y="470865"/>
                </a:lnTo>
                <a:lnTo>
                  <a:pt x="0" y="470865"/>
                </a:lnTo>
                <a:cubicBezTo>
                  <a:pt x="459" y="394394"/>
                  <a:pt x="917" y="317922"/>
                  <a:pt x="1376" y="241451"/>
                </a:cubicBezTo>
                <a:cubicBezTo>
                  <a:pt x="917" y="161165"/>
                  <a:pt x="459" y="80880"/>
                  <a:pt x="0" y="594"/>
                </a:cubicBezTo>
                <a:close/>
              </a:path>
            </a:pathLst>
          </a:cu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91429" tIns="45715" rIns="91429" bIns="45715"/>
          <a:lstStyle/>
          <a:p>
            <a:pPr algn="ctr" defTabSz="640080">
              <a:defRPr/>
            </a:pPr>
            <a:r>
              <a:rPr kumimoji="0" lang="en-GB" sz="800" kern="0">
                <a:solidFill>
                  <a:prstClr val="black"/>
                </a:solidFill>
                <a:latin typeface="Calibri"/>
              </a:rPr>
              <a:t>Trigger and clock</a:t>
            </a:r>
          </a:p>
        </p:txBody>
      </p:sp>
      <p:cxnSp>
        <p:nvCxnSpPr>
          <p:cNvPr id="54" name="Connecteur droit avec flèche 139"/>
          <p:cNvCxnSpPr>
            <a:endCxn id="11" idx="3"/>
          </p:cNvCxnSpPr>
          <p:nvPr/>
        </p:nvCxnSpPr>
        <p:spPr>
          <a:xfrm flipH="1" flipV="1">
            <a:off x="7878480" y="830685"/>
            <a:ext cx="575792" cy="4056"/>
          </a:xfrm>
          <a:prstGeom prst="straightConnector1">
            <a:avLst/>
          </a:prstGeom>
          <a:noFill/>
          <a:ln w="12700" cap="flat" cmpd="sng" algn="ctr">
            <a:solidFill>
              <a:srgbClr val="595959"/>
            </a:solidFill>
            <a:prstDash val="solid"/>
            <a:tailEnd type="arrow"/>
          </a:ln>
          <a:effectLst/>
        </p:spPr>
      </p:cxnSp>
      <p:sp>
        <p:nvSpPr>
          <p:cNvPr id="55" name="Rectangle 3"/>
          <p:cNvSpPr/>
          <p:nvPr/>
        </p:nvSpPr>
        <p:spPr>
          <a:xfrm>
            <a:off x="6694169" y="3008573"/>
            <a:ext cx="1040579" cy="408008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201620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91429" tIns="45715" rIns="91429" bIns="45715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Calibration 0  </a:t>
            </a:r>
          </a:p>
          <a:p>
            <a:pPr algn="ctr" defTabSz="640080">
              <a:defRPr/>
            </a:pPr>
            <a:r>
              <a:rPr kumimoji="0" lang="en-GB" sz="600" kern="0" dirty="0">
                <a:solidFill>
                  <a:prstClr val="black"/>
                </a:solidFill>
                <a:latin typeface="Calibri"/>
              </a:rPr>
              <a:t>on local data,</a:t>
            </a:r>
          </a:p>
          <a:p>
            <a:pPr algn="ctr" defTabSz="640080">
              <a:defRPr/>
            </a:pPr>
            <a:r>
              <a:rPr kumimoji="0" lang="en-GB" sz="600" kern="0" dirty="0" err="1">
                <a:solidFill>
                  <a:prstClr val="black"/>
                </a:solidFill>
                <a:latin typeface="Calibri"/>
              </a:rPr>
              <a:t>ie</a:t>
            </a:r>
            <a:r>
              <a:rPr kumimoji="0" lang="en-GB" sz="600" kern="0" dirty="0">
                <a:solidFill>
                  <a:prstClr val="black"/>
                </a:solidFill>
                <a:latin typeface="Calibri"/>
              </a:rPr>
              <a:t>. partial detector</a:t>
            </a:r>
          </a:p>
        </p:txBody>
      </p:sp>
      <p:sp>
        <p:nvSpPr>
          <p:cNvPr id="56" name="Rectangle 3"/>
          <p:cNvSpPr/>
          <p:nvPr/>
        </p:nvSpPr>
        <p:spPr>
          <a:xfrm>
            <a:off x="6699787" y="4883431"/>
            <a:ext cx="1054152" cy="474235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1482611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1482611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91429" tIns="45715" rIns="91429" bIns="45715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Calibration 1  </a:t>
            </a:r>
          </a:p>
          <a:p>
            <a:pPr algn="ctr" defTabSz="640080">
              <a:defRPr/>
            </a:pPr>
            <a:r>
              <a:rPr kumimoji="0" lang="en-GB" sz="600" kern="0" dirty="0">
                <a:solidFill>
                  <a:prstClr val="black"/>
                </a:solidFill>
                <a:latin typeface="Calibri"/>
              </a:rPr>
              <a:t>on full detectors</a:t>
            </a:r>
          </a:p>
          <a:p>
            <a:pPr algn="ctr" defTabSz="640080">
              <a:defRPr/>
            </a:pPr>
            <a:endParaRPr kumimoji="0" lang="en-GB" sz="600" kern="0" dirty="0">
              <a:solidFill>
                <a:prstClr val="black"/>
              </a:solidFill>
              <a:latin typeface="Calibri"/>
            </a:endParaRPr>
          </a:p>
          <a:p>
            <a:pPr algn="ctr" defTabSz="640080">
              <a:defRPr/>
            </a:pPr>
            <a:r>
              <a:rPr kumimoji="0" lang="en-GB" sz="600" i="1" kern="0" dirty="0">
                <a:solidFill>
                  <a:prstClr val="black"/>
                </a:solidFill>
                <a:latin typeface="Calibri"/>
              </a:rPr>
              <a:t>e.g. space charge distortion</a:t>
            </a:r>
          </a:p>
        </p:txBody>
      </p:sp>
      <p:cxnSp>
        <p:nvCxnSpPr>
          <p:cNvPr id="57" name="Connecteur droit avec flèche 164"/>
          <p:cNvCxnSpPr/>
          <p:nvPr/>
        </p:nvCxnSpPr>
        <p:spPr>
          <a:xfrm>
            <a:off x="6946937" y="4644993"/>
            <a:ext cx="287" cy="249972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58" name="Connecteur droit avec flèche 279"/>
          <p:cNvCxnSpPr/>
          <p:nvPr/>
        </p:nvCxnSpPr>
        <p:spPr>
          <a:xfrm flipH="1">
            <a:off x="6963124" y="2822725"/>
            <a:ext cx="4924" cy="160194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59" name="Connecteur droit avec flèche 358"/>
          <p:cNvCxnSpPr/>
          <p:nvPr/>
        </p:nvCxnSpPr>
        <p:spPr>
          <a:xfrm flipH="1">
            <a:off x="5945580" y="3613995"/>
            <a:ext cx="1652" cy="617330"/>
          </a:xfrm>
          <a:prstGeom prst="straightConnector1">
            <a:avLst/>
          </a:prstGeom>
          <a:noFill/>
          <a:ln w="25400" cap="flat" cmpd="sng" algn="ctr">
            <a:gradFill flip="none" rotWithShape="1">
              <a:gsLst>
                <a:gs pos="0">
                  <a:srgbClr val="4F81BD">
                    <a:lumMod val="75000"/>
                  </a:srgbClr>
                </a:gs>
                <a:gs pos="100000">
                  <a:srgbClr val="FFFFFF">
                    <a:alpha val="0"/>
                  </a:srgbClr>
                </a:gs>
                <a:gs pos="21000">
                  <a:srgbClr val="4F81BD"/>
                </a:gs>
                <a:gs pos="79000">
                  <a:sysClr val="window" lastClr="FFFFFF">
                    <a:alpha val="0"/>
                  </a:sysClr>
                </a:gs>
              </a:gsLst>
              <a:lin ang="15840000" scaled="0"/>
              <a:tileRect/>
            </a:gradFill>
            <a:prstDash val="solid"/>
            <a:tailEnd type="arrow"/>
          </a:ln>
          <a:effectLst/>
        </p:spPr>
      </p:cxnSp>
      <p:cxnSp>
        <p:nvCxnSpPr>
          <p:cNvPr id="60" name="Connecteur en angle 160"/>
          <p:cNvCxnSpPr/>
          <p:nvPr/>
        </p:nvCxnSpPr>
        <p:spPr>
          <a:xfrm>
            <a:off x="5764591" y="2830936"/>
            <a:ext cx="1216430" cy="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none"/>
          </a:ln>
          <a:effectLst/>
        </p:spPr>
      </p:cxnSp>
      <p:sp>
        <p:nvSpPr>
          <p:cNvPr id="61" name="Rectangle 3"/>
          <p:cNvSpPr/>
          <p:nvPr/>
        </p:nvSpPr>
        <p:spPr>
          <a:xfrm flipH="1">
            <a:off x="6694168" y="6187801"/>
            <a:ext cx="1203152" cy="652062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149842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149842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EEECE1">
              <a:lumMod val="90000"/>
            </a:srgbClr>
          </a:solidFill>
          <a:ln w="9525" cap="flat" cmpd="sng" algn="ctr">
            <a:solidFill>
              <a:srgbClr val="EEECE1">
                <a:lumMod val="50000"/>
              </a:srgbClr>
            </a:solidFill>
            <a:prstDash val="solid"/>
          </a:ln>
          <a:effectLst/>
        </p:spPr>
        <p:txBody>
          <a:bodyPr lIns="91429" tIns="45715" rIns="91429" bIns="45715"/>
          <a:lstStyle/>
          <a:p>
            <a:pPr defTabSz="640080">
              <a:defRPr/>
            </a:pPr>
            <a:r>
              <a:rPr kumimoji="0" lang="en-GB" sz="800" kern="0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T0/T1</a:t>
            </a:r>
            <a:endParaRPr kumimoji="0" lang="en-GB" sz="800" kern="0" dirty="0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62" name="Flowchart: Sequential Access Storage 61"/>
          <p:cNvSpPr/>
          <p:nvPr/>
        </p:nvSpPr>
        <p:spPr>
          <a:xfrm>
            <a:off x="7186342" y="6277792"/>
            <a:ext cx="497293" cy="480945"/>
          </a:xfrm>
          <a:prstGeom prst="flowChartMagneticTape">
            <a:avLst/>
          </a:prstGeom>
          <a:solidFill>
            <a:srgbClr val="4F81BD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Archive</a:t>
            </a:r>
            <a:endParaRPr kumimoji="0" lang="en-GB" sz="1000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3" name="Connecteur droit 28"/>
          <p:cNvCxnSpPr/>
          <p:nvPr/>
        </p:nvCxnSpPr>
        <p:spPr>
          <a:xfrm>
            <a:off x="5286682" y="1070052"/>
            <a:ext cx="2240329" cy="3134"/>
          </a:xfrm>
          <a:prstGeom prst="line">
            <a:avLst/>
          </a:prstGeom>
          <a:noFill/>
          <a:ln w="6350" cap="flat" cmpd="sng" algn="ctr">
            <a:solidFill>
              <a:srgbClr val="8064A2"/>
            </a:solidFill>
            <a:prstDash val="solid"/>
          </a:ln>
          <a:effectLst/>
        </p:spPr>
      </p:cxnSp>
      <p:grpSp>
        <p:nvGrpSpPr>
          <p:cNvPr id="64" name="Group 63"/>
          <p:cNvGrpSpPr/>
          <p:nvPr/>
        </p:nvGrpSpPr>
        <p:grpSpPr>
          <a:xfrm>
            <a:off x="5594241" y="1031205"/>
            <a:ext cx="99513" cy="77699"/>
            <a:chOff x="4682799" y="1410811"/>
            <a:chExt cx="99513" cy="77699"/>
          </a:xfrm>
          <a:effectLst/>
        </p:grpSpPr>
        <p:sp>
          <p:nvSpPr>
            <p:cNvPr id="65" name="Heart 64"/>
            <p:cNvSpPr/>
            <p:nvPr/>
          </p:nvSpPr>
          <p:spPr>
            <a:xfrm>
              <a:off x="4682799" y="1413786"/>
              <a:ext cx="99513" cy="72068"/>
            </a:xfrm>
            <a:prstGeom prst="hear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Lightning Bolt 65"/>
            <p:cNvSpPr/>
            <p:nvPr/>
          </p:nvSpPr>
          <p:spPr>
            <a:xfrm rot="251468">
              <a:off x="4701049" y="1410811"/>
              <a:ext cx="65353" cy="77699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893545" y="1034180"/>
            <a:ext cx="99513" cy="77699"/>
            <a:chOff x="4682799" y="1410811"/>
            <a:chExt cx="99513" cy="77699"/>
          </a:xfrm>
          <a:effectLst/>
        </p:grpSpPr>
        <p:sp>
          <p:nvSpPr>
            <p:cNvPr id="68" name="Heart 67"/>
            <p:cNvSpPr/>
            <p:nvPr/>
          </p:nvSpPr>
          <p:spPr>
            <a:xfrm>
              <a:off x="4682799" y="1413786"/>
              <a:ext cx="99513" cy="72068"/>
            </a:xfrm>
            <a:prstGeom prst="hear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Lightning Bolt 68"/>
            <p:cNvSpPr/>
            <p:nvPr/>
          </p:nvSpPr>
          <p:spPr>
            <a:xfrm rot="251468">
              <a:off x="4701049" y="1410811"/>
              <a:ext cx="65353" cy="77699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269247" y="1032453"/>
            <a:ext cx="99513" cy="77699"/>
            <a:chOff x="4682799" y="1410811"/>
            <a:chExt cx="99513" cy="77699"/>
          </a:xfrm>
          <a:effectLst/>
        </p:grpSpPr>
        <p:sp>
          <p:nvSpPr>
            <p:cNvPr id="71" name="Heart 70"/>
            <p:cNvSpPr/>
            <p:nvPr/>
          </p:nvSpPr>
          <p:spPr>
            <a:xfrm>
              <a:off x="4682799" y="1413786"/>
              <a:ext cx="99513" cy="72068"/>
            </a:xfrm>
            <a:prstGeom prst="hear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Lightning Bolt 71"/>
            <p:cNvSpPr/>
            <p:nvPr/>
          </p:nvSpPr>
          <p:spPr>
            <a:xfrm rot="251468">
              <a:off x="4701049" y="1410811"/>
              <a:ext cx="65353" cy="77699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595409" y="1469019"/>
            <a:ext cx="99513" cy="77699"/>
            <a:chOff x="4682799" y="1410811"/>
            <a:chExt cx="99513" cy="77699"/>
          </a:xfrm>
          <a:effectLst/>
        </p:grpSpPr>
        <p:sp>
          <p:nvSpPr>
            <p:cNvPr id="74" name="Heart 73"/>
            <p:cNvSpPr/>
            <p:nvPr/>
          </p:nvSpPr>
          <p:spPr>
            <a:xfrm>
              <a:off x="4682799" y="1413786"/>
              <a:ext cx="99513" cy="72068"/>
            </a:xfrm>
            <a:prstGeom prst="hear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Lightning Bolt 74"/>
            <p:cNvSpPr/>
            <p:nvPr/>
          </p:nvSpPr>
          <p:spPr>
            <a:xfrm rot="251468">
              <a:off x="4701049" y="1410811"/>
              <a:ext cx="65353" cy="77699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895424" y="1466044"/>
            <a:ext cx="99513" cy="77699"/>
            <a:chOff x="4682799" y="1410811"/>
            <a:chExt cx="99513" cy="77699"/>
          </a:xfrm>
          <a:effectLst/>
        </p:grpSpPr>
        <p:sp>
          <p:nvSpPr>
            <p:cNvPr id="77" name="Heart 76"/>
            <p:cNvSpPr/>
            <p:nvPr/>
          </p:nvSpPr>
          <p:spPr>
            <a:xfrm>
              <a:off x="4682799" y="1413786"/>
              <a:ext cx="99513" cy="72068"/>
            </a:xfrm>
            <a:prstGeom prst="hear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Lightning Bolt 77"/>
            <p:cNvSpPr/>
            <p:nvPr/>
          </p:nvSpPr>
          <p:spPr>
            <a:xfrm rot="251468">
              <a:off x="4701049" y="1410811"/>
              <a:ext cx="65353" cy="77699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271776" y="1456670"/>
            <a:ext cx="99513" cy="77699"/>
            <a:chOff x="4682799" y="1410811"/>
            <a:chExt cx="99513" cy="77699"/>
          </a:xfrm>
          <a:effectLst/>
        </p:grpSpPr>
        <p:sp>
          <p:nvSpPr>
            <p:cNvPr id="80" name="Heart 79"/>
            <p:cNvSpPr/>
            <p:nvPr/>
          </p:nvSpPr>
          <p:spPr>
            <a:xfrm>
              <a:off x="4682799" y="1413786"/>
              <a:ext cx="99513" cy="72068"/>
            </a:xfrm>
            <a:prstGeom prst="hear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Lightning Bolt 80"/>
            <p:cNvSpPr/>
            <p:nvPr/>
          </p:nvSpPr>
          <p:spPr>
            <a:xfrm rot="251468">
              <a:off x="4701049" y="1410811"/>
              <a:ext cx="65353" cy="77699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140356" y="793866"/>
            <a:ext cx="99513" cy="77699"/>
            <a:chOff x="4682799" y="1410811"/>
            <a:chExt cx="99513" cy="77699"/>
          </a:xfrm>
          <a:effectLst/>
        </p:grpSpPr>
        <p:sp>
          <p:nvSpPr>
            <p:cNvPr id="83" name="Heart 82"/>
            <p:cNvSpPr/>
            <p:nvPr/>
          </p:nvSpPr>
          <p:spPr>
            <a:xfrm>
              <a:off x="4682799" y="1413786"/>
              <a:ext cx="99513" cy="72068"/>
            </a:xfrm>
            <a:prstGeom prst="hear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Lightning Bolt 83"/>
            <p:cNvSpPr/>
            <p:nvPr/>
          </p:nvSpPr>
          <p:spPr>
            <a:xfrm rot="251468">
              <a:off x="4701049" y="1410811"/>
              <a:ext cx="65353" cy="77699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85" name="Connecteur droit avec flèche 50"/>
          <p:cNvCxnSpPr/>
          <p:nvPr/>
        </p:nvCxnSpPr>
        <p:spPr>
          <a:xfrm flipH="1">
            <a:off x="5933800" y="1979144"/>
            <a:ext cx="2306" cy="205319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86" name="Connecteur droit avec flèche 50"/>
          <p:cNvCxnSpPr/>
          <p:nvPr/>
        </p:nvCxnSpPr>
        <p:spPr>
          <a:xfrm>
            <a:off x="5645743" y="1994670"/>
            <a:ext cx="0" cy="18979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87" name="Rectangle 3"/>
          <p:cNvSpPr/>
          <p:nvPr/>
        </p:nvSpPr>
        <p:spPr>
          <a:xfrm>
            <a:off x="5305548" y="2538449"/>
            <a:ext cx="911512" cy="175878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201620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91429" tIns="10800" rIns="91429" bIns="45715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Time slicing</a:t>
            </a:r>
          </a:p>
        </p:txBody>
      </p:sp>
      <p:grpSp>
        <p:nvGrpSpPr>
          <p:cNvPr id="88" name="Grouper 35"/>
          <p:cNvGrpSpPr/>
          <p:nvPr/>
        </p:nvGrpSpPr>
        <p:grpSpPr>
          <a:xfrm>
            <a:off x="5560362" y="1783570"/>
            <a:ext cx="179836" cy="236877"/>
            <a:chOff x="1728107" y="2561128"/>
            <a:chExt cx="406414" cy="535320"/>
          </a:xfrm>
          <a:effectLst/>
        </p:grpSpPr>
        <p:sp>
          <p:nvSpPr>
            <p:cNvPr id="89" name="Rectangle 3"/>
            <p:cNvSpPr/>
            <p:nvPr/>
          </p:nvSpPr>
          <p:spPr>
            <a:xfrm>
              <a:off x="1728107" y="2561128"/>
              <a:ext cx="406414" cy="178440"/>
            </a:xfrm>
            <a:custGeom>
              <a:avLst/>
              <a:gdLst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0 w 3025051"/>
                <a:gd name="connsiteY3" fmla="*/ 470271 h 470271"/>
                <a:gd name="connsiteX4" fmla="*/ 0 w 3025051"/>
                <a:gd name="connsiteY4" fmla="*/ 0 h 470271"/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2016208 w 3025051"/>
                <a:gd name="connsiteY3" fmla="*/ 470271 h 470271"/>
                <a:gd name="connsiteX4" fmla="*/ 0 w 3025051"/>
                <a:gd name="connsiteY4" fmla="*/ 470271 h 470271"/>
                <a:gd name="connsiteX5" fmla="*/ 0 w 3025051"/>
                <a:gd name="connsiteY5" fmla="*/ 0 h 47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5051" h="470271">
                  <a:moveTo>
                    <a:pt x="0" y="0"/>
                  </a:moveTo>
                  <a:lnTo>
                    <a:pt x="3025051" y="0"/>
                  </a:lnTo>
                  <a:lnTo>
                    <a:pt x="3025051" y="470271"/>
                  </a:lnTo>
                  <a:lnTo>
                    <a:pt x="2016208" y="470271"/>
                  </a:lnTo>
                  <a:lnTo>
                    <a:pt x="0" y="470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>
                <a:lumMod val="40000"/>
                <a:lumOff val="6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algn="ctr" defTabSz="640080">
                <a:defRPr/>
              </a:pPr>
              <a:endParaRPr kumimoji="0" lang="en-GB" sz="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Rectangle 3"/>
            <p:cNvSpPr/>
            <p:nvPr/>
          </p:nvSpPr>
          <p:spPr>
            <a:xfrm>
              <a:off x="1728107" y="2739568"/>
              <a:ext cx="406414" cy="178440"/>
            </a:xfrm>
            <a:custGeom>
              <a:avLst/>
              <a:gdLst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0 w 3025051"/>
                <a:gd name="connsiteY3" fmla="*/ 470271 h 470271"/>
                <a:gd name="connsiteX4" fmla="*/ 0 w 3025051"/>
                <a:gd name="connsiteY4" fmla="*/ 0 h 470271"/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2016208 w 3025051"/>
                <a:gd name="connsiteY3" fmla="*/ 470271 h 470271"/>
                <a:gd name="connsiteX4" fmla="*/ 0 w 3025051"/>
                <a:gd name="connsiteY4" fmla="*/ 470271 h 470271"/>
                <a:gd name="connsiteX5" fmla="*/ 0 w 3025051"/>
                <a:gd name="connsiteY5" fmla="*/ 0 h 47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5051" h="470271">
                  <a:moveTo>
                    <a:pt x="0" y="0"/>
                  </a:moveTo>
                  <a:lnTo>
                    <a:pt x="3025051" y="0"/>
                  </a:lnTo>
                  <a:lnTo>
                    <a:pt x="3025051" y="470271"/>
                  </a:lnTo>
                  <a:lnTo>
                    <a:pt x="2016208" y="470271"/>
                  </a:lnTo>
                  <a:lnTo>
                    <a:pt x="0" y="470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>
                <a:lumMod val="40000"/>
                <a:lumOff val="6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algn="ctr" defTabSz="640080">
                <a:defRPr/>
              </a:pPr>
              <a:endParaRPr kumimoji="0" lang="en-GB" sz="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Rectangle 3"/>
            <p:cNvSpPr/>
            <p:nvPr/>
          </p:nvSpPr>
          <p:spPr>
            <a:xfrm>
              <a:off x="1728107" y="2918008"/>
              <a:ext cx="406414" cy="178440"/>
            </a:xfrm>
            <a:custGeom>
              <a:avLst/>
              <a:gdLst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0 w 3025051"/>
                <a:gd name="connsiteY3" fmla="*/ 470271 h 470271"/>
                <a:gd name="connsiteX4" fmla="*/ 0 w 3025051"/>
                <a:gd name="connsiteY4" fmla="*/ 0 h 470271"/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2016208 w 3025051"/>
                <a:gd name="connsiteY3" fmla="*/ 470271 h 470271"/>
                <a:gd name="connsiteX4" fmla="*/ 0 w 3025051"/>
                <a:gd name="connsiteY4" fmla="*/ 470271 h 470271"/>
                <a:gd name="connsiteX5" fmla="*/ 0 w 3025051"/>
                <a:gd name="connsiteY5" fmla="*/ 0 h 470271"/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1469325 w 3025051"/>
                <a:gd name="connsiteY3" fmla="*/ 470271 h 470271"/>
                <a:gd name="connsiteX4" fmla="*/ 0 w 3025051"/>
                <a:gd name="connsiteY4" fmla="*/ 470271 h 470271"/>
                <a:gd name="connsiteX5" fmla="*/ 0 w 3025051"/>
                <a:gd name="connsiteY5" fmla="*/ 0 h 470271"/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1547457 w 3025051"/>
                <a:gd name="connsiteY3" fmla="*/ 470271 h 470271"/>
                <a:gd name="connsiteX4" fmla="*/ 0 w 3025051"/>
                <a:gd name="connsiteY4" fmla="*/ 470271 h 470271"/>
                <a:gd name="connsiteX5" fmla="*/ 0 w 3025051"/>
                <a:gd name="connsiteY5" fmla="*/ 0 h 47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5051" h="470271">
                  <a:moveTo>
                    <a:pt x="0" y="0"/>
                  </a:moveTo>
                  <a:lnTo>
                    <a:pt x="3025051" y="0"/>
                  </a:lnTo>
                  <a:lnTo>
                    <a:pt x="3025051" y="470271"/>
                  </a:lnTo>
                  <a:lnTo>
                    <a:pt x="1547457" y="470271"/>
                  </a:lnTo>
                  <a:lnTo>
                    <a:pt x="0" y="470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>
                <a:lumMod val="40000"/>
                <a:lumOff val="6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algn="ctr" defTabSz="640080">
                <a:defRPr/>
              </a:pPr>
              <a:endParaRPr kumimoji="0" lang="en-GB" sz="800" kern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2" name="Grouper 39"/>
          <p:cNvGrpSpPr/>
          <p:nvPr/>
        </p:nvGrpSpPr>
        <p:grpSpPr>
          <a:xfrm>
            <a:off x="5862437" y="1783567"/>
            <a:ext cx="179836" cy="236877"/>
            <a:chOff x="1880507" y="2713528"/>
            <a:chExt cx="406414" cy="535320"/>
          </a:xfrm>
          <a:effectLst/>
        </p:grpSpPr>
        <p:sp>
          <p:nvSpPr>
            <p:cNvPr id="93" name="Rectangle 3"/>
            <p:cNvSpPr/>
            <p:nvPr/>
          </p:nvSpPr>
          <p:spPr>
            <a:xfrm>
              <a:off x="1880507" y="2713528"/>
              <a:ext cx="406414" cy="178440"/>
            </a:xfrm>
            <a:custGeom>
              <a:avLst/>
              <a:gdLst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0 w 3025051"/>
                <a:gd name="connsiteY3" fmla="*/ 470271 h 470271"/>
                <a:gd name="connsiteX4" fmla="*/ 0 w 3025051"/>
                <a:gd name="connsiteY4" fmla="*/ 0 h 470271"/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2016208 w 3025051"/>
                <a:gd name="connsiteY3" fmla="*/ 470271 h 470271"/>
                <a:gd name="connsiteX4" fmla="*/ 0 w 3025051"/>
                <a:gd name="connsiteY4" fmla="*/ 470271 h 470271"/>
                <a:gd name="connsiteX5" fmla="*/ 0 w 3025051"/>
                <a:gd name="connsiteY5" fmla="*/ 0 h 47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5051" h="470271">
                  <a:moveTo>
                    <a:pt x="0" y="0"/>
                  </a:moveTo>
                  <a:lnTo>
                    <a:pt x="3025051" y="0"/>
                  </a:lnTo>
                  <a:lnTo>
                    <a:pt x="3025051" y="470271"/>
                  </a:lnTo>
                  <a:lnTo>
                    <a:pt x="2016208" y="470271"/>
                  </a:lnTo>
                  <a:lnTo>
                    <a:pt x="0" y="470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>
                <a:lumMod val="40000"/>
                <a:lumOff val="6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algn="ctr" defTabSz="640080">
                <a:defRPr/>
              </a:pPr>
              <a:endParaRPr kumimoji="0" lang="en-GB" sz="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Rectangle 3"/>
            <p:cNvSpPr/>
            <p:nvPr/>
          </p:nvSpPr>
          <p:spPr>
            <a:xfrm>
              <a:off x="1880507" y="2891968"/>
              <a:ext cx="406414" cy="178440"/>
            </a:xfrm>
            <a:custGeom>
              <a:avLst/>
              <a:gdLst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0 w 3025051"/>
                <a:gd name="connsiteY3" fmla="*/ 470271 h 470271"/>
                <a:gd name="connsiteX4" fmla="*/ 0 w 3025051"/>
                <a:gd name="connsiteY4" fmla="*/ 0 h 470271"/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2016208 w 3025051"/>
                <a:gd name="connsiteY3" fmla="*/ 470271 h 470271"/>
                <a:gd name="connsiteX4" fmla="*/ 0 w 3025051"/>
                <a:gd name="connsiteY4" fmla="*/ 470271 h 470271"/>
                <a:gd name="connsiteX5" fmla="*/ 0 w 3025051"/>
                <a:gd name="connsiteY5" fmla="*/ 0 h 47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5051" h="470271">
                  <a:moveTo>
                    <a:pt x="0" y="0"/>
                  </a:moveTo>
                  <a:lnTo>
                    <a:pt x="3025051" y="0"/>
                  </a:lnTo>
                  <a:lnTo>
                    <a:pt x="3025051" y="470271"/>
                  </a:lnTo>
                  <a:lnTo>
                    <a:pt x="2016208" y="470271"/>
                  </a:lnTo>
                  <a:lnTo>
                    <a:pt x="0" y="470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>
                <a:lumMod val="40000"/>
                <a:lumOff val="6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algn="ctr" defTabSz="640080">
                <a:defRPr/>
              </a:pPr>
              <a:endParaRPr kumimoji="0" lang="en-GB" sz="8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Rectangle 3"/>
            <p:cNvSpPr/>
            <p:nvPr/>
          </p:nvSpPr>
          <p:spPr>
            <a:xfrm>
              <a:off x="1880507" y="3070408"/>
              <a:ext cx="406414" cy="178440"/>
            </a:xfrm>
            <a:custGeom>
              <a:avLst/>
              <a:gdLst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0 w 3025051"/>
                <a:gd name="connsiteY3" fmla="*/ 470271 h 470271"/>
                <a:gd name="connsiteX4" fmla="*/ 0 w 3025051"/>
                <a:gd name="connsiteY4" fmla="*/ 0 h 470271"/>
                <a:gd name="connsiteX0" fmla="*/ 0 w 3025051"/>
                <a:gd name="connsiteY0" fmla="*/ 0 h 470271"/>
                <a:gd name="connsiteX1" fmla="*/ 3025051 w 3025051"/>
                <a:gd name="connsiteY1" fmla="*/ 0 h 470271"/>
                <a:gd name="connsiteX2" fmla="*/ 3025051 w 3025051"/>
                <a:gd name="connsiteY2" fmla="*/ 470271 h 470271"/>
                <a:gd name="connsiteX3" fmla="*/ 2016208 w 3025051"/>
                <a:gd name="connsiteY3" fmla="*/ 470271 h 470271"/>
                <a:gd name="connsiteX4" fmla="*/ 0 w 3025051"/>
                <a:gd name="connsiteY4" fmla="*/ 470271 h 470271"/>
                <a:gd name="connsiteX5" fmla="*/ 0 w 3025051"/>
                <a:gd name="connsiteY5" fmla="*/ 0 h 47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5051" h="470271">
                  <a:moveTo>
                    <a:pt x="0" y="0"/>
                  </a:moveTo>
                  <a:lnTo>
                    <a:pt x="3025051" y="0"/>
                  </a:lnTo>
                  <a:lnTo>
                    <a:pt x="3025051" y="470271"/>
                  </a:lnTo>
                  <a:lnTo>
                    <a:pt x="2016208" y="470271"/>
                  </a:lnTo>
                  <a:lnTo>
                    <a:pt x="0" y="470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>
                <a:lumMod val="40000"/>
                <a:lumOff val="6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algn="ctr" defTabSz="640080">
                <a:defRPr/>
              </a:pPr>
              <a:endParaRPr kumimoji="0" lang="en-GB" sz="800" ker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411760" y="1767808"/>
            <a:ext cx="470802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640080"/>
            <a:r>
              <a:rPr lang="en-US" sz="800" dirty="0">
                <a:solidFill>
                  <a:prstClr val="black"/>
                </a:solidFill>
                <a:latin typeface="Calibri"/>
              </a:rPr>
              <a:t>O(100)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379230" y="4174084"/>
            <a:ext cx="522799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640080"/>
            <a:r>
              <a:rPr lang="en-US" sz="800" dirty="0">
                <a:solidFill>
                  <a:prstClr val="black"/>
                </a:solidFill>
                <a:latin typeface="Calibri"/>
              </a:rPr>
              <a:t>O(1000)</a:t>
            </a:r>
          </a:p>
        </p:txBody>
      </p:sp>
      <p:cxnSp>
        <p:nvCxnSpPr>
          <p:cNvPr id="98" name="Connecteur droit avec flèche 50"/>
          <p:cNvCxnSpPr/>
          <p:nvPr/>
        </p:nvCxnSpPr>
        <p:spPr>
          <a:xfrm flipH="1">
            <a:off x="5752505" y="2346356"/>
            <a:ext cx="2306" cy="205319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99" name="Rectangle 3"/>
          <p:cNvSpPr/>
          <p:nvPr/>
        </p:nvSpPr>
        <p:spPr>
          <a:xfrm>
            <a:off x="5296992" y="2182358"/>
            <a:ext cx="920069" cy="179027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201620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91429" tIns="10800" rIns="91429" bIns="45715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Local aggregation</a:t>
            </a:r>
          </a:p>
        </p:txBody>
      </p:sp>
      <p:cxnSp>
        <p:nvCxnSpPr>
          <p:cNvPr id="100" name="Connecteur droit avec flèche 358"/>
          <p:cNvCxnSpPr/>
          <p:nvPr/>
        </p:nvCxnSpPr>
        <p:spPr>
          <a:xfrm flipH="1">
            <a:off x="6104452" y="3605685"/>
            <a:ext cx="1" cy="625643"/>
          </a:xfrm>
          <a:prstGeom prst="straightConnector1">
            <a:avLst/>
          </a:prstGeom>
          <a:noFill/>
          <a:ln w="25400" cap="flat" cmpd="sng" algn="ctr">
            <a:gradFill flip="none" rotWithShape="1">
              <a:gsLst>
                <a:gs pos="0">
                  <a:srgbClr val="4F81BD">
                    <a:lumMod val="75000"/>
                  </a:srgbClr>
                </a:gs>
                <a:gs pos="100000">
                  <a:srgbClr val="FFFFFF">
                    <a:alpha val="0"/>
                  </a:srgbClr>
                </a:gs>
                <a:gs pos="21000">
                  <a:srgbClr val="4F81BD"/>
                </a:gs>
                <a:gs pos="79000">
                  <a:sysClr val="window" lastClr="FFFFFF">
                    <a:alpha val="0"/>
                  </a:sysClr>
                </a:gs>
              </a:gsLst>
              <a:lin ang="15840000" scaled="0"/>
              <a:tileRect/>
            </a:gradFill>
            <a:prstDash val="solid"/>
            <a:tailEnd type="arrow"/>
          </a:ln>
          <a:effectLst/>
        </p:spPr>
      </p:cxnSp>
      <p:cxnSp>
        <p:nvCxnSpPr>
          <p:cNvPr id="101" name="Connecteur droit avec flèche 187"/>
          <p:cNvCxnSpPr>
            <a:stCxn id="145" idx="4"/>
            <a:endCxn id="62" idx="1"/>
          </p:cNvCxnSpPr>
          <p:nvPr/>
        </p:nvCxnSpPr>
        <p:spPr>
          <a:xfrm>
            <a:off x="6460260" y="6518264"/>
            <a:ext cx="726080" cy="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02" name="Connecteur droit avec flèche 237"/>
          <p:cNvCxnSpPr/>
          <p:nvPr/>
        </p:nvCxnSpPr>
        <p:spPr>
          <a:xfrm>
            <a:off x="6202151" y="5134266"/>
            <a:ext cx="501309" cy="1"/>
          </a:xfrm>
          <a:prstGeom prst="straightConnector1">
            <a:avLst/>
          </a:prstGeom>
          <a:noFill/>
          <a:ln w="25400" cap="flat" cmpd="sng" algn="ctr">
            <a:solidFill>
              <a:srgbClr val="C0504D">
                <a:lumMod val="75000"/>
              </a:srgbClr>
            </a:solidFill>
            <a:prstDash val="solid"/>
            <a:headEnd type="arrow"/>
            <a:tailEnd type="arrow"/>
          </a:ln>
          <a:effectLst/>
        </p:spPr>
      </p:cxnSp>
      <p:sp>
        <p:nvSpPr>
          <p:cNvPr id="103" name="Parenthèse ouvrante 77"/>
          <p:cNvSpPr/>
          <p:nvPr/>
        </p:nvSpPr>
        <p:spPr>
          <a:xfrm>
            <a:off x="3803416" y="6187802"/>
            <a:ext cx="197818" cy="740729"/>
          </a:xfrm>
          <a:prstGeom prst="leftBracket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/>
          <a:lstStyle/>
          <a:p>
            <a:pPr defTabSz="640080">
              <a:defRPr/>
            </a:pPr>
            <a:endParaRPr kumimoji="0" lang="en-GB" sz="105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ZoneTexte 79"/>
          <p:cNvSpPr txBox="1"/>
          <p:nvPr/>
        </p:nvSpPr>
        <p:spPr>
          <a:xfrm>
            <a:off x="3145040" y="6243705"/>
            <a:ext cx="607859" cy="2539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640080"/>
            <a:r>
              <a:rPr lang="en-GB" sz="1050" dirty="0">
                <a:solidFill>
                  <a:prstClr val="black"/>
                </a:solidFill>
                <a:latin typeface="Calibri"/>
              </a:rPr>
              <a:t>Storage</a:t>
            </a:r>
          </a:p>
        </p:txBody>
      </p:sp>
      <p:cxnSp>
        <p:nvCxnSpPr>
          <p:cNvPr id="105" name="Connecteur en angle 60"/>
          <p:cNvCxnSpPr/>
          <p:nvPr/>
        </p:nvCxnSpPr>
        <p:spPr>
          <a:xfrm flipH="1">
            <a:off x="7753941" y="3266729"/>
            <a:ext cx="691369" cy="0"/>
          </a:xfrm>
          <a:prstGeom prst="straightConnector1">
            <a:avLst/>
          </a:prstGeom>
          <a:noFill/>
          <a:ln w="28575" cap="flat" cmpd="sng" algn="ctr">
            <a:solidFill>
              <a:srgbClr val="953735"/>
            </a:solidFill>
            <a:prstDash val="sysDash"/>
            <a:headEnd type="arrow"/>
            <a:tailEnd type="none"/>
          </a:ln>
          <a:effectLst/>
        </p:spPr>
      </p:cxnSp>
      <p:cxnSp>
        <p:nvCxnSpPr>
          <p:cNvPr id="106" name="Connecteur en angle 60"/>
          <p:cNvCxnSpPr/>
          <p:nvPr/>
        </p:nvCxnSpPr>
        <p:spPr>
          <a:xfrm flipH="1">
            <a:off x="7759885" y="5120545"/>
            <a:ext cx="691369" cy="0"/>
          </a:xfrm>
          <a:prstGeom prst="straightConnector1">
            <a:avLst/>
          </a:prstGeom>
          <a:noFill/>
          <a:ln w="28575" cap="flat" cmpd="sng" algn="ctr">
            <a:solidFill>
              <a:srgbClr val="953735"/>
            </a:solidFill>
            <a:prstDash val="sysDash"/>
            <a:headEnd type="arrow"/>
            <a:tailEnd type="none"/>
          </a:ln>
          <a:effectLst/>
        </p:spPr>
      </p:cxnSp>
      <p:cxnSp>
        <p:nvCxnSpPr>
          <p:cNvPr id="107" name="Connecteur en angle 160"/>
          <p:cNvCxnSpPr/>
          <p:nvPr/>
        </p:nvCxnSpPr>
        <p:spPr>
          <a:xfrm>
            <a:off x="5776382" y="4643967"/>
            <a:ext cx="1186742" cy="102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none"/>
          </a:ln>
          <a:effectLst/>
        </p:spPr>
      </p:cxnSp>
      <p:sp>
        <p:nvSpPr>
          <p:cNvPr id="108" name="Rectangle 3"/>
          <p:cNvSpPr/>
          <p:nvPr/>
        </p:nvSpPr>
        <p:spPr>
          <a:xfrm>
            <a:off x="9343232" y="5798923"/>
            <a:ext cx="710147" cy="658603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1543876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1543876 w 3025051"/>
              <a:gd name="connsiteY1" fmla="*/ 3533 h 470271"/>
              <a:gd name="connsiteX2" fmla="*/ 3025051 w 3025051"/>
              <a:gd name="connsiteY2" fmla="*/ 0 h 470271"/>
              <a:gd name="connsiteX3" fmla="*/ 3025051 w 3025051"/>
              <a:gd name="connsiteY3" fmla="*/ 470271 h 470271"/>
              <a:gd name="connsiteX4" fmla="*/ 1543876 w 3025051"/>
              <a:gd name="connsiteY4" fmla="*/ 470271 h 470271"/>
              <a:gd name="connsiteX5" fmla="*/ 0 w 3025051"/>
              <a:gd name="connsiteY5" fmla="*/ 470271 h 470271"/>
              <a:gd name="connsiteX6" fmla="*/ 0 w 3025051"/>
              <a:gd name="connsiteY6" fmla="*/ 0 h 470271"/>
              <a:gd name="connsiteX0" fmla="*/ 0 w 3025051"/>
              <a:gd name="connsiteY0" fmla="*/ 4378 h 474649"/>
              <a:gd name="connsiteX1" fmla="*/ 1522883 w 3025051"/>
              <a:gd name="connsiteY1" fmla="*/ 0 h 474649"/>
              <a:gd name="connsiteX2" fmla="*/ 3025051 w 3025051"/>
              <a:gd name="connsiteY2" fmla="*/ 4378 h 474649"/>
              <a:gd name="connsiteX3" fmla="*/ 3025051 w 3025051"/>
              <a:gd name="connsiteY3" fmla="*/ 474649 h 474649"/>
              <a:gd name="connsiteX4" fmla="*/ 1543876 w 3025051"/>
              <a:gd name="connsiteY4" fmla="*/ 474649 h 474649"/>
              <a:gd name="connsiteX5" fmla="*/ 0 w 3025051"/>
              <a:gd name="connsiteY5" fmla="*/ 474649 h 474649"/>
              <a:gd name="connsiteX6" fmla="*/ 0 w 3025051"/>
              <a:gd name="connsiteY6" fmla="*/ 4378 h 474649"/>
              <a:gd name="connsiteX0" fmla="*/ 29814 w 3054865"/>
              <a:gd name="connsiteY0" fmla="*/ 4378 h 474649"/>
              <a:gd name="connsiteX1" fmla="*/ 1552697 w 3054865"/>
              <a:gd name="connsiteY1" fmla="*/ 0 h 474649"/>
              <a:gd name="connsiteX2" fmla="*/ 3054865 w 3054865"/>
              <a:gd name="connsiteY2" fmla="*/ 4378 h 474649"/>
              <a:gd name="connsiteX3" fmla="*/ 3054865 w 3054865"/>
              <a:gd name="connsiteY3" fmla="*/ 474649 h 474649"/>
              <a:gd name="connsiteX4" fmla="*/ 1573690 w 3054865"/>
              <a:gd name="connsiteY4" fmla="*/ 474649 h 474649"/>
              <a:gd name="connsiteX5" fmla="*/ 29814 w 3054865"/>
              <a:gd name="connsiteY5" fmla="*/ 474649 h 474649"/>
              <a:gd name="connsiteX6" fmla="*/ 0 w 3054865"/>
              <a:gd name="connsiteY6" fmla="*/ 232804 h 474649"/>
              <a:gd name="connsiteX7" fmla="*/ 29814 w 3054865"/>
              <a:gd name="connsiteY7" fmla="*/ 4378 h 47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4865" h="474649">
                <a:moveTo>
                  <a:pt x="29814" y="4378"/>
                </a:moveTo>
                <a:lnTo>
                  <a:pt x="1552697" y="0"/>
                </a:lnTo>
                <a:lnTo>
                  <a:pt x="3054865" y="4378"/>
                </a:lnTo>
                <a:lnTo>
                  <a:pt x="3054865" y="474649"/>
                </a:lnTo>
                <a:lnTo>
                  <a:pt x="1573690" y="474649"/>
                </a:lnTo>
                <a:lnTo>
                  <a:pt x="29814" y="474649"/>
                </a:lnTo>
                <a:lnTo>
                  <a:pt x="0" y="232804"/>
                </a:lnTo>
                <a:lnTo>
                  <a:pt x="29814" y="4378"/>
                </a:ln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  <a:ln w="952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lIns="91429" tIns="45715" rIns="91429" bIns="45715" anchor="ctr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Quality Control</a:t>
            </a:r>
          </a:p>
        </p:txBody>
      </p:sp>
      <p:sp>
        <p:nvSpPr>
          <p:cNvPr id="109" name="ZoneTexte 131"/>
          <p:cNvSpPr txBox="1"/>
          <p:nvPr/>
        </p:nvSpPr>
        <p:spPr>
          <a:xfrm>
            <a:off x="8462640" y="5344680"/>
            <a:ext cx="1278111" cy="707876"/>
          </a:xfrm>
          <a:prstGeom prst="rect">
            <a:avLst/>
          </a:prstGeom>
          <a:noFill/>
          <a:effectLst/>
        </p:spPr>
        <p:txBody>
          <a:bodyPr wrap="none" lIns="91429" tIns="45715" rIns="91429" bIns="45715" rtlCol="0">
            <a:spAutoFit/>
          </a:bodyPr>
          <a:lstStyle/>
          <a:p>
            <a:pPr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Sub-Time Frames</a:t>
            </a:r>
          </a:p>
          <a:p>
            <a:pPr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Time Frames</a:t>
            </a:r>
          </a:p>
          <a:p>
            <a:pPr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Compressed Time Frames</a:t>
            </a:r>
          </a:p>
          <a:p>
            <a:pPr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AOD</a:t>
            </a:r>
          </a:p>
          <a:p>
            <a:pPr defTabSz="640080"/>
            <a:endParaRPr lang="en-GB" sz="800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0" name="Connecteur en angle 60"/>
          <p:cNvCxnSpPr/>
          <p:nvPr/>
        </p:nvCxnSpPr>
        <p:spPr>
          <a:xfrm flipH="1">
            <a:off x="8503791" y="6314418"/>
            <a:ext cx="839443" cy="7174"/>
          </a:xfrm>
          <a:prstGeom prst="straightConnector1">
            <a:avLst/>
          </a:prstGeom>
          <a:noFill/>
          <a:ln w="38100" cap="flat" cmpd="dbl" algn="ctr">
            <a:solidFill>
              <a:srgbClr val="9BBB59">
                <a:lumMod val="75000"/>
              </a:srgbClr>
            </a:solidFill>
            <a:prstDash val="sysDot"/>
            <a:headEnd type="triangle"/>
            <a:tailEnd type="none"/>
          </a:ln>
          <a:effectLst/>
        </p:spPr>
      </p:cxnSp>
      <p:cxnSp>
        <p:nvCxnSpPr>
          <p:cNvPr id="111" name="Connecteur en angle 60"/>
          <p:cNvCxnSpPr/>
          <p:nvPr/>
        </p:nvCxnSpPr>
        <p:spPr>
          <a:xfrm>
            <a:off x="9666526" y="6500058"/>
            <a:ext cx="0" cy="398987"/>
          </a:xfrm>
          <a:prstGeom prst="straightConnector1">
            <a:avLst/>
          </a:prstGeom>
          <a:noFill/>
          <a:ln w="28575" cap="flat" cmpd="sng" algn="ctr">
            <a:solidFill>
              <a:srgbClr val="953735"/>
            </a:solidFill>
            <a:prstDash val="sysDash"/>
            <a:headEnd type="arrow"/>
            <a:tailEnd type="none"/>
          </a:ln>
          <a:effectLst/>
        </p:spPr>
      </p:cxnSp>
      <p:cxnSp>
        <p:nvCxnSpPr>
          <p:cNvPr id="112" name="Connecteur en angle 60"/>
          <p:cNvCxnSpPr/>
          <p:nvPr/>
        </p:nvCxnSpPr>
        <p:spPr>
          <a:xfrm flipH="1">
            <a:off x="7746868" y="5273510"/>
            <a:ext cx="658666" cy="0"/>
          </a:xfrm>
          <a:prstGeom prst="straightConnector1">
            <a:avLst/>
          </a:prstGeom>
          <a:noFill/>
          <a:ln w="28575" cap="flat" cmpd="sng" algn="ctr">
            <a:solidFill>
              <a:srgbClr val="953735"/>
            </a:solidFill>
            <a:prstDash val="sysDash"/>
            <a:headEnd type="none"/>
            <a:tailEnd type="arrow"/>
          </a:ln>
          <a:effectLst/>
        </p:spPr>
      </p:cxnSp>
      <p:grpSp>
        <p:nvGrpSpPr>
          <p:cNvPr id="113" name="Group 112"/>
          <p:cNvGrpSpPr/>
          <p:nvPr/>
        </p:nvGrpSpPr>
        <p:grpSpPr>
          <a:xfrm>
            <a:off x="6508854" y="2222772"/>
            <a:ext cx="1942399" cy="583977"/>
            <a:chOff x="4475104" y="8776992"/>
            <a:chExt cx="1942399" cy="583977"/>
          </a:xfrm>
        </p:grpSpPr>
        <p:grpSp>
          <p:nvGrpSpPr>
            <p:cNvPr id="114" name="Group 113"/>
            <p:cNvGrpSpPr/>
            <p:nvPr/>
          </p:nvGrpSpPr>
          <p:grpSpPr>
            <a:xfrm>
              <a:off x="5358744" y="8776992"/>
              <a:ext cx="1058759" cy="190779"/>
              <a:chOff x="5263459" y="2911761"/>
              <a:chExt cx="1058759" cy="190779"/>
            </a:xfrm>
          </p:grpSpPr>
          <p:cxnSp>
            <p:nvCxnSpPr>
              <p:cNvPr id="117" name="Connecteur en angle 60"/>
              <p:cNvCxnSpPr/>
              <p:nvPr/>
            </p:nvCxnSpPr>
            <p:spPr>
              <a:xfrm flipH="1">
                <a:off x="5581038" y="3003078"/>
                <a:ext cx="741180" cy="0"/>
              </a:xfrm>
              <a:prstGeom prst="straightConnector1">
                <a:avLst/>
              </a:prstGeom>
              <a:noFill/>
              <a:ln w="38100" cap="flat" cmpd="dbl" algn="ctr">
                <a:solidFill>
                  <a:srgbClr val="9BBB59">
                    <a:lumMod val="75000"/>
                  </a:srgbClr>
                </a:solidFill>
                <a:prstDash val="sysDot"/>
                <a:headEnd type="triangle"/>
                <a:tailEnd type="none"/>
              </a:ln>
              <a:effectLst/>
            </p:spPr>
          </p:cxnSp>
          <p:sp>
            <p:nvSpPr>
              <p:cNvPr id="118" name="Rectangle 3"/>
              <p:cNvSpPr/>
              <p:nvPr/>
            </p:nvSpPr>
            <p:spPr>
              <a:xfrm>
                <a:off x="5263459" y="2911761"/>
                <a:ext cx="331683" cy="190779"/>
              </a:xfrm>
              <a:custGeom>
                <a:avLst/>
                <a:gdLst>
                  <a:gd name="connsiteX0" fmla="*/ 0 w 3025051"/>
                  <a:gd name="connsiteY0" fmla="*/ 0 h 470271"/>
                  <a:gd name="connsiteX1" fmla="*/ 3025051 w 3025051"/>
                  <a:gd name="connsiteY1" fmla="*/ 0 h 470271"/>
                  <a:gd name="connsiteX2" fmla="*/ 3025051 w 3025051"/>
                  <a:gd name="connsiteY2" fmla="*/ 470271 h 470271"/>
                  <a:gd name="connsiteX3" fmla="*/ 0 w 3025051"/>
                  <a:gd name="connsiteY3" fmla="*/ 470271 h 470271"/>
                  <a:gd name="connsiteX4" fmla="*/ 0 w 3025051"/>
                  <a:gd name="connsiteY4" fmla="*/ 0 h 470271"/>
                  <a:gd name="connsiteX0" fmla="*/ 0 w 3025051"/>
                  <a:gd name="connsiteY0" fmla="*/ 0 h 470271"/>
                  <a:gd name="connsiteX1" fmla="*/ 3025051 w 3025051"/>
                  <a:gd name="connsiteY1" fmla="*/ 0 h 470271"/>
                  <a:gd name="connsiteX2" fmla="*/ 3025051 w 3025051"/>
                  <a:gd name="connsiteY2" fmla="*/ 470271 h 470271"/>
                  <a:gd name="connsiteX3" fmla="*/ 2016208 w 3025051"/>
                  <a:gd name="connsiteY3" fmla="*/ 470271 h 470271"/>
                  <a:gd name="connsiteX4" fmla="*/ 0 w 3025051"/>
                  <a:gd name="connsiteY4" fmla="*/ 470271 h 470271"/>
                  <a:gd name="connsiteX5" fmla="*/ 0 w 3025051"/>
                  <a:gd name="connsiteY5" fmla="*/ 0 h 470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5051" h="470271">
                    <a:moveTo>
                      <a:pt x="0" y="0"/>
                    </a:moveTo>
                    <a:lnTo>
                      <a:pt x="3025051" y="0"/>
                    </a:lnTo>
                    <a:lnTo>
                      <a:pt x="3025051" y="470271"/>
                    </a:lnTo>
                    <a:lnTo>
                      <a:pt x="2016208" y="470271"/>
                    </a:lnTo>
                    <a:lnTo>
                      <a:pt x="0" y="4702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B59">
                  <a:lumMod val="60000"/>
                  <a:lumOff val="40000"/>
                </a:srgbClr>
              </a:solidFill>
              <a:ln w="952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lIns="91429" tIns="10800" rIns="91429" bIns="45715" anchor="ctr"/>
              <a:lstStyle/>
              <a:p>
                <a:pPr algn="ctr" defTabSz="640080">
                  <a:defRPr/>
                </a:pPr>
                <a:r>
                  <a:rPr kumimoji="0" lang="en-GB" sz="800" kern="0" dirty="0">
                    <a:solidFill>
                      <a:prstClr val="black"/>
                    </a:solidFill>
                    <a:latin typeface="Calibri"/>
                  </a:rPr>
                  <a:t>QC</a:t>
                </a:r>
              </a:p>
            </p:txBody>
          </p:sp>
        </p:grpSp>
        <p:cxnSp>
          <p:nvCxnSpPr>
            <p:cNvPr id="115" name="Connecteur droit avec flèche 358"/>
            <p:cNvCxnSpPr/>
            <p:nvPr/>
          </p:nvCxnSpPr>
          <p:spPr>
            <a:xfrm flipV="1">
              <a:off x="4834367" y="9013740"/>
              <a:ext cx="508000" cy="347229"/>
            </a:xfrm>
            <a:prstGeom prst="straightConnector1">
              <a:avLst/>
            </a:prstGeom>
            <a:noFill/>
            <a:ln w="25400" cap="flat" cmpd="sng" algn="ctr">
              <a:gradFill flip="none" rotWithShape="1">
                <a:gsLst>
                  <a:gs pos="0">
                    <a:srgbClr val="4F81BD">
                      <a:lumMod val="100000"/>
                    </a:srgbClr>
                  </a:gs>
                  <a:gs pos="83000">
                    <a:srgbClr val="FFFFFF">
                      <a:alpha val="0"/>
                    </a:srgbClr>
                  </a:gs>
                  <a:gs pos="58000">
                    <a:srgbClr val="4F81BD"/>
                  </a:gs>
                </a:gsLst>
                <a:lin ang="15840000" scaled="0"/>
                <a:tileRect/>
              </a:gradFill>
              <a:prstDash val="solid"/>
              <a:tailEnd type="arrow"/>
            </a:ln>
            <a:effectLst/>
          </p:spPr>
        </p:cxnSp>
        <p:cxnSp>
          <p:nvCxnSpPr>
            <p:cNvPr id="116" name="Connecteur droit avec flèche 358"/>
            <p:cNvCxnSpPr/>
            <p:nvPr/>
          </p:nvCxnSpPr>
          <p:spPr>
            <a:xfrm flipV="1">
              <a:off x="4475104" y="8874563"/>
              <a:ext cx="824119" cy="270766"/>
            </a:xfrm>
            <a:prstGeom prst="straightConnector1">
              <a:avLst/>
            </a:prstGeom>
            <a:noFill/>
            <a:ln w="25400" cap="flat" cmpd="sng" algn="ctr">
              <a:gradFill flip="none" rotWithShape="1">
                <a:gsLst>
                  <a:gs pos="0">
                    <a:srgbClr val="4F81BD">
                      <a:lumMod val="100000"/>
                    </a:srgbClr>
                  </a:gs>
                  <a:gs pos="83000">
                    <a:srgbClr val="FFFFFF">
                      <a:alpha val="0"/>
                    </a:srgbClr>
                  </a:gs>
                  <a:gs pos="58000">
                    <a:srgbClr val="4F81BD"/>
                  </a:gs>
                </a:gsLst>
                <a:lin ang="15840000" scaled="0"/>
                <a:tileRect/>
              </a:gradFill>
              <a:prstDash val="solid"/>
              <a:tailEnd type="arrow"/>
            </a:ln>
            <a:effectLst/>
          </p:spPr>
        </p:cxnSp>
      </p:grpSp>
      <p:grpSp>
        <p:nvGrpSpPr>
          <p:cNvPr id="119" name="Group 118"/>
          <p:cNvGrpSpPr/>
          <p:nvPr/>
        </p:nvGrpSpPr>
        <p:grpSpPr>
          <a:xfrm>
            <a:off x="6422483" y="5476923"/>
            <a:ext cx="2022827" cy="451846"/>
            <a:chOff x="4362992" y="8515925"/>
            <a:chExt cx="2022827" cy="451846"/>
          </a:xfrm>
        </p:grpSpPr>
        <p:grpSp>
          <p:nvGrpSpPr>
            <p:cNvPr id="120" name="Group 119"/>
            <p:cNvGrpSpPr/>
            <p:nvPr/>
          </p:nvGrpSpPr>
          <p:grpSpPr>
            <a:xfrm>
              <a:off x="5358744" y="8776992"/>
              <a:ext cx="1027075" cy="190779"/>
              <a:chOff x="5263459" y="2911761"/>
              <a:chExt cx="1027075" cy="190779"/>
            </a:xfrm>
          </p:grpSpPr>
          <p:cxnSp>
            <p:nvCxnSpPr>
              <p:cNvPr id="123" name="Connecteur en angle 60"/>
              <p:cNvCxnSpPr/>
              <p:nvPr/>
            </p:nvCxnSpPr>
            <p:spPr>
              <a:xfrm flipH="1">
                <a:off x="5581038" y="3002297"/>
                <a:ext cx="709496" cy="781"/>
              </a:xfrm>
              <a:prstGeom prst="straightConnector1">
                <a:avLst/>
              </a:prstGeom>
              <a:noFill/>
              <a:ln w="38100" cap="flat" cmpd="dbl" algn="ctr">
                <a:solidFill>
                  <a:srgbClr val="9BBB59">
                    <a:lumMod val="75000"/>
                  </a:srgbClr>
                </a:solidFill>
                <a:prstDash val="sysDot"/>
                <a:headEnd type="triangle"/>
                <a:tailEnd type="none"/>
              </a:ln>
              <a:effectLst/>
            </p:spPr>
          </p:cxnSp>
          <p:sp>
            <p:nvSpPr>
              <p:cNvPr id="124" name="Rectangle 3"/>
              <p:cNvSpPr/>
              <p:nvPr/>
            </p:nvSpPr>
            <p:spPr>
              <a:xfrm>
                <a:off x="5263459" y="2911761"/>
                <a:ext cx="331683" cy="190779"/>
              </a:xfrm>
              <a:custGeom>
                <a:avLst/>
                <a:gdLst>
                  <a:gd name="connsiteX0" fmla="*/ 0 w 3025051"/>
                  <a:gd name="connsiteY0" fmla="*/ 0 h 470271"/>
                  <a:gd name="connsiteX1" fmla="*/ 3025051 w 3025051"/>
                  <a:gd name="connsiteY1" fmla="*/ 0 h 470271"/>
                  <a:gd name="connsiteX2" fmla="*/ 3025051 w 3025051"/>
                  <a:gd name="connsiteY2" fmla="*/ 470271 h 470271"/>
                  <a:gd name="connsiteX3" fmla="*/ 0 w 3025051"/>
                  <a:gd name="connsiteY3" fmla="*/ 470271 h 470271"/>
                  <a:gd name="connsiteX4" fmla="*/ 0 w 3025051"/>
                  <a:gd name="connsiteY4" fmla="*/ 0 h 470271"/>
                  <a:gd name="connsiteX0" fmla="*/ 0 w 3025051"/>
                  <a:gd name="connsiteY0" fmla="*/ 0 h 470271"/>
                  <a:gd name="connsiteX1" fmla="*/ 3025051 w 3025051"/>
                  <a:gd name="connsiteY1" fmla="*/ 0 h 470271"/>
                  <a:gd name="connsiteX2" fmla="*/ 3025051 w 3025051"/>
                  <a:gd name="connsiteY2" fmla="*/ 470271 h 470271"/>
                  <a:gd name="connsiteX3" fmla="*/ 2016208 w 3025051"/>
                  <a:gd name="connsiteY3" fmla="*/ 470271 h 470271"/>
                  <a:gd name="connsiteX4" fmla="*/ 0 w 3025051"/>
                  <a:gd name="connsiteY4" fmla="*/ 470271 h 470271"/>
                  <a:gd name="connsiteX5" fmla="*/ 0 w 3025051"/>
                  <a:gd name="connsiteY5" fmla="*/ 0 h 470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5051" h="470271">
                    <a:moveTo>
                      <a:pt x="0" y="0"/>
                    </a:moveTo>
                    <a:lnTo>
                      <a:pt x="3025051" y="0"/>
                    </a:lnTo>
                    <a:lnTo>
                      <a:pt x="3025051" y="470271"/>
                    </a:lnTo>
                    <a:lnTo>
                      <a:pt x="2016208" y="470271"/>
                    </a:lnTo>
                    <a:lnTo>
                      <a:pt x="0" y="4702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B59">
                  <a:lumMod val="60000"/>
                  <a:lumOff val="40000"/>
                </a:srgbClr>
              </a:solidFill>
              <a:ln w="952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lIns="91429" tIns="10800" rIns="91429" bIns="45715" anchor="ctr"/>
              <a:lstStyle/>
              <a:p>
                <a:pPr algn="ctr" defTabSz="640080">
                  <a:defRPr/>
                </a:pPr>
                <a:r>
                  <a:rPr kumimoji="0" lang="en-GB" sz="800" kern="0" dirty="0">
                    <a:solidFill>
                      <a:prstClr val="black"/>
                    </a:solidFill>
                    <a:latin typeface="Calibri"/>
                  </a:rPr>
                  <a:t>QC</a:t>
                </a:r>
              </a:p>
            </p:txBody>
          </p:sp>
        </p:grpSp>
        <p:cxnSp>
          <p:nvCxnSpPr>
            <p:cNvPr id="121" name="Connecteur droit avec flèche 358"/>
            <p:cNvCxnSpPr/>
            <p:nvPr/>
          </p:nvCxnSpPr>
          <p:spPr>
            <a:xfrm>
              <a:off x="4362992" y="8695206"/>
              <a:ext cx="935371" cy="172322"/>
            </a:xfrm>
            <a:prstGeom prst="straightConnector1">
              <a:avLst/>
            </a:prstGeom>
            <a:noFill/>
            <a:ln w="25400" cap="flat" cmpd="sng" algn="ctr">
              <a:gradFill flip="none" rotWithShape="1">
                <a:gsLst>
                  <a:gs pos="0">
                    <a:srgbClr val="4F81BD">
                      <a:lumMod val="100000"/>
                    </a:srgbClr>
                  </a:gs>
                  <a:gs pos="83000">
                    <a:srgbClr val="FFFFFF">
                      <a:alpha val="0"/>
                    </a:srgbClr>
                  </a:gs>
                  <a:gs pos="58000">
                    <a:srgbClr val="4F81BD"/>
                  </a:gs>
                </a:gsLst>
                <a:lin ang="15840000" scaled="0"/>
                <a:tileRect/>
              </a:gradFill>
              <a:prstDash val="solid"/>
              <a:tailEnd type="arrow"/>
            </a:ln>
            <a:effectLst/>
          </p:spPr>
        </p:cxnSp>
        <p:cxnSp>
          <p:nvCxnSpPr>
            <p:cNvPr id="122" name="Connecteur droit avec flèche 358"/>
            <p:cNvCxnSpPr/>
            <p:nvPr/>
          </p:nvCxnSpPr>
          <p:spPr>
            <a:xfrm>
              <a:off x="4932881" y="8515925"/>
              <a:ext cx="359922" cy="231422"/>
            </a:xfrm>
            <a:prstGeom prst="straightConnector1">
              <a:avLst/>
            </a:prstGeom>
            <a:noFill/>
            <a:ln w="25400" cap="flat" cmpd="sng" algn="ctr">
              <a:gradFill flip="none" rotWithShape="1">
                <a:gsLst>
                  <a:gs pos="0">
                    <a:srgbClr val="4F81BD">
                      <a:lumMod val="100000"/>
                    </a:srgbClr>
                  </a:gs>
                  <a:gs pos="83000">
                    <a:srgbClr val="FFFFFF">
                      <a:alpha val="0"/>
                    </a:srgbClr>
                  </a:gs>
                  <a:gs pos="58000">
                    <a:srgbClr val="4F81BD"/>
                  </a:gs>
                </a:gsLst>
                <a:lin ang="15840000" scaled="0"/>
                <a:tileRect/>
              </a:gradFill>
              <a:prstDash val="solid"/>
              <a:tailEnd type="arrow"/>
            </a:ln>
            <a:effectLst/>
          </p:spPr>
        </p:cxnSp>
      </p:grpSp>
      <p:sp>
        <p:nvSpPr>
          <p:cNvPr id="125" name="Rectangle 3"/>
          <p:cNvSpPr/>
          <p:nvPr/>
        </p:nvSpPr>
        <p:spPr>
          <a:xfrm>
            <a:off x="5282350" y="3416581"/>
            <a:ext cx="934711" cy="179027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201620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91429" tIns="10800" rIns="91429" bIns="45715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Tagging</a:t>
            </a:r>
          </a:p>
        </p:txBody>
      </p:sp>
      <p:sp>
        <p:nvSpPr>
          <p:cNvPr id="126" name="Rectangle 3"/>
          <p:cNvSpPr/>
          <p:nvPr/>
        </p:nvSpPr>
        <p:spPr>
          <a:xfrm rot="16200000" flipH="1">
            <a:off x="2143840" y="3641961"/>
            <a:ext cx="4204559" cy="456257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149842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051" h="470271">
                <a:moveTo>
                  <a:pt x="0" y="0"/>
                </a:moveTo>
                <a:lnTo>
                  <a:pt x="3025051" y="0"/>
                </a:lnTo>
                <a:lnTo>
                  <a:pt x="3025051" y="470271"/>
                </a:lnTo>
                <a:lnTo>
                  <a:pt x="1498428" y="470271"/>
                </a:lnTo>
                <a:lnTo>
                  <a:pt x="0" y="470271"/>
                </a:lnTo>
                <a:lnTo>
                  <a:pt x="0" y="0"/>
                </a:lnTo>
                <a:close/>
              </a:path>
            </a:pathLst>
          </a:custGeom>
          <a:solidFill>
            <a:srgbClr val="F79646">
              <a:lumMod val="20000"/>
              <a:lumOff val="80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lIns="91429" tIns="45715" rIns="91429" bIns="45715"/>
          <a:lstStyle/>
          <a:p>
            <a:pPr algn="ctr" defTabSz="640080">
              <a:defRPr/>
            </a:pPr>
            <a:r>
              <a:rPr kumimoji="0" lang="en-GB" sz="2000" kern="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Synchronous</a:t>
            </a:r>
          </a:p>
        </p:txBody>
      </p:sp>
      <p:cxnSp>
        <p:nvCxnSpPr>
          <p:cNvPr id="127" name="Connecteur droit avec flèche 187"/>
          <p:cNvCxnSpPr/>
          <p:nvPr/>
        </p:nvCxnSpPr>
        <p:spPr>
          <a:xfrm flipV="1">
            <a:off x="8544602" y="5933986"/>
            <a:ext cx="763086" cy="5834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ysDot"/>
            <a:headEnd type="none"/>
            <a:tailEnd type="arrow"/>
          </a:ln>
          <a:effectLst/>
        </p:spPr>
      </p:cxnSp>
      <p:sp>
        <p:nvSpPr>
          <p:cNvPr id="128" name="ZoneTexte 131"/>
          <p:cNvSpPr txBox="1"/>
          <p:nvPr/>
        </p:nvSpPr>
        <p:spPr>
          <a:xfrm>
            <a:off x="8464912" y="6107937"/>
            <a:ext cx="521274" cy="215433"/>
          </a:xfrm>
          <a:prstGeom prst="rect">
            <a:avLst/>
          </a:prstGeom>
          <a:noFill/>
          <a:effectLst/>
        </p:spPr>
        <p:txBody>
          <a:bodyPr wrap="none" lIns="91429" tIns="45715" rIns="91429" bIns="45715" rtlCol="0">
            <a:spAutoFit/>
          </a:bodyPr>
          <a:lstStyle/>
          <a:p>
            <a:pPr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QC data</a:t>
            </a:r>
          </a:p>
        </p:txBody>
      </p:sp>
      <p:cxnSp>
        <p:nvCxnSpPr>
          <p:cNvPr id="129" name="Connecteur droit avec flèche 187"/>
          <p:cNvCxnSpPr/>
          <p:nvPr/>
        </p:nvCxnSpPr>
        <p:spPr>
          <a:xfrm flipV="1">
            <a:off x="7661354" y="2570655"/>
            <a:ext cx="763086" cy="5834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ysDot"/>
            <a:headEnd type="none"/>
            <a:tailEnd type="arrow"/>
          </a:ln>
          <a:effectLst/>
        </p:spPr>
      </p:cxnSp>
      <p:cxnSp>
        <p:nvCxnSpPr>
          <p:cNvPr id="130" name="Connecteur droit avec flèche 187"/>
          <p:cNvCxnSpPr/>
          <p:nvPr/>
        </p:nvCxnSpPr>
        <p:spPr>
          <a:xfrm flipV="1">
            <a:off x="7675631" y="5600189"/>
            <a:ext cx="763086" cy="5834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ysDot"/>
            <a:headEnd type="none"/>
            <a:tailEnd type="arrow"/>
          </a:ln>
          <a:effectLst/>
        </p:spPr>
      </p:cxnSp>
      <p:cxnSp>
        <p:nvCxnSpPr>
          <p:cNvPr id="131" name="Connecteur droit 15"/>
          <p:cNvCxnSpPr/>
          <p:nvPr/>
        </p:nvCxnSpPr>
        <p:spPr>
          <a:xfrm>
            <a:off x="6510371" y="1133211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132" name="Connecteur droit 20"/>
          <p:cNvCxnSpPr/>
          <p:nvPr/>
        </p:nvCxnSpPr>
        <p:spPr>
          <a:xfrm>
            <a:off x="6510371" y="1273525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133" name="Connecteur droit 25"/>
          <p:cNvCxnSpPr/>
          <p:nvPr/>
        </p:nvCxnSpPr>
        <p:spPr>
          <a:xfrm>
            <a:off x="6510371" y="1411480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cxnSp>
        <p:nvCxnSpPr>
          <p:cNvPr id="134" name="Connecteur droit 30"/>
          <p:cNvCxnSpPr/>
          <p:nvPr/>
        </p:nvCxnSpPr>
        <p:spPr>
          <a:xfrm>
            <a:off x="6510371" y="1588460"/>
            <a:ext cx="74313" cy="0"/>
          </a:xfrm>
          <a:prstGeom prst="line">
            <a:avLst/>
          </a:prstGeom>
          <a:noFill/>
          <a:ln w="28575" cap="flat" cmpd="sng" algn="ctr">
            <a:solidFill>
              <a:srgbClr val="8064A2"/>
            </a:solidFill>
            <a:prstDash val="solid"/>
          </a:ln>
          <a:effectLst/>
        </p:spPr>
      </p:cxnSp>
      <p:sp>
        <p:nvSpPr>
          <p:cNvPr id="135" name="ZoneTexte 48"/>
          <p:cNvSpPr txBox="1"/>
          <p:nvPr/>
        </p:nvSpPr>
        <p:spPr>
          <a:xfrm>
            <a:off x="6260374" y="866131"/>
            <a:ext cx="590208" cy="113296"/>
          </a:xfrm>
          <a:prstGeom prst="rect">
            <a:avLst/>
          </a:prstGeom>
          <a:noFill/>
          <a:ln>
            <a:solidFill>
              <a:srgbClr val="4F81BD">
                <a:lumMod val="75000"/>
              </a:srgbClr>
            </a:solidFill>
          </a:ln>
          <a:effectLst/>
        </p:spPr>
        <p:txBody>
          <a:bodyPr wrap="square" lIns="0" tIns="18000" rIns="0" bIns="18000" rtlCol="0">
            <a:spAutoFit/>
          </a:bodyPr>
          <a:lstStyle/>
          <a:p>
            <a:pPr algn="ctr" defTabSz="640080">
              <a:defRPr/>
            </a:pPr>
            <a:r>
              <a:rPr kumimoji="0" lang="en-GB" sz="500" kern="0" dirty="0">
                <a:solidFill>
                  <a:prstClr val="black"/>
                </a:solidFill>
                <a:latin typeface="Calibri"/>
              </a:rPr>
              <a:t>ITS</a:t>
            </a:r>
          </a:p>
        </p:txBody>
      </p:sp>
      <p:grpSp>
        <p:nvGrpSpPr>
          <p:cNvPr id="136" name="Group 135"/>
          <p:cNvGrpSpPr/>
          <p:nvPr/>
        </p:nvGrpSpPr>
        <p:grpSpPr>
          <a:xfrm>
            <a:off x="6496282" y="1024269"/>
            <a:ext cx="99513" cy="77699"/>
            <a:chOff x="4682799" y="1410811"/>
            <a:chExt cx="99513" cy="77699"/>
          </a:xfrm>
          <a:effectLst/>
        </p:grpSpPr>
        <p:sp>
          <p:nvSpPr>
            <p:cNvPr id="137" name="Heart 136"/>
            <p:cNvSpPr/>
            <p:nvPr/>
          </p:nvSpPr>
          <p:spPr>
            <a:xfrm>
              <a:off x="4682799" y="1413786"/>
              <a:ext cx="99513" cy="72068"/>
            </a:xfrm>
            <a:prstGeom prst="hear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Lightning Bolt 137"/>
            <p:cNvSpPr/>
            <p:nvPr/>
          </p:nvSpPr>
          <p:spPr>
            <a:xfrm rot="251468">
              <a:off x="4701049" y="1410811"/>
              <a:ext cx="65353" cy="77699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500597" y="1456132"/>
            <a:ext cx="99513" cy="77699"/>
            <a:chOff x="4682799" y="1410811"/>
            <a:chExt cx="99513" cy="77699"/>
          </a:xfrm>
          <a:effectLst/>
        </p:grpSpPr>
        <p:sp>
          <p:nvSpPr>
            <p:cNvPr id="140" name="Heart 139"/>
            <p:cNvSpPr/>
            <p:nvPr/>
          </p:nvSpPr>
          <p:spPr>
            <a:xfrm>
              <a:off x="4682799" y="1413786"/>
              <a:ext cx="99513" cy="72068"/>
            </a:xfrm>
            <a:prstGeom prst="hear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Lightning Bolt 140"/>
            <p:cNvSpPr/>
            <p:nvPr/>
          </p:nvSpPr>
          <p:spPr>
            <a:xfrm rot="251468">
              <a:off x="4701049" y="1410811"/>
              <a:ext cx="65353" cy="77699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40080">
                <a:defRPr/>
              </a:pPr>
              <a:endParaRPr kumimoji="0" lang="en-US" sz="2500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2" name="ZoneTexte 133"/>
          <p:cNvSpPr txBox="1"/>
          <p:nvPr/>
        </p:nvSpPr>
        <p:spPr>
          <a:xfrm>
            <a:off x="6777941" y="764632"/>
            <a:ext cx="282061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640080"/>
            <a:r>
              <a:rPr lang="en-GB" sz="11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…</a:t>
            </a:r>
          </a:p>
        </p:txBody>
      </p:sp>
      <p:cxnSp>
        <p:nvCxnSpPr>
          <p:cNvPr id="143" name="Connecteur droit 11"/>
          <p:cNvCxnSpPr/>
          <p:nvPr/>
        </p:nvCxnSpPr>
        <p:spPr>
          <a:xfrm>
            <a:off x="6783500" y="1327098"/>
            <a:ext cx="256531" cy="6083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dot"/>
          </a:ln>
          <a:effectLst/>
        </p:spPr>
      </p:cxnSp>
      <p:sp>
        <p:nvSpPr>
          <p:cNvPr id="144" name="ZoneTexte 125"/>
          <p:cNvSpPr txBox="1"/>
          <p:nvPr/>
        </p:nvSpPr>
        <p:spPr>
          <a:xfrm>
            <a:off x="6682283" y="6503540"/>
            <a:ext cx="373798" cy="338544"/>
          </a:xfrm>
          <a:prstGeom prst="rect">
            <a:avLst/>
          </a:prstGeom>
          <a:noFill/>
          <a:effectLst/>
        </p:spPr>
        <p:txBody>
          <a:bodyPr wrap="none" lIns="91429" tIns="45715" rIns="91429" bIns="45715" rtlCol="0">
            <a:spAutoFit/>
          </a:bodyPr>
          <a:lstStyle/>
          <a:p>
            <a:pPr algn="ctr"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CTF</a:t>
            </a:r>
          </a:p>
          <a:p>
            <a:pPr algn="ctr" defTabSz="640080"/>
            <a:r>
              <a:rPr lang="en-GB" sz="800" i="1" dirty="0">
                <a:solidFill>
                  <a:prstClr val="black"/>
                </a:solidFill>
                <a:latin typeface="Calibri"/>
              </a:rPr>
              <a:t>AOD</a:t>
            </a:r>
          </a:p>
        </p:txBody>
      </p:sp>
      <p:sp>
        <p:nvSpPr>
          <p:cNvPr id="145" name="Cylindre 61"/>
          <p:cNvSpPr/>
          <p:nvPr/>
        </p:nvSpPr>
        <p:spPr>
          <a:xfrm>
            <a:off x="5206485" y="6363316"/>
            <a:ext cx="1253777" cy="309896"/>
          </a:xfrm>
          <a:prstGeom prst="can">
            <a:avLst/>
          </a:prstGeom>
          <a:solidFill>
            <a:srgbClr val="4F81BD">
              <a:lumMod val="40000"/>
              <a:lumOff val="6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91429" tIns="28800" rIns="91429" bIns="45715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Storage</a:t>
            </a:r>
          </a:p>
        </p:txBody>
      </p:sp>
      <p:sp>
        <p:nvSpPr>
          <p:cNvPr id="146" name="Rectangle 3"/>
          <p:cNvSpPr/>
          <p:nvPr/>
        </p:nvSpPr>
        <p:spPr>
          <a:xfrm>
            <a:off x="9343234" y="3724013"/>
            <a:ext cx="710147" cy="658603"/>
          </a:xfrm>
          <a:custGeom>
            <a:avLst/>
            <a:gdLst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0 w 3025051"/>
              <a:gd name="connsiteY3" fmla="*/ 470271 h 470271"/>
              <a:gd name="connsiteX4" fmla="*/ 0 w 3025051"/>
              <a:gd name="connsiteY4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2016208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3025051 w 3025051"/>
              <a:gd name="connsiteY1" fmla="*/ 0 h 470271"/>
              <a:gd name="connsiteX2" fmla="*/ 3025051 w 3025051"/>
              <a:gd name="connsiteY2" fmla="*/ 470271 h 470271"/>
              <a:gd name="connsiteX3" fmla="*/ 1543876 w 3025051"/>
              <a:gd name="connsiteY3" fmla="*/ 470271 h 470271"/>
              <a:gd name="connsiteX4" fmla="*/ 0 w 3025051"/>
              <a:gd name="connsiteY4" fmla="*/ 470271 h 470271"/>
              <a:gd name="connsiteX5" fmla="*/ 0 w 3025051"/>
              <a:gd name="connsiteY5" fmla="*/ 0 h 470271"/>
              <a:gd name="connsiteX0" fmla="*/ 0 w 3025051"/>
              <a:gd name="connsiteY0" fmla="*/ 0 h 470271"/>
              <a:gd name="connsiteX1" fmla="*/ 1543876 w 3025051"/>
              <a:gd name="connsiteY1" fmla="*/ 3533 h 470271"/>
              <a:gd name="connsiteX2" fmla="*/ 3025051 w 3025051"/>
              <a:gd name="connsiteY2" fmla="*/ 0 h 470271"/>
              <a:gd name="connsiteX3" fmla="*/ 3025051 w 3025051"/>
              <a:gd name="connsiteY3" fmla="*/ 470271 h 470271"/>
              <a:gd name="connsiteX4" fmla="*/ 1543876 w 3025051"/>
              <a:gd name="connsiteY4" fmla="*/ 470271 h 470271"/>
              <a:gd name="connsiteX5" fmla="*/ 0 w 3025051"/>
              <a:gd name="connsiteY5" fmla="*/ 470271 h 470271"/>
              <a:gd name="connsiteX6" fmla="*/ 0 w 3025051"/>
              <a:gd name="connsiteY6" fmla="*/ 0 h 470271"/>
              <a:gd name="connsiteX0" fmla="*/ 0 w 3025051"/>
              <a:gd name="connsiteY0" fmla="*/ 4378 h 474649"/>
              <a:gd name="connsiteX1" fmla="*/ 1522883 w 3025051"/>
              <a:gd name="connsiteY1" fmla="*/ 0 h 474649"/>
              <a:gd name="connsiteX2" fmla="*/ 3025051 w 3025051"/>
              <a:gd name="connsiteY2" fmla="*/ 4378 h 474649"/>
              <a:gd name="connsiteX3" fmla="*/ 3025051 w 3025051"/>
              <a:gd name="connsiteY3" fmla="*/ 474649 h 474649"/>
              <a:gd name="connsiteX4" fmla="*/ 1543876 w 3025051"/>
              <a:gd name="connsiteY4" fmla="*/ 474649 h 474649"/>
              <a:gd name="connsiteX5" fmla="*/ 0 w 3025051"/>
              <a:gd name="connsiteY5" fmla="*/ 474649 h 474649"/>
              <a:gd name="connsiteX6" fmla="*/ 0 w 3025051"/>
              <a:gd name="connsiteY6" fmla="*/ 4378 h 474649"/>
              <a:gd name="connsiteX0" fmla="*/ 29814 w 3054865"/>
              <a:gd name="connsiteY0" fmla="*/ 4378 h 474649"/>
              <a:gd name="connsiteX1" fmla="*/ 1552697 w 3054865"/>
              <a:gd name="connsiteY1" fmla="*/ 0 h 474649"/>
              <a:gd name="connsiteX2" fmla="*/ 3054865 w 3054865"/>
              <a:gd name="connsiteY2" fmla="*/ 4378 h 474649"/>
              <a:gd name="connsiteX3" fmla="*/ 3054865 w 3054865"/>
              <a:gd name="connsiteY3" fmla="*/ 474649 h 474649"/>
              <a:gd name="connsiteX4" fmla="*/ 1573690 w 3054865"/>
              <a:gd name="connsiteY4" fmla="*/ 474649 h 474649"/>
              <a:gd name="connsiteX5" fmla="*/ 29814 w 3054865"/>
              <a:gd name="connsiteY5" fmla="*/ 474649 h 474649"/>
              <a:gd name="connsiteX6" fmla="*/ 0 w 3054865"/>
              <a:gd name="connsiteY6" fmla="*/ 232804 h 474649"/>
              <a:gd name="connsiteX7" fmla="*/ 29814 w 3054865"/>
              <a:gd name="connsiteY7" fmla="*/ 4378 h 47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4865" h="474649">
                <a:moveTo>
                  <a:pt x="29814" y="4378"/>
                </a:moveTo>
                <a:lnTo>
                  <a:pt x="1552697" y="0"/>
                </a:lnTo>
                <a:lnTo>
                  <a:pt x="3054865" y="4378"/>
                </a:lnTo>
                <a:lnTo>
                  <a:pt x="3054865" y="474649"/>
                </a:lnTo>
                <a:lnTo>
                  <a:pt x="1573690" y="474649"/>
                </a:lnTo>
                <a:lnTo>
                  <a:pt x="29814" y="474649"/>
                </a:lnTo>
                <a:lnTo>
                  <a:pt x="0" y="232804"/>
                </a:lnTo>
                <a:lnTo>
                  <a:pt x="29814" y="4378"/>
                </a:lnTo>
                <a:close/>
              </a:path>
            </a:pathLst>
          </a:cu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29" tIns="45715" rIns="91429" bIns="45715" anchor="ctr"/>
          <a:lstStyle/>
          <a:p>
            <a:pPr algn="ctr" defTabSz="640080">
              <a:defRPr/>
            </a:pPr>
            <a:r>
              <a:rPr kumimoji="0" lang="en-GB" sz="800" kern="0" dirty="0">
                <a:solidFill>
                  <a:prstClr val="black"/>
                </a:solidFill>
                <a:latin typeface="Calibri"/>
              </a:rPr>
              <a:t>Load balancing &amp; dataflow regulation</a:t>
            </a:r>
          </a:p>
        </p:txBody>
      </p:sp>
      <p:cxnSp>
        <p:nvCxnSpPr>
          <p:cNvPr id="147" name="Connecteur en angle 60"/>
          <p:cNvCxnSpPr/>
          <p:nvPr/>
        </p:nvCxnSpPr>
        <p:spPr>
          <a:xfrm flipH="1">
            <a:off x="7755164" y="4552592"/>
            <a:ext cx="691369" cy="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ysDash"/>
            <a:headEnd type="arrow"/>
            <a:tailEnd type="none"/>
          </a:ln>
          <a:effectLst/>
        </p:spPr>
      </p:cxnSp>
      <p:cxnSp>
        <p:nvCxnSpPr>
          <p:cNvPr id="148" name="Connecteur en angle 60"/>
          <p:cNvCxnSpPr/>
          <p:nvPr/>
        </p:nvCxnSpPr>
        <p:spPr>
          <a:xfrm flipH="1">
            <a:off x="8656562" y="4120643"/>
            <a:ext cx="691369" cy="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ysDash"/>
            <a:headEnd type="arrow"/>
            <a:tailEnd type="none"/>
          </a:ln>
          <a:effectLst/>
        </p:spPr>
      </p:cxnSp>
      <p:cxnSp>
        <p:nvCxnSpPr>
          <p:cNvPr id="149" name="Connecteur en angle 60"/>
          <p:cNvCxnSpPr/>
          <p:nvPr/>
        </p:nvCxnSpPr>
        <p:spPr>
          <a:xfrm flipH="1">
            <a:off x="7762405" y="3544480"/>
            <a:ext cx="691369" cy="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150" name="Connecteur en angle 60"/>
          <p:cNvCxnSpPr/>
          <p:nvPr/>
        </p:nvCxnSpPr>
        <p:spPr>
          <a:xfrm flipH="1">
            <a:off x="8642987" y="3971689"/>
            <a:ext cx="691369" cy="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ysDash"/>
            <a:headEnd type="none" w="med" len="med"/>
            <a:tailEnd type="arrow" w="med" len="med"/>
          </a:ln>
          <a:effectLst/>
        </p:spPr>
      </p:cxnSp>
      <p:sp>
        <p:nvSpPr>
          <p:cNvPr id="151" name="TextBox 150"/>
          <p:cNvSpPr txBox="1"/>
          <p:nvPr/>
        </p:nvSpPr>
        <p:spPr>
          <a:xfrm>
            <a:off x="9241353" y="2367488"/>
            <a:ext cx="1165704" cy="430887"/>
          </a:xfrm>
          <a:prstGeom prst="rect">
            <a:avLst/>
          </a:prstGeom>
          <a:solidFill>
            <a:srgbClr val="FDEADA"/>
          </a:solidFill>
          <a:ln>
            <a:solidFill>
              <a:srgbClr val="FCD5B5"/>
            </a:solidFill>
          </a:ln>
        </p:spPr>
        <p:txBody>
          <a:bodyPr wrap="none" rtlCol="0">
            <a:spAutoFit/>
          </a:bodyPr>
          <a:lstStyle/>
          <a:p>
            <a:r>
              <a:rPr lang="en-GB" sz="1100" dirty="0"/>
              <a:t>First-Level </a:t>
            </a:r>
            <a:br>
              <a:rPr lang="en-GB" sz="1100" dirty="0"/>
            </a:br>
            <a:r>
              <a:rPr lang="en-GB" sz="1100" dirty="0"/>
              <a:t>Processors (FLPs)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9310282" y="4815158"/>
            <a:ext cx="1146468" cy="430887"/>
          </a:xfrm>
          <a:prstGeom prst="rect">
            <a:avLst/>
          </a:prstGeom>
          <a:solidFill>
            <a:srgbClr val="FDEADA"/>
          </a:solidFill>
          <a:ln>
            <a:solidFill>
              <a:srgbClr val="FCD5B5"/>
            </a:solidFill>
          </a:ln>
        </p:spPr>
        <p:txBody>
          <a:bodyPr wrap="none" rtlCol="0">
            <a:spAutoFit/>
          </a:bodyPr>
          <a:lstStyle/>
          <a:p>
            <a:r>
              <a:rPr lang="en-GB" sz="1100" dirty="0"/>
              <a:t>Event Processing</a:t>
            </a:r>
            <a:br>
              <a:rPr lang="en-GB" sz="1100" dirty="0"/>
            </a:br>
            <a:r>
              <a:rPr lang="en-GB" sz="1100" dirty="0"/>
              <a:t>Nodes (EPNs)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62580" y="0"/>
            <a:ext cx="2972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ALICE-O2 data flow</a:t>
            </a:r>
            <a:endParaRPr lang="ja-JP" altLang="en-US" sz="2800" dirty="0"/>
          </a:p>
        </p:txBody>
      </p:sp>
      <p:sp>
        <p:nvSpPr>
          <p:cNvPr id="153" name="テキスト ボックス 152"/>
          <p:cNvSpPr txBox="1"/>
          <p:nvPr/>
        </p:nvSpPr>
        <p:spPr>
          <a:xfrm>
            <a:off x="2674820" y="4462203"/>
            <a:ext cx="2279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Time frame (events) building</a:t>
            </a:r>
            <a:endParaRPr lang="ja-JP" altLang="en-US" sz="1400" dirty="0"/>
          </a:p>
        </p:txBody>
      </p:sp>
      <p:sp>
        <p:nvSpPr>
          <p:cNvPr id="154" name="テキスト ボックス 153"/>
          <p:cNvSpPr txBox="1"/>
          <p:nvPr/>
        </p:nvSpPr>
        <p:spPr>
          <a:xfrm>
            <a:off x="4090798" y="2494906"/>
            <a:ext cx="863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CRU</a:t>
            </a:r>
          </a:p>
          <a:p>
            <a:r>
              <a:rPr lang="en-US" altLang="ja-JP" dirty="0"/>
              <a:t>(FPGA board)</a:t>
            </a:r>
            <a:endParaRPr lang="ja-JP" altLang="en-US" dirty="0"/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4656255" y="4949601"/>
            <a:ext cx="80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CPU+</a:t>
            </a:r>
          </a:p>
          <a:p>
            <a:r>
              <a:rPr lang="en-US" altLang="ja-JP" dirty="0"/>
              <a:t>GPU</a:t>
            </a:r>
            <a:endParaRPr lang="ja-JP" altLang="en-US" dirty="0"/>
          </a:p>
        </p:txBody>
      </p:sp>
      <p:sp>
        <p:nvSpPr>
          <p:cNvPr id="156" name="正方形/長方形 155"/>
          <p:cNvSpPr/>
          <p:nvPr/>
        </p:nvSpPr>
        <p:spPr>
          <a:xfrm>
            <a:off x="5049178" y="2089565"/>
            <a:ext cx="1245811" cy="1524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3462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The receiver cards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30" y="1427499"/>
            <a:ext cx="4006214" cy="226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330" y="3822709"/>
            <a:ext cx="4006214" cy="2590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4115" y="1404639"/>
            <a:ext cx="4818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C-RORC</a:t>
            </a:r>
          </a:p>
          <a:p>
            <a:endParaRPr lang="en-US" b="1" dirty="0"/>
          </a:p>
          <a:p>
            <a:r>
              <a:rPr lang="en-US" dirty="0"/>
              <a:t>12 </a:t>
            </a:r>
            <a:r>
              <a:rPr lang="en-US" dirty="0" err="1"/>
              <a:t>bidir</a:t>
            </a:r>
            <a:r>
              <a:rPr lang="en-US" dirty="0"/>
              <a:t>. links @ 6 Gb/s</a:t>
            </a:r>
          </a:p>
          <a:p>
            <a:r>
              <a:rPr lang="en-US" dirty="0"/>
              <a:t>PCIe gen2 x8</a:t>
            </a:r>
          </a:p>
          <a:p>
            <a:r>
              <a:rPr lang="en-US" dirty="0"/>
              <a:t>2 x RAM SLOTS</a:t>
            </a:r>
          </a:p>
          <a:p>
            <a:r>
              <a:rPr lang="en-US" dirty="0"/>
              <a:t>FMC connector</a:t>
            </a:r>
          </a:p>
          <a:p>
            <a:endParaRPr lang="en-US" dirty="0"/>
          </a:p>
          <a:p>
            <a:r>
              <a:rPr lang="en-US" b="1" dirty="0"/>
              <a:t>XILINX VIRTEX6 FPGA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4115" y="3816031"/>
            <a:ext cx="4818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CRU</a:t>
            </a:r>
            <a:r>
              <a:rPr lang="ja-JP" altLang="en-US" b="1" dirty="0"/>
              <a:t> </a:t>
            </a:r>
            <a:r>
              <a:rPr lang="en-US" altLang="ja-JP" b="1" dirty="0"/>
              <a:t>(Common Readout Unit)</a:t>
            </a:r>
            <a:endParaRPr lang="en-US" b="1" dirty="0"/>
          </a:p>
          <a:p>
            <a:endParaRPr lang="en-US" b="1" dirty="0"/>
          </a:p>
          <a:p>
            <a:r>
              <a:rPr lang="en-US" dirty="0"/>
              <a:t>48 </a:t>
            </a:r>
            <a:r>
              <a:rPr lang="en-US" dirty="0" err="1"/>
              <a:t>bidir</a:t>
            </a:r>
            <a:r>
              <a:rPr lang="en-US" dirty="0"/>
              <a:t>. links @ 10 Gb/s</a:t>
            </a:r>
          </a:p>
          <a:p>
            <a:r>
              <a:rPr lang="en-US" dirty="0"/>
              <a:t>PCIe gen3 x16</a:t>
            </a:r>
          </a:p>
          <a:p>
            <a:endParaRPr lang="en-US" dirty="0"/>
          </a:p>
          <a:p>
            <a:r>
              <a:rPr lang="en-US" b="1" dirty="0"/>
              <a:t>ALTERA ARRIAX FPGA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1227" y="1378564"/>
            <a:ext cx="7521803" cy="235182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58481" y="3800633"/>
            <a:ext cx="7514549" cy="261214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12025" y="332656"/>
            <a:ext cx="388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F. Costa, Asian O2 workshop (July 2016)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1978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BAB7BB-498C-4CCD-88EE-8A6362E3B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0" y="212727"/>
            <a:ext cx="855345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/>
              <a:t>FLP-PC  Prototype</a:t>
            </a:r>
            <a:br>
              <a:rPr kumimoji="1" lang="en-US" altLang="ja-JP" dirty="0"/>
            </a:br>
            <a:r>
              <a:rPr lang="ja-JP" altLang="en-US" sz="3600" dirty="0"/>
              <a:t>（科研費挑戦的萌芽）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075B26-45DF-4FDB-9BE8-C8AA70C0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538290"/>
            <a:ext cx="5764842" cy="51641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ja-JP" dirty="0"/>
              <a:t>A FLP-PC installed at U. Tsukuba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Common FLP-PC shared with remote institutes in Japan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Aimed at DAQ test and performance evaluation between C-RORC to FLP-PC</a:t>
            </a:r>
          </a:p>
          <a:p>
            <a:r>
              <a:rPr lang="en-US" altLang="ja-JP" dirty="0"/>
              <a:t>Specifications</a:t>
            </a:r>
          </a:p>
          <a:p>
            <a:pPr lvl="1"/>
            <a:r>
              <a:rPr lang="en-US" altLang="ja-JP" dirty="0">
                <a:solidFill>
                  <a:srgbClr val="0070C0"/>
                </a:solidFill>
              </a:rPr>
              <a:t>ASUS ESC4000-G3</a:t>
            </a:r>
          </a:p>
          <a:p>
            <a:pPr lvl="1"/>
            <a:r>
              <a:rPr lang="en-US" altLang="ja-JP" dirty="0">
                <a:solidFill>
                  <a:srgbClr val="0070C0"/>
                </a:solidFill>
              </a:rPr>
              <a:t>2 x Xeon 8-Core E5-2630v3</a:t>
            </a:r>
          </a:p>
          <a:p>
            <a:pPr lvl="1"/>
            <a:r>
              <a:rPr lang="en-US" altLang="ja-JP" dirty="0">
                <a:solidFill>
                  <a:srgbClr val="0070C0"/>
                </a:solidFill>
              </a:rPr>
              <a:t>64GB memory</a:t>
            </a:r>
          </a:p>
          <a:p>
            <a:pPr lvl="1"/>
            <a:r>
              <a:rPr lang="en-US" altLang="ja-JP" dirty="0">
                <a:solidFill>
                  <a:srgbClr val="0070C0"/>
                </a:solidFill>
              </a:rPr>
              <a:t>5TB HDD+128GB SSD</a:t>
            </a:r>
          </a:p>
          <a:p>
            <a:pPr lvl="1"/>
            <a:r>
              <a:rPr lang="en-US" altLang="ja-JP" dirty="0">
                <a:solidFill>
                  <a:srgbClr val="0070C0"/>
                </a:solidFill>
              </a:rPr>
              <a:t>GPU board : ASUS GTX1070-8G [</a:t>
            </a:r>
            <a:r>
              <a:rPr lang="en-US" altLang="ja-JP" dirty="0" err="1">
                <a:solidFill>
                  <a:srgbClr val="0070C0"/>
                </a:solidFill>
              </a:rPr>
              <a:t>PCIExp</a:t>
            </a:r>
            <a:r>
              <a:rPr lang="en-US" altLang="ja-JP" dirty="0">
                <a:solidFill>
                  <a:srgbClr val="0070C0"/>
                </a:solidFill>
              </a:rPr>
              <a:t> 8GB]</a:t>
            </a:r>
          </a:p>
          <a:p>
            <a:r>
              <a:rPr lang="en-US" altLang="ja-JP" dirty="0"/>
              <a:t>C-RORC borrowed from CERN</a:t>
            </a:r>
          </a:p>
          <a:p>
            <a:r>
              <a:rPr lang="en-US" altLang="ja-JP" dirty="0"/>
              <a:t>CRU to be bought (2018?)</a:t>
            </a:r>
            <a:br>
              <a:rPr lang="en-US" altLang="ja-JP" dirty="0"/>
            </a:br>
            <a:r>
              <a:rPr lang="en-US" altLang="ja-JP" dirty="0"/>
              <a:t>SAMPA to be borrowed or bought (2018?)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F7540D-3434-43C7-9EBA-A13855EA5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5230" y="2218030"/>
            <a:ext cx="4511170" cy="338337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E79025-BB16-4166-9978-425C938D32D9}"/>
              </a:ext>
            </a:extLst>
          </p:cNvPr>
          <p:cNvSpPr txBox="1"/>
          <p:nvPr/>
        </p:nvSpPr>
        <p:spPr>
          <a:xfrm>
            <a:off x="9101132" y="3731156"/>
            <a:ext cx="9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C-RORC</a:t>
            </a:r>
            <a:endParaRPr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E1F6B10-4183-41C0-8A11-5A758B11E7F7}"/>
              </a:ext>
            </a:extLst>
          </p:cNvPr>
          <p:cNvSpPr txBox="1"/>
          <p:nvPr/>
        </p:nvSpPr>
        <p:spPr>
          <a:xfrm>
            <a:off x="7900028" y="3580077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GPU</a:t>
            </a:r>
            <a:endParaRPr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4341DAB-76CB-49A6-93B9-E4C02007C1AE}"/>
              </a:ext>
            </a:extLst>
          </p:cNvPr>
          <p:cNvCxnSpPr>
            <a:cxnSpLocks/>
          </p:cNvCxnSpPr>
          <p:nvPr/>
        </p:nvCxnSpPr>
        <p:spPr>
          <a:xfrm flipH="1" flipV="1">
            <a:off x="9558841" y="3324482"/>
            <a:ext cx="13531" cy="51119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1DB33803-16AC-4DC3-815E-43B8E8D4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69B4-E569-41EF-88E4-6812357C7917}" type="slidenum">
              <a:rPr kumimoji="1" lang="ja-JP" altLang="en-US" smtClean="0"/>
              <a:t>42</a:t>
            </a:fld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1700B97-8E4C-4CD6-8DFC-73EA93158457}"/>
              </a:ext>
            </a:extLst>
          </p:cNvPr>
          <p:cNvCxnSpPr>
            <a:cxnSpLocks/>
          </p:cNvCxnSpPr>
          <p:nvPr/>
        </p:nvCxnSpPr>
        <p:spPr>
          <a:xfrm flipH="1" flipV="1">
            <a:off x="8209328" y="3168669"/>
            <a:ext cx="13531" cy="51119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545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9189385" y="3389957"/>
            <a:ext cx="1161903" cy="838199"/>
            <a:chOff x="7499938" y="3389956"/>
            <a:chExt cx="1161903" cy="838199"/>
          </a:xfrm>
        </p:grpSpPr>
        <p:sp>
          <p:nvSpPr>
            <p:cNvPr id="26" name="Can 25"/>
            <p:cNvSpPr/>
            <p:nvPr/>
          </p:nvSpPr>
          <p:spPr>
            <a:xfrm>
              <a:off x="7976041" y="3389956"/>
              <a:ext cx="685800" cy="38578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endCxn id="26" idx="2"/>
            </p:cNvCxnSpPr>
            <p:nvPr/>
          </p:nvCxnSpPr>
          <p:spPr>
            <a:xfrm>
              <a:off x="7499938" y="3582849"/>
              <a:ext cx="476103" cy="0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n 54"/>
            <p:cNvSpPr/>
            <p:nvPr/>
          </p:nvSpPr>
          <p:spPr>
            <a:xfrm>
              <a:off x="7976041" y="3842369"/>
              <a:ext cx="685800" cy="38578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>
              <a:endCxn id="55" idx="2"/>
            </p:cNvCxnSpPr>
            <p:nvPr/>
          </p:nvCxnSpPr>
          <p:spPr>
            <a:xfrm>
              <a:off x="7499938" y="4035262"/>
              <a:ext cx="476103" cy="0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Facility for ALICE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72123" y="3412907"/>
            <a:ext cx="990600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72123" y="4403851"/>
            <a:ext cx="990600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63860" y="5394107"/>
            <a:ext cx="990600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69139" y="3417497"/>
            <a:ext cx="9906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6" idx="3"/>
            <a:endCxn id="9" idx="1"/>
          </p:cNvCxnSpPr>
          <p:nvPr/>
        </p:nvCxnSpPr>
        <p:spPr>
          <a:xfrm>
            <a:off x="2762723" y="3832007"/>
            <a:ext cx="706416" cy="459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69139" y="4403851"/>
            <a:ext cx="9906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7" idx="3"/>
            <a:endCxn id="11" idx="1"/>
          </p:cNvCxnSpPr>
          <p:nvPr/>
        </p:nvCxnSpPr>
        <p:spPr>
          <a:xfrm>
            <a:off x="2762723" y="4822951"/>
            <a:ext cx="706416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69139" y="5394107"/>
            <a:ext cx="9906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8" idx="3"/>
            <a:endCxn id="13" idx="1"/>
          </p:cNvCxnSpPr>
          <p:nvPr/>
        </p:nvCxnSpPr>
        <p:spPr>
          <a:xfrm>
            <a:off x="2754461" y="5813207"/>
            <a:ext cx="714679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13338" y="1681591"/>
            <a:ext cx="993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86596" y="2829443"/>
            <a:ext cx="1458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9000 Read-out </a:t>
            </a:r>
            <a:br>
              <a:rPr lang="en-US" sz="1600" dirty="0"/>
            </a:br>
            <a:r>
              <a:rPr lang="en-US" sz="1600" dirty="0"/>
              <a:t>Links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65041" y="1312260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270 FLPs</a:t>
            </a:r>
          </a:p>
          <a:p>
            <a:pPr lvl="0" algn="ctr"/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First Level </a:t>
            </a:r>
            <a:b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</a:b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Processors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63123" y="3389955"/>
            <a:ext cx="9906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63123" y="4403851"/>
            <a:ext cx="9906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56696" y="5366565"/>
            <a:ext cx="9906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662775" y="1312260"/>
            <a:ext cx="1578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1500 EPNs</a:t>
            </a:r>
            <a:br>
              <a:rPr lang="en-US" sz="1600" dirty="0"/>
            </a:br>
            <a:r>
              <a:rPr lang="en-US" sz="1600" dirty="0"/>
              <a:t>Event Processing</a:t>
            </a:r>
            <a:br>
              <a:rPr lang="en-US" sz="1600" dirty="0"/>
            </a:br>
            <a:r>
              <a:rPr lang="en-US" sz="1600" dirty="0"/>
              <a:t>Nodes</a:t>
            </a:r>
          </a:p>
        </p:txBody>
      </p:sp>
      <p:cxnSp>
        <p:nvCxnSpPr>
          <p:cNvPr id="22" name="Straight Connector 21"/>
          <p:cNvCxnSpPr>
            <a:stCxn id="9" idx="3"/>
            <a:endCxn id="20" idx="1"/>
          </p:cNvCxnSpPr>
          <p:nvPr/>
        </p:nvCxnSpPr>
        <p:spPr>
          <a:xfrm>
            <a:off x="4459740" y="3836597"/>
            <a:ext cx="1496957" cy="1949068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8" idx="1"/>
            <a:endCxn id="13" idx="3"/>
          </p:cNvCxnSpPr>
          <p:nvPr/>
        </p:nvCxnSpPr>
        <p:spPr>
          <a:xfrm flipH="1">
            <a:off x="4459739" y="3809055"/>
            <a:ext cx="1503384" cy="2004152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3"/>
            <a:endCxn id="19" idx="1"/>
          </p:cNvCxnSpPr>
          <p:nvPr/>
        </p:nvCxnSpPr>
        <p:spPr>
          <a:xfrm>
            <a:off x="4459739" y="4822951"/>
            <a:ext cx="1503384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56688" y="2829443"/>
            <a:ext cx="1829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Input: 270 ports</a:t>
            </a:r>
          </a:p>
          <a:p>
            <a:pPr algn="ctr"/>
            <a:r>
              <a:rPr lang="en-US" sz="1600" dirty="0"/>
              <a:t>Output : 1500 ports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49291" y="6287299"/>
            <a:ext cx="94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3.3 TB/s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80105" y="4431739"/>
            <a:ext cx="429028" cy="7824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703652" y="2200540"/>
            <a:ext cx="981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Switching</a:t>
            </a:r>
          </a:p>
          <a:p>
            <a:pPr algn="ctr"/>
            <a:r>
              <a:rPr lang="en-US" sz="1600" dirty="0"/>
              <a:t>Network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77298" y="6287299"/>
            <a:ext cx="103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GB/s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4566" y="6287299"/>
            <a:ext cx="91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 GB/s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50069" y="1527704"/>
            <a:ext cx="118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68 Storage</a:t>
            </a:r>
            <a:br>
              <a:rPr lang="en-US" dirty="0"/>
            </a:br>
            <a:r>
              <a:rPr lang="en-US" dirty="0"/>
              <a:t>Arrays</a:t>
            </a:r>
          </a:p>
        </p:txBody>
      </p:sp>
      <p:cxnSp>
        <p:nvCxnSpPr>
          <p:cNvPr id="39" name="Straight Connector 38"/>
          <p:cNvCxnSpPr>
            <a:stCxn id="18" idx="3"/>
            <a:endCxn id="44" idx="1"/>
          </p:cNvCxnSpPr>
          <p:nvPr/>
        </p:nvCxnSpPr>
        <p:spPr>
          <a:xfrm>
            <a:off x="6953723" y="3809055"/>
            <a:ext cx="1249746" cy="197661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3" idx="1"/>
            <a:endCxn id="19" idx="3"/>
          </p:cNvCxnSpPr>
          <p:nvPr/>
        </p:nvCxnSpPr>
        <p:spPr>
          <a:xfrm flipH="1">
            <a:off x="6953724" y="4822951"/>
            <a:ext cx="1256173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42" idx="1"/>
            <a:endCxn id="20" idx="3"/>
          </p:cNvCxnSpPr>
          <p:nvPr/>
        </p:nvCxnSpPr>
        <p:spPr>
          <a:xfrm flipH="1">
            <a:off x="6947296" y="3809055"/>
            <a:ext cx="1262600" cy="197661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8209896" y="4403851"/>
            <a:ext cx="9906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203469" y="5366565"/>
            <a:ext cx="9906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398864" y="4431739"/>
            <a:ext cx="429028" cy="7824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957445" y="1527704"/>
            <a:ext cx="118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34 Storage</a:t>
            </a:r>
            <a:br>
              <a:rPr lang="en-US" dirty="0"/>
            </a:br>
            <a:r>
              <a:rPr lang="en-US" dirty="0"/>
              <a:t>Servers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145142" y="220054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Storage</a:t>
            </a:r>
          </a:p>
          <a:p>
            <a:pPr algn="ctr"/>
            <a:r>
              <a:rPr lang="en-US" sz="1600" dirty="0"/>
              <a:t>Network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54283" y="2829443"/>
            <a:ext cx="1628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Input: 1500 ports</a:t>
            </a:r>
          </a:p>
          <a:p>
            <a:pPr algn="ctr"/>
            <a:r>
              <a:rPr lang="en-US" sz="1600" dirty="0"/>
              <a:t>Output : 34 ports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54" y="2156990"/>
            <a:ext cx="819914" cy="107899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209896" y="3389955"/>
            <a:ext cx="9906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/>
          <p:cNvGrpSpPr/>
          <p:nvPr/>
        </p:nvGrpSpPr>
        <p:grpSpPr>
          <a:xfrm>
            <a:off x="9189385" y="4398607"/>
            <a:ext cx="1161903" cy="838199"/>
            <a:chOff x="7499938" y="3389956"/>
            <a:chExt cx="1161903" cy="838199"/>
          </a:xfrm>
        </p:grpSpPr>
        <p:sp>
          <p:nvSpPr>
            <p:cNvPr id="84" name="Can 83"/>
            <p:cNvSpPr/>
            <p:nvPr/>
          </p:nvSpPr>
          <p:spPr>
            <a:xfrm>
              <a:off x="7976041" y="3389956"/>
              <a:ext cx="685800" cy="38578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endCxn id="84" idx="2"/>
            </p:cNvCxnSpPr>
            <p:nvPr/>
          </p:nvCxnSpPr>
          <p:spPr>
            <a:xfrm>
              <a:off x="7499938" y="3582849"/>
              <a:ext cx="476103" cy="0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Can 85"/>
            <p:cNvSpPr/>
            <p:nvPr/>
          </p:nvSpPr>
          <p:spPr>
            <a:xfrm>
              <a:off x="7976041" y="3842369"/>
              <a:ext cx="685800" cy="38578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endCxn id="86" idx="2"/>
            </p:cNvCxnSpPr>
            <p:nvPr/>
          </p:nvCxnSpPr>
          <p:spPr>
            <a:xfrm>
              <a:off x="7499938" y="4035262"/>
              <a:ext cx="476103" cy="0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9189385" y="5361320"/>
            <a:ext cx="1161903" cy="838199"/>
            <a:chOff x="7499938" y="3389956"/>
            <a:chExt cx="1161903" cy="838199"/>
          </a:xfrm>
        </p:grpSpPr>
        <p:sp>
          <p:nvSpPr>
            <p:cNvPr id="89" name="Can 88"/>
            <p:cNvSpPr/>
            <p:nvPr/>
          </p:nvSpPr>
          <p:spPr>
            <a:xfrm>
              <a:off x="7976041" y="3389956"/>
              <a:ext cx="685800" cy="38578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>
              <a:endCxn id="89" idx="2"/>
            </p:cNvCxnSpPr>
            <p:nvPr/>
          </p:nvCxnSpPr>
          <p:spPr>
            <a:xfrm>
              <a:off x="7499938" y="3582849"/>
              <a:ext cx="476103" cy="0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an 90"/>
            <p:cNvSpPr/>
            <p:nvPr/>
          </p:nvSpPr>
          <p:spPr>
            <a:xfrm>
              <a:off x="7976041" y="3842369"/>
              <a:ext cx="685800" cy="38578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>
              <a:endCxn id="91" idx="2"/>
            </p:cNvCxnSpPr>
            <p:nvPr/>
          </p:nvCxnSpPr>
          <p:spPr>
            <a:xfrm>
              <a:off x="7499938" y="4035262"/>
              <a:ext cx="476103" cy="0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33AA9C-047F-4581-8524-C0EC66CACF29}"/>
              </a:ext>
            </a:extLst>
          </p:cNvPr>
          <p:cNvSpPr txBox="1"/>
          <p:nvPr/>
        </p:nvSpPr>
        <p:spPr>
          <a:xfrm>
            <a:off x="3335907" y="6471965"/>
            <a:ext cx="139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~10GB/s/FLP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F2CEE0C-AC2B-4481-A648-D9D08A2E548B}"/>
              </a:ext>
            </a:extLst>
          </p:cNvPr>
          <p:cNvSpPr txBox="1"/>
          <p:nvPr/>
        </p:nvSpPr>
        <p:spPr>
          <a:xfrm>
            <a:off x="5474590" y="6471965"/>
            <a:ext cx="150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~0.3GB/s/EPN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95EFCC-2407-4FC1-99E1-1D44950CD812}"/>
              </a:ext>
            </a:extLst>
          </p:cNvPr>
          <p:cNvSpPr txBox="1"/>
          <p:nvPr/>
        </p:nvSpPr>
        <p:spPr>
          <a:xfrm>
            <a:off x="4710724" y="96338"/>
            <a:ext cx="50914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2203DB"/>
                </a:solidFill>
              </a:rPr>
              <a:t>ALICE</a:t>
            </a:r>
            <a:r>
              <a:rPr lang="ja-JP" altLang="en-US" dirty="0">
                <a:solidFill>
                  <a:srgbClr val="2203DB"/>
                </a:solidFill>
              </a:rPr>
              <a:t>実験の場合（</a:t>
            </a:r>
            <a:r>
              <a:rPr lang="en-US" altLang="ja-JP" dirty="0">
                <a:solidFill>
                  <a:srgbClr val="2203DB"/>
                </a:solidFill>
              </a:rPr>
              <a:t>10</a:t>
            </a:r>
            <a:r>
              <a:rPr lang="ja-JP" altLang="en-US" dirty="0">
                <a:solidFill>
                  <a:srgbClr val="2203DB"/>
                </a:solidFill>
              </a:rPr>
              <a:t>億円規模？）</a:t>
            </a:r>
            <a:endParaRPr lang="en-US" altLang="ja-JP" dirty="0">
              <a:solidFill>
                <a:srgbClr val="2203DB"/>
              </a:solidFill>
            </a:endParaRPr>
          </a:p>
          <a:p>
            <a:r>
              <a:rPr lang="en-US" altLang="ja-JP" dirty="0">
                <a:solidFill>
                  <a:srgbClr val="2203DB"/>
                </a:solidFill>
              </a:rPr>
              <a:t>J-PARC-HI</a:t>
            </a:r>
            <a:r>
              <a:rPr lang="ja-JP" altLang="en-US" dirty="0">
                <a:solidFill>
                  <a:srgbClr val="2203DB"/>
                </a:solidFill>
              </a:rPr>
              <a:t>でも同規模の計算機ファームが必要</a:t>
            </a:r>
            <a:endParaRPr lang="en-US" altLang="ja-JP" dirty="0">
              <a:solidFill>
                <a:srgbClr val="2203DB"/>
              </a:solidFill>
            </a:endParaRPr>
          </a:p>
          <a:p>
            <a:r>
              <a:rPr lang="ja-JP" altLang="en-US" dirty="0">
                <a:solidFill>
                  <a:srgbClr val="2203DB"/>
                </a:solidFill>
              </a:rPr>
              <a:t>もっとコンパクト、低コスト（数億円）にできないか？</a:t>
            </a:r>
            <a:endParaRPr lang="en-US" altLang="ja-JP" dirty="0">
              <a:solidFill>
                <a:srgbClr val="2203DB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実際に必要な計算機リソースの定量的評価が必要</a:t>
            </a:r>
          </a:p>
        </p:txBody>
      </p:sp>
    </p:spTree>
    <p:extLst>
      <p:ext uri="{BB962C8B-B14F-4D97-AF65-F5344CB8AC3E}">
        <p14:creationId xmlns:p14="http://schemas.microsoft.com/office/powerpoint/2010/main" val="594491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/>
          <p:cNvSpPr txBox="1"/>
          <p:nvPr/>
        </p:nvSpPr>
        <p:spPr>
          <a:xfrm>
            <a:off x="6307469" y="5699554"/>
            <a:ext cx="136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10Hz</a:t>
            </a:r>
          </a:p>
          <a:p>
            <a:r>
              <a:rPr lang="en-US" altLang="ja-JP" dirty="0"/>
              <a:t>(time frame)</a:t>
            </a:r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89846" y="415119"/>
            <a:ext cx="88277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/>
              <a:t>J-PARC-HI</a:t>
            </a:r>
            <a:r>
              <a:rPr lang="ja-JP" altLang="en-US" dirty="0"/>
              <a:t>で</a:t>
            </a:r>
            <a:r>
              <a:rPr lang="en-US" altLang="ja-JP" dirty="0"/>
              <a:t>ALICE</a:t>
            </a:r>
            <a:r>
              <a:rPr lang="ja-JP" altLang="en-US" dirty="0"/>
              <a:t>の</a:t>
            </a:r>
            <a:r>
              <a:rPr lang="en-US" altLang="ja-JP" dirty="0"/>
              <a:t>O2</a:t>
            </a:r>
            <a:r>
              <a:rPr lang="ja-JP" altLang="en-US" dirty="0"/>
              <a:t>が適用可能か？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sz="3100" dirty="0"/>
              <a:t>J-PARC-HI</a:t>
            </a:r>
            <a:r>
              <a:rPr lang="ja-JP" altLang="en-US" sz="3100" dirty="0"/>
              <a:t>のレート考察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89845" y="2087635"/>
            <a:ext cx="3801552" cy="4527396"/>
          </a:xfrm>
        </p:spPr>
        <p:txBody>
          <a:bodyPr>
            <a:normAutofit fontScale="55000" lnSpcReduction="20000"/>
          </a:bodyPr>
          <a:lstStyle/>
          <a:p>
            <a:r>
              <a:rPr lang="en-US" altLang="ja-JP" dirty="0"/>
              <a:t>ALICE</a:t>
            </a:r>
            <a:r>
              <a:rPr lang="ja-JP" altLang="en-US" dirty="0"/>
              <a:t>の衝突レート：最大</a:t>
            </a:r>
            <a:r>
              <a:rPr lang="en-US" altLang="ja-JP" dirty="0"/>
              <a:t> 50 kHz</a:t>
            </a:r>
          </a:p>
          <a:p>
            <a:r>
              <a:rPr lang="en-US" altLang="ja-JP" dirty="0"/>
              <a:t>J-PARC-HI</a:t>
            </a:r>
            <a:r>
              <a:rPr lang="ja-JP" altLang="en-US" dirty="0"/>
              <a:t>の衝突レート：</a:t>
            </a:r>
            <a:r>
              <a:rPr lang="en-US" altLang="ja-JP" dirty="0"/>
              <a:t> </a:t>
            </a:r>
            <a:r>
              <a:rPr lang="ja-JP" altLang="en-US" dirty="0"/>
              <a:t>最大</a:t>
            </a:r>
            <a:r>
              <a:rPr lang="en-US" altLang="ja-JP" dirty="0"/>
              <a:t>10MHz</a:t>
            </a:r>
          </a:p>
          <a:p>
            <a:r>
              <a:rPr lang="ja-JP" altLang="en-US" dirty="0"/>
              <a:t>平均</a:t>
            </a:r>
            <a:r>
              <a:rPr lang="en-US" altLang="ja-JP" dirty="0"/>
              <a:t>100ns</a:t>
            </a:r>
            <a:r>
              <a:rPr lang="ja-JP" altLang="en-US" dirty="0"/>
              <a:t>間隔の</a:t>
            </a:r>
            <a:r>
              <a:rPr lang="en-US" altLang="ja-JP" dirty="0"/>
              <a:t>2</a:t>
            </a:r>
            <a:r>
              <a:rPr lang="ja-JP" altLang="en-US" dirty="0" err="1"/>
              <a:t>つの</a:t>
            </a:r>
            <a:r>
              <a:rPr lang="ja-JP" altLang="en-US" dirty="0"/>
              <a:t>衝突事象のより分けを（</a:t>
            </a:r>
            <a:r>
              <a:rPr lang="en-US" altLang="ja-JP" dirty="0"/>
              <a:t>online</a:t>
            </a:r>
            <a:r>
              <a:rPr lang="ja-JP" altLang="en-US" dirty="0"/>
              <a:t>で）行う必要がある</a:t>
            </a:r>
            <a:endParaRPr lang="en-US" altLang="ja-JP" dirty="0"/>
          </a:p>
          <a:p>
            <a:pPr lvl="1"/>
            <a:r>
              <a:rPr lang="ja-JP" altLang="en-US" dirty="0">
                <a:sym typeface="Wingdings" panose="05000000000000000000" pitchFamily="2" charset="2"/>
              </a:rPr>
              <a:t>標的から最下流の検出器までの飛行時間は、光速の粒子で、</a:t>
            </a:r>
            <a:r>
              <a:rPr lang="en-US" altLang="ja-JP" dirty="0">
                <a:sym typeface="Wingdings" panose="05000000000000000000" pitchFamily="2" charset="2"/>
              </a:rPr>
              <a:t>17ns</a:t>
            </a:r>
          </a:p>
          <a:p>
            <a:pPr lvl="1"/>
            <a:r>
              <a:rPr lang="en-US" altLang="ja-JP" dirty="0">
                <a:sym typeface="Wingdings" panose="05000000000000000000" pitchFamily="2" charset="2"/>
              </a:rPr>
              <a:t>100ns</a:t>
            </a:r>
            <a:r>
              <a:rPr lang="ja-JP" altLang="en-US" dirty="0">
                <a:sym typeface="Wingdings" panose="05000000000000000000" pitchFamily="2" charset="2"/>
              </a:rPr>
              <a:t>では遅い粒子は前後の衝突事象の粒子と</a:t>
            </a:r>
            <a:r>
              <a:rPr lang="en-US" altLang="ja-JP" dirty="0">
                <a:sym typeface="Wingdings" panose="05000000000000000000" pitchFamily="2" charset="2"/>
              </a:rPr>
              <a:t>overlap</a:t>
            </a:r>
            <a:r>
              <a:rPr lang="ja-JP" altLang="en-US" dirty="0">
                <a:sym typeface="Wingdings" panose="05000000000000000000" pitchFamily="2" charset="2"/>
              </a:rPr>
              <a:t>し始める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>
                <a:solidFill>
                  <a:srgbClr val="0070C0"/>
                </a:solidFill>
              </a:rPr>
              <a:t>TPC SAMPA</a:t>
            </a:r>
            <a:r>
              <a:rPr kumimoji="1" lang="ja-JP" altLang="en-US" dirty="0">
                <a:solidFill>
                  <a:srgbClr val="0070C0"/>
                </a:solidFill>
              </a:rPr>
              <a:t>では</a:t>
            </a:r>
            <a:endParaRPr kumimoji="1" lang="en-US" altLang="ja-JP" dirty="0">
              <a:solidFill>
                <a:srgbClr val="0070C0"/>
              </a:solidFill>
            </a:endParaRPr>
          </a:p>
          <a:p>
            <a:r>
              <a:rPr kumimoji="1" lang="en-US" altLang="ja-JP" dirty="0">
                <a:solidFill>
                  <a:srgbClr val="0070C0"/>
                </a:solidFill>
              </a:rPr>
              <a:t>Shaping time 80/160ns</a:t>
            </a:r>
          </a:p>
          <a:p>
            <a:r>
              <a:rPr kumimoji="1" lang="en-US" altLang="ja-JP" dirty="0">
                <a:solidFill>
                  <a:srgbClr val="0070C0"/>
                </a:solidFill>
              </a:rPr>
              <a:t>Sampling frequency (1/</a:t>
            </a:r>
            <a:r>
              <a:rPr kumimoji="1" lang="en-US" altLang="ja-JP" dirty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kumimoji="1" lang="en-US" altLang="ja-JP" dirty="0">
                <a:solidFill>
                  <a:srgbClr val="0070C0"/>
                </a:solidFill>
              </a:rPr>
              <a:t>t)= 5MHz</a:t>
            </a:r>
          </a:p>
          <a:p>
            <a:pPr lvl="1"/>
            <a:r>
              <a:rPr kumimoji="1" lang="en-US" altLang="ja-JP" dirty="0">
                <a:solidFill>
                  <a:srgbClr val="0070C0"/>
                </a:solidFill>
              </a:rPr>
              <a:t>200ns time resolution</a:t>
            </a:r>
          </a:p>
          <a:p>
            <a:pPr marL="0" indent="0">
              <a:buNone/>
            </a:pPr>
            <a:r>
              <a:rPr kumimoji="1" lang="en-US" altLang="ja-JP" dirty="0">
                <a:solidFill>
                  <a:srgbClr val="FF0000"/>
                </a:solidFill>
              </a:rPr>
              <a:t>J-PARC-HI</a:t>
            </a:r>
            <a:r>
              <a:rPr kumimoji="1" lang="ja-JP" altLang="en-US" dirty="0">
                <a:solidFill>
                  <a:srgbClr val="FF0000"/>
                </a:solidFill>
              </a:rPr>
              <a:t>の要求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Shaping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time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&lt;=10ns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Sampling frequency = 50MHz</a:t>
            </a:r>
          </a:p>
          <a:p>
            <a:endParaRPr kumimoji="1" lang="en-US" altLang="ja-JP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354631" y="4851104"/>
            <a:ext cx="1188720" cy="8101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……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564755" y="4861680"/>
            <a:ext cx="1188720" cy="8101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8764905" y="4861679"/>
            <a:ext cx="1188720" cy="8101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8" name="直線矢印コネクタ 7"/>
          <p:cNvCxnSpPr>
            <a:cxnSpLocks/>
          </p:cNvCxnSpPr>
          <p:nvPr/>
        </p:nvCxnSpPr>
        <p:spPr>
          <a:xfrm flipV="1">
            <a:off x="7564755" y="5671824"/>
            <a:ext cx="0" cy="378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>
            <a:cxnSpLocks/>
          </p:cNvCxnSpPr>
          <p:nvPr/>
        </p:nvCxnSpPr>
        <p:spPr>
          <a:xfrm flipV="1">
            <a:off x="8764905" y="5621747"/>
            <a:ext cx="0" cy="378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cxnSpLocks/>
          </p:cNvCxnSpPr>
          <p:nvPr/>
        </p:nvCxnSpPr>
        <p:spPr>
          <a:xfrm flipV="1">
            <a:off x="9953625" y="5671823"/>
            <a:ext cx="0" cy="378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cxnSpLocks/>
          </p:cNvCxnSpPr>
          <p:nvPr/>
        </p:nvCxnSpPr>
        <p:spPr>
          <a:xfrm flipV="1">
            <a:off x="6383111" y="5671822"/>
            <a:ext cx="0" cy="378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456589" y="4861679"/>
            <a:ext cx="0" cy="810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540409" y="4854059"/>
            <a:ext cx="0" cy="810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6616609" y="4854059"/>
            <a:ext cx="0" cy="810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7492909" y="4854059"/>
            <a:ext cx="0" cy="810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109120" y="3143740"/>
            <a:ext cx="439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Digitized ADC data (sampling</a:t>
            </a:r>
            <a:r>
              <a:rPr lang="ja-JP" altLang="en-US" dirty="0"/>
              <a:t>　</a:t>
            </a:r>
            <a:r>
              <a:rPr lang="en-US" altLang="ja-JP" dirty="0" err="1"/>
              <a:t>freq</a:t>
            </a:r>
            <a:r>
              <a:rPr lang="en-US" altLang="ja-JP" dirty="0"/>
              <a:t>=5MHz)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527119" y="5968701"/>
            <a:ext cx="2593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Heartbeat triggers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(aligned to sampling </a:t>
            </a:r>
            <a:r>
              <a:rPr lang="en-US" altLang="ja-JP" dirty="0" err="1">
                <a:solidFill>
                  <a:srgbClr val="FF0000"/>
                </a:solidFill>
              </a:rPr>
              <a:t>freq</a:t>
            </a:r>
            <a:r>
              <a:rPr lang="en-US" altLang="ja-JP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26" name="直線コネクタ 25"/>
          <p:cNvCxnSpPr/>
          <p:nvPr/>
        </p:nvCxnSpPr>
        <p:spPr>
          <a:xfrm>
            <a:off x="7564755" y="4801925"/>
            <a:ext cx="0" cy="1009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8745855" y="4789225"/>
            <a:ext cx="0" cy="1009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6370955" y="4801925"/>
            <a:ext cx="0" cy="1009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9953625" y="4789225"/>
            <a:ext cx="0" cy="1009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AC25AE4-B245-49AC-89FB-5E677B0B3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69B4-E569-41EF-88E4-6812357C7917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2E249F14-00CE-4EB3-A130-E2A595320A89}"/>
              </a:ext>
            </a:extLst>
          </p:cNvPr>
          <p:cNvSpPr/>
          <p:nvPr/>
        </p:nvSpPr>
        <p:spPr>
          <a:xfrm>
            <a:off x="6023992" y="3552600"/>
            <a:ext cx="3672840" cy="220980"/>
          </a:xfrm>
          <a:custGeom>
            <a:avLst/>
            <a:gdLst>
              <a:gd name="connsiteX0" fmla="*/ 0 w 3672840"/>
              <a:gd name="connsiteY0" fmla="*/ 190500 h 220980"/>
              <a:gd name="connsiteX1" fmla="*/ 960120 w 3672840"/>
              <a:gd name="connsiteY1" fmla="*/ 190500 h 220980"/>
              <a:gd name="connsiteX2" fmla="*/ 982980 w 3672840"/>
              <a:gd name="connsiteY2" fmla="*/ 129540 h 220980"/>
              <a:gd name="connsiteX3" fmla="*/ 1043940 w 3672840"/>
              <a:gd name="connsiteY3" fmla="*/ 45720 h 220980"/>
              <a:gd name="connsiteX4" fmla="*/ 1173480 w 3672840"/>
              <a:gd name="connsiteY4" fmla="*/ 0 h 220980"/>
              <a:gd name="connsiteX5" fmla="*/ 1211580 w 3672840"/>
              <a:gd name="connsiteY5" fmla="*/ 60960 h 220980"/>
              <a:gd name="connsiteX6" fmla="*/ 1272540 w 3672840"/>
              <a:gd name="connsiteY6" fmla="*/ 114300 h 220980"/>
              <a:gd name="connsiteX7" fmla="*/ 1356360 w 3672840"/>
              <a:gd name="connsiteY7" fmla="*/ 220980 h 220980"/>
              <a:gd name="connsiteX8" fmla="*/ 3672840 w 3672840"/>
              <a:gd name="connsiteY8" fmla="*/ 22098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2840" h="220980">
                <a:moveTo>
                  <a:pt x="0" y="190500"/>
                </a:moveTo>
                <a:lnTo>
                  <a:pt x="960120" y="190500"/>
                </a:lnTo>
                <a:lnTo>
                  <a:pt x="982980" y="129540"/>
                </a:lnTo>
                <a:lnTo>
                  <a:pt x="1043940" y="45720"/>
                </a:lnTo>
                <a:lnTo>
                  <a:pt x="1173480" y="0"/>
                </a:lnTo>
                <a:lnTo>
                  <a:pt x="1211580" y="60960"/>
                </a:lnTo>
                <a:lnTo>
                  <a:pt x="1272540" y="114300"/>
                </a:lnTo>
                <a:lnTo>
                  <a:pt x="1356360" y="220980"/>
                </a:lnTo>
                <a:lnTo>
                  <a:pt x="3672840" y="2209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6EDBF68-40BA-4FFC-AD53-FC7AC4DE57E2}"/>
              </a:ext>
            </a:extLst>
          </p:cNvPr>
          <p:cNvCxnSpPr/>
          <p:nvPr/>
        </p:nvCxnSpPr>
        <p:spPr>
          <a:xfrm>
            <a:off x="6985681" y="3873112"/>
            <a:ext cx="4320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DF48A75-492A-4749-80A8-71E6C542B2DA}"/>
              </a:ext>
            </a:extLst>
          </p:cNvPr>
          <p:cNvSpPr txBox="1"/>
          <p:nvPr/>
        </p:nvSpPr>
        <p:spPr>
          <a:xfrm flipH="1">
            <a:off x="7011591" y="3786819"/>
            <a:ext cx="39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ts</a:t>
            </a:r>
            <a:endParaRPr lang="ja-JP" altLang="en-US" dirty="0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30B85838-BBB8-4B94-A9A3-FE8CCA968B24}"/>
              </a:ext>
            </a:extLst>
          </p:cNvPr>
          <p:cNvSpPr/>
          <p:nvPr/>
        </p:nvSpPr>
        <p:spPr>
          <a:xfrm>
            <a:off x="7148189" y="3539362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8C837D79-45B9-41FF-938F-33DCDF5ACB54}"/>
              </a:ext>
            </a:extLst>
          </p:cNvPr>
          <p:cNvSpPr/>
          <p:nvPr/>
        </p:nvSpPr>
        <p:spPr>
          <a:xfrm>
            <a:off x="7248561" y="3611370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7589E5C4-1A45-4160-AB52-46973666BCCF}"/>
              </a:ext>
            </a:extLst>
          </p:cNvPr>
          <p:cNvSpPr/>
          <p:nvPr/>
        </p:nvSpPr>
        <p:spPr>
          <a:xfrm>
            <a:off x="7320569" y="372909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7813FD54-F80B-423D-B956-85014072C0BF}"/>
              </a:ext>
            </a:extLst>
          </p:cNvPr>
          <p:cNvSpPr/>
          <p:nvPr/>
        </p:nvSpPr>
        <p:spPr>
          <a:xfrm>
            <a:off x="7472969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5F7DBDC7-C886-4609-8333-EBAB46FBC438}"/>
              </a:ext>
            </a:extLst>
          </p:cNvPr>
          <p:cNvSpPr/>
          <p:nvPr/>
        </p:nvSpPr>
        <p:spPr>
          <a:xfrm>
            <a:off x="7625369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69402ACF-C61B-478A-9982-8D2401170B6B}"/>
              </a:ext>
            </a:extLst>
          </p:cNvPr>
          <p:cNvSpPr/>
          <p:nvPr/>
        </p:nvSpPr>
        <p:spPr>
          <a:xfrm>
            <a:off x="7778906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B8919C60-353C-41D4-AFA4-1C47F231FFDB}"/>
              </a:ext>
            </a:extLst>
          </p:cNvPr>
          <p:cNvSpPr/>
          <p:nvPr/>
        </p:nvSpPr>
        <p:spPr>
          <a:xfrm>
            <a:off x="7032537" y="3585081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BBA47A11-59A5-4EAF-B1CF-2291BDF19C07}"/>
              </a:ext>
            </a:extLst>
          </p:cNvPr>
          <p:cNvSpPr/>
          <p:nvPr/>
        </p:nvSpPr>
        <p:spPr>
          <a:xfrm>
            <a:off x="6960529" y="372909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8A3A9B9C-D694-41A7-B026-A28EF70FC290}"/>
              </a:ext>
            </a:extLst>
          </p:cNvPr>
          <p:cNvSpPr/>
          <p:nvPr/>
        </p:nvSpPr>
        <p:spPr>
          <a:xfrm>
            <a:off x="6816513" y="372909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F4D42A34-ACEC-4849-A61A-99A0A813F925}"/>
              </a:ext>
            </a:extLst>
          </p:cNvPr>
          <p:cNvSpPr/>
          <p:nvPr/>
        </p:nvSpPr>
        <p:spPr>
          <a:xfrm>
            <a:off x="6672497" y="372909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F763A239-8444-4E7C-9314-423B07BB5E7A}"/>
              </a:ext>
            </a:extLst>
          </p:cNvPr>
          <p:cNvSpPr/>
          <p:nvPr/>
        </p:nvSpPr>
        <p:spPr>
          <a:xfrm>
            <a:off x="6528481" y="372909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30A9F2F0-B93E-47C8-AF25-F73C451F654B}"/>
              </a:ext>
            </a:extLst>
          </p:cNvPr>
          <p:cNvSpPr/>
          <p:nvPr/>
        </p:nvSpPr>
        <p:spPr>
          <a:xfrm>
            <a:off x="6384465" y="372909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DE4A5C01-A47B-4C41-A091-1724AAD8BC31}"/>
              </a:ext>
            </a:extLst>
          </p:cNvPr>
          <p:cNvSpPr/>
          <p:nvPr/>
        </p:nvSpPr>
        <p:spPr>
          <a:xfrm>
            <a:off x="7968641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5BEE8493-240E-4664-852A-3C95731CB3EE}"/>
              </a:ext>
            </a:extLst>
          </p:cNvPr>
          <p:cNvSpPr/>
          <p:nvPr/>
        </p:nvSpPr>
        <p:spPr>
          <a:xfrm>
            <a:off x="8112657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34FC713A-2601-42F5-BD43-47A5DB49348D}"/>
              </a:ext>
            </a:extLst>
          </p:cNvPr>
          <p:cNvSpPr/>
          <p:nvPr/>
        </p:nvSpPr>
        <p:spPr>
          <a:xfrm>
            <a:off x="8282962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E5EC7735-0093-406A-B0D4-A45B92A40174}"/>
              </a:ext>
            </a:extLst>
          </p:cNvPr>
          <p:cNvSpPr/>
          <p:nvPr/>
        </p:nvSpPr>
        <p:spPr>
          <a:xfrm>
            <a:off x="8472697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B1E69AE6-57A8-4DE4-9FB2-D436AA2187B3}"/>
              </a:ext>
            </a:extLst>
          </p:cNvPr>
          <p:cNvSpPr/>
          <p:nvPr/>
        </p:nvSpPr>
        <p:spPr>
          <a:xfrm>
            <a:off x="8625097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841F7588-5734-4ADC-A457-EF0BED9820D4}"/>
              </a:ext>
            </a:extLst>
          </p:cNvPr>
          <p:cNvSpPr/>
          <p:nvPr/>
        </p:nvSpPr>
        <p:spPr>
          <a:xfrm>
            <a:off x="8777497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45D1B117-3E1E-4A42-87FC-8F6A4EE71C40}"/>
              </a:ext>
            </a:extLst>
          </p:cNvPr>
          <p:cNvSpPr/>
          <p:nvPr/>
        </p:nvSpPr>
        <p:spPr>
          <a:xfrm>
            <a:off x="8929897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59A3B6B9-D334-427B-83D3-170EF150F078}"/>
              </a:ext>
            </a:extLst>
          </p:cNvPr>
          <p:cNvSpPr/>
          <p:nvPr/>
        </p:nvSpPr>
        <p:spPr>
          <a:xfrm>
            <a:off x="9082297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D5DF9080-5D8D-4BFD-8061-84997B7ED30D}"/>
              </a:ext>
            </a:extLst>
          </p:cNvPr>
          <p:cNvSpPr/>
          <p:nvPr/>
        </p:nvSpPr>
        <p:spPr>
          <a:xfrm>
            <a:off x="9264785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F9883DAB-2433-4282-BBA8-14CCD21D899B}"/>
              </a:ext>
            </a:extLst>
          </p:cNvPr>
          <p:cNvSpPr/>
          <p:nvPr/>
        </p:nvSpPr>
        <p:spPr>
          <a:xfrm>
            <a:off x="9417185" y="375538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196FF7BD-8629-4118-AA0F-A43164B3B8B6}"/>
              </a:ext>
            </a:extLst>
          </p:cNvPr>
          <p:cNvSpPr/>
          <p:nvPr/>
        </p:nvSpPr>
        <p:spPr>
          <a:xfrm>
            <a:off x="6240449" y="372909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2F50F2C2-D7DD-42B7-87EF-4F0720265EDF}"/>
              </a:ext>
            </a:extLst>
          </p:cNvPr>
          <p:cNvSpPr/>
          <p:nvPr/>
        </p:nvSpPr>
        <p:spPr>
          <a:xfrm>
            <a:off x="6096433" y="372909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8A857741-278D-4609-83A1-884B3AE880C5}"/>
              </a:ext>
            </a:extLst>
          </p:cNvPr>
          <p:cNvSpPr/>
          <p:nvPr/>
        </p:nvSpPr>
        <p:spPr>
          <a:xfrm>
            <a:off x="6427343" y="3729096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t</a:t>
            </a:r>
            <a:endParaRPr lang="ja-JP" altLang="en-US" dirty="0"/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C44411F7-B258-4910-8ABB-231D5FB06F70}"/>
              </a:ext>
            </a:extLst>
          </p:cNvPr>
          <p:cNvCxnSpPr>
            <a:cxnSpLocks/>
          </p:cNvCxnSpPr>
          <p:nvPr/>
        </p:nvCxnSpPr>
        <p:spPr>
          <a:xfrm>
            <a:off x="6513281" y="3672938"/>
            <a:ext cx="20493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CD48530-1148-4820-95D8-2D3EE365F8B2}"/>
              </a:ext>
            </a:extLst>
          </p:cNvPr>
          <p:cNvCxnSpPr>
            <a:cxnSpLocks/>
          </p:cNvCxnSpPr>
          <p:nvPr/>
        </p:nvCxnSpPr>
        <p:spPr>
          <a:xfrm>
            <a:off x="5966458" y="3715858"/>
            <a:ext cx="341011" cy="113229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5F2DF493-2F35-475D-85F7-19170DF80B66}"/>
              </a:ext>
            </a:extLst>
          </p:cNvPr>
          <p:cNvCxnSpPr>
            <a:cxnSpLocks/>
          </p:cNvCxnSpPr>
          <p:nvPr/>
        </p:nvCxnSpPr>
        <p:spPr>
          <a:xfrm flipH="1">
            <a:off x="7518687" y="3715858"/>
            <a:ext cx="2187348" cy="112467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943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36F4DA-83B9-4B0A-8773-C4D67793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857" y="78356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Prototype test? </a:t>
            </a:r>
            <a:r>
              <a:rPr kumimoji="1" lang="ja-JP" altLang="en-US" dirty="0"/>
              <a:t>（科研費萌芽）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2C9F83-2403-40AD-8275-6CD49D8B4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012" y="964156"/>
            <a:ext cx="4315936" cy="5757319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Hardware</a:t>
            </a:r>
          </a:p>
          <a:p>
            <a:pPr lvl="1"/>
            <a:r>
              <a:rPr lang="en-US" altLang="ja-JP" dirty="0"/>
              <a:t>FPGA (Altera, OpenCL)</a:t>
            </a:r>
          </a:p>
          <a:p>
            <a:pPr lvl="1"/>
            <a:r>
              <a:rPr kumimoji="1" lang="en-US" altLang="ja-JP" dirty="0"/>
              <a:t>GPU (NVIDIA, CUDA)</a:t>
            </a:r>
          </a:p>
          <a:p>
            <a:pPr lvl="1"/>
            <a:r>
              <a:rPr lang="en-US" altLang="ja-JP" dirty="0"/>
              <a:t>Host PC (CentOS)</a:t>
            </a:r>
          </a:p>
          <a:p>
            <a:r>
              <a:rPr kumimoji="1" lang="en-US" altLang="ja-JP" dirty="0"/>
              <a:t>Process simulated w</a:t>
            </a:r>
            <a:r>
              <a:rPr lang="en-US" altLang="ja-JP" dirty="0"/>
              <a:t>aveform data on FPGA memory</a:t>
            </a:r>
          </a:p>
          <a:p>
            <a:pPr lvl="1"/>
            <a:r>
              <a:rPr lang="en-US" altLang="ja-JP" dirty="0">
                <a:solidFill>
                  <a:srgbClr val="00B0F0"/>
                </a:solidFill>
              </a:rPr>
              <a:t>Simulated ion-ion collision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00B0F0"/>
                </a:solidFill>
              </a:rPr>
              <a:t>data (event generator + GEANT4) </a:t>
            </a:r>
            <a:r>
              <a:rPr lang="en-US" altLang="ja-JP" dirty="0">
                <a:solidFill>
                  <a:srgbClr val="00B0F0"/>
                </a:solidFill>
                <a:sym typeface="Wingdings" panose="05000000000000000000" pitchFamily="2" charset="2"/>
              </a:rPr>
              <a:t> convert hits on each detector into raw waveform data</a:t>
            </a:r>
            <a:endParaRPr lang="en-US" altLang="ja-JP" dirty="0">
              <a:solidFill>
                <a:srgbClr val="00B0F0"/>
              </a:solidFill>
            </a:endParaRPr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Zero suppression and Clustering in FPGA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Tracking on GPU</a:t>
            </a:r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Event selection on CPU</a:t>
            </a:r>
          </a:p>
          <a:p>
            <a:pPr lvl="2"/>
            <a:r>
              <a:rPr kumimoji="1" lang="en-US" altLang="ja-JP" dirty="0">
                <a:solidFill>
                  <a:srgbClr val="FF0000"/>
                </a:solidFill>
              </a:rPr>
              <a:t>Resolution of overlapping events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3864CD-BBA8-4BA5-BA52-BC77DABD4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42BCAA-9423-4063-B1DF-224679DAEE8F}"/>
              </a:ext>
            </a:extLst>
          </p:cNvPr>
          <p:cNvSpPr/>
          <p:nvPr/>
        </p:nvSpPr>
        <p:spPr>
          <a:xfrm>
            <a:off x="6538392" y="2008880"/>
            <a:ext cx="3672408" cy="3168352"/>
          </a:xfrm>
          <a:prstGeom prst="rect">
            <a:avLst/>
          </a:prstGeom>
          <a:ln>
            <a:solidFill>
              <a:srgbClr val="0DFF0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340A60-A52D-48B7-8933-41CADCFE6591}"/>
              </a:ext>
            </a:extLst>
          </p:cNvPr>
          <p:cNvSpPr txBox="1"/>
          <p:nvPr/>
        </p:nvSpPr>
        <p:spPr>
          <a:xfrm>
            <a:off x="7114456" y="164884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PC</a:t>
            </a:r>
            <a:endParaRPr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148760F-6373-445B-8E22-258E6B56BC0C}"/>
              </a:ext>
            </a:extLst>
          </p:cNvPr>
          <p:cNvSpPr/>
          <p:nvPr/>
        </p:nvSpPr>
        <p:spPr>
          <a:xfrm>
            <a:off x="8291558" y="229691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GPU</a:t>
            </a:r>
            <a:endParaRPr lang="ja-JP" altLang="en-US" dirty="0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ADDD7677-A000-4643-8F08-7A91BDFA314F}"/>
              </a:ext>
            </a:extLst>
          </p:cNvPr>
          <p:cNvCxnSpPr/>
          <p:nvPr/>
        </p:nvCxnSpPr>
        <p:spPr>
          <a:xfrm>
            <a:off x="7762528" y="2018173"/>
            <a:ext cx="0" cy="32114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46EDFF8-ECF4-4F37-8ED7-7B04077A827C}"/>
              </a:ext>
            </a:extLst>
          </p:cNvPr>
          <p:cNvCxnSpPr>
            <a:endCxn id="7" idx="1"/>
          </p:cNvCxnSpPr>
          <p:nvPr/>
        </p:nvCxnSpPr>
        <p:spPr>
          <a:xfrm>
            <a:off x="7762528" y="2620948"/>
            <a:ext cx="5290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05DDC57-1FD9-4EE9-8602-6328FF7EBED6}"/>
              </a:ext>
            </a:extLst>
          </p:cNvPr>
          <p:cNvSpPr txBox="1"/>
          <p:nvPr/>
        </p:nvSpPr>
        <p:spPr>
          <a:xfrm>
            <a:off x="7507288" y="5358218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PCIe</a:t>
            </a:r>
            <a:endParaRPr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C87D728-7054-46A6-A192-CCAA125C93EF}"/>
              </a:ext>
            </a:extLst>
          </p:cNvPr>
          <p:cNvSpPr/>
          <p:nvPr/>
        </p:nvSpPr>
        <p:spPr>
          <a:xfrm>
            <a:off x="8291559" y="3593056"/>
            <a:ext cx="1452161" cy="648072"/>
          </a:xfrm>
          <a:prstGeom prst="rect">
            <a:avLst/>
          </a:prstGeom>
          <a:solidFill>
            <a:srgbClr val="90F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FPGA</a:t>
            </a:r>
            <a:endParaRPr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C928F81-4FDE-4FE2-8778-E6925DB5A9DE}"/>
              </a:ext>
            </a:extLst>
          </p:cNvPr>
          <p:cNvCxnSpPr/>
          <p:nvPr/>
        </p:nvCxnSpPr>
        <p:spPr>
          <a:xfrm>
            <a:off x="7762528" y="3953096"/>
            <a:ext cx="5290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99915D6-CEB4-40DE-B79E-F719564BCE5D}"/>
              </a:ext>
            </a:extLst>
          </p:cNvPr>
          <p:cNvSpPr/>
          <p:nvPr/>
        </p:nvSpPr>
        <p:spPr>
          <a:xfrm>
            <a:off x="6607193" y="3233017"/>
            <a:ext cx="1086537" cy="4947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Memory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A81DC53-8265-4C3B-AC6D-EB4566432C2D}"/>
              </a:ext>
            </a:extLst>
          </p:cNvPr>
          <p:cNvSpPr/>
          <p:nvPr/>
        </p:nvSpPr>
        <p:spPr>
          <a:xfrm>
            <a:off x="6625030" y="2296912"/>
            <a:ext cx="882250" cy="648072"/>
          </a:xfrm>
          <a:prstGeom prst="rect">
            <a:avLst/>
          </a:prstGeom>
          <a:solidFill>
            <a:srgbClr val="0DFF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CPU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5791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BE6B9F-FB46-43F4-B196-774DFABF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まとめと課題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851599-D6A0-401E-AA73-43F99DBFD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ja-JP" dirty="0"/>
              <a:t>J-PARC Heavy-Ion Project (J-PARC-HI)</a:t>
            </a:r>
          </a:p>
          <a:p>
            <a:pPr lvl="1"/>
            <a:r>
              <a:rPr lang="en-US" altLang="ja-JP" dirty="0"/>
              <a:t>Very high rate interaction rate : 10MHz</a:t>
            </a:r>
          </a:p>
          <a:p>
            <a:pPr lvl="1"/>
            <a:r>
              <a:rPr lang="en-US" altLang="ja-JP" dirty="0"/>
              <a:t>Raw data rate : ~1TB/s</a:t>
            </a:r>
          </a:p>
          <a:p>
            <a:r>
              <a:rPr lang="en-US" altLang="ja-JP" dirty="0"/>
              <a:t>Considering DAQ-O2 system based on ALICE</a:t>
            </a:r>
          </a:p>
          <a:p>
            <a:pPr lvl="1"/>
            <a:r>
              <a:rPr kumimoji="1" lang="en-US" altLang="ja-JP" dirty="0"/>
              <a:t>Continuous </a:t>
            </a:r>
            <a:r>
              <a:rPr kumimoji="1" lang="en-US" altLang="ja-JP" dirty="0" err="1"/>
              <a:t>triggerless</a:t>
            </a:r>
            <a:r>
              <a:rPr kumimoji="1" lang="en-US" altLang="ja-JP" dirty="0"/>
              <a:t> readout</a:t>
            </a:r>
          </a:p>
          <a:p>
            <a:pPr lvl="1"/>
            <a:r>
              <a:rPr lang="en-US" altLang="ja-JP" dirty="0"/>
              <a:t>Online clustering/tracking/event selection to reduce data from 1TB/s to 10GB/s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Reduction of the </a:t>
            </a:r>
            <a:r>
              <a:rPr lang="en-US" altLang="ja-JP" dirty="0"/>
              <a:t>system highly desirable with FPGA and GPU</a:t>
            </a:r>
          </a:p>
          <a:p>
            <a:r>
              <a:rPr kumimoji="1" lang="en-US" altLang="ja-JP" dirty="0"/>
              <a:t>Prototype test</a:t>
            </a:r>
          </a:p>
          <a:p>
            <a:pPr lvl="1"/>
            <a:r>
              <a:rPr lang="en-US" altLang="ja-JP" dirty="0"/>
              <a:t>ALICE Prototype</a:t>
            </a:r>
          </a:p>
          <a:p>
            <a:pPr lvl="2"/>
            <a:r>
              <a:rPr lang="en-US" altLang="ja-JP" dirty="0"/>
              <a:t>SAMPA + FLP-PC with C-RORC/CRU</a:t>
            </a:r>
          </a:p>
          <a:p>
            <a:pPr lvl="1"/>
            <a:r>
              <a:rPr kumimoji="1" lang="en-US" altLang="ja-JP" dirty="0"/>
              <a:t>Small scale prototype with simulation data</a:t>
            </a:r>
          </a:p>
          <a:p>
            <a:pPr lvl="2"/>
            <a:r>
              <a:rPr kumimoji="1" lang="en-US" altLang="ja-JP" dirty="0"/>
              <a:t>PC + FPGA + GPGPU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3A62B7-5C13-449A-8C10-CFC0FE3F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7621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33F00A-5F42-4A85-821B-79AF4B0A1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664125-1EEE-442A-B723-EBCF4B6AF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320399-9153-4D49-A332-D450D42F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9642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8567D5-A53C-4E9C-9F8F-E2E8DE59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Software triggers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3B64EC-D134-46BC-9A44-47ACF73A3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/>
              <a:t>Event selection with o</a:t>
            </a:r>
            <a:r>
              <a:rPr kumimoji="1" lang="en-US" altLang="ja-JP" dirty="0"/>
              <a:t>ne or two detectors</a:t>
            </a:r>
          </a:p>
          <a:p>
            <a:pPr lvl="1"/>
            <a:r>
              <a:rPr lang="en-US" altLang="ja-JP" dirty="0"/>
              <a:t>Centrality (no. of hits in SVT and ADC sum of ZCAL)</a:t>
            </a:r>
          </a:p>
          <a:p>
            <a:pPr lvl="1"/>
            <a:r>
              <a:rPr lang="en-US" altLang="ja-JP" dirty="0"/>
              <a:t>Dimuon tracks after muon absorber</a:t>
            </a:r>
          </a:p>
          <a:p>
            <a:pPr marL="0" indent="0">
              <a:buNone/>
            </a:pP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/>
              <a:t>Semi-online trigger (selection of time frames) before track reconstruction?</a:t>
            </a:r>
          </a:p>
          <a:p>
            <a:r>
              <a:rPr kumimoji="1" lang="en-US" altLang="ja-JP" dirty="0"/>
              <a:t>Tracking / </a:t>
            </a:r>
            <a:r>
              <a:rPr lang="en-US" altLang="ja-JP" dirty="0"/>
              <a:t>momentum reconstruction</a:t>
            </a:r>
          </a:p>
          <a:p>
            <a:pPr lvl="1"/>
            <a:r>
              <a:rPr lang="en-US" altLang="ja-JP" dirty="0"/>
              <a:t>Multiplicity of charged particles</a:t>
            </a:r>
          </a:p>
          <a:p>
            <a:pPr lvl="1"/>
            <a:r>
              <a:rPr lang="en-US" altLang="ja-JP" dirty="0"/>
              <a:t>Multiplicity of identified particles</a:t>
            </a:r>
          </a:p>
          <a:p>
            <a:pPr lvl="1"/>
            <a:r>
              <a:rPr lang="en-US" altLang="ja-JP" dirty="0"/>
              <a:t>Sum of transverse momenta</a:t>
            </a:r>
          </a:p>
          <a:p>
            <a:pPr marL="0" indent="0">
              <a:buNone/>
            </a:pPr>
            <a:r>
              <a:rPr lang="en-US" altLang="ja-JP" dirty="0">
                <a:sym typeface="Wingdings" panose="05000000000000000000" pitchFamily="2" charset="2"/>
              </a:rPr>
              <a:t>Intelligent </a:t>
            </a:r>
            <a:r>
              <a:rPr lang="en-US" altLang="ja-JP" dirty="0"/>
              <a:t>trigger (track reconstruction required)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933369-BF3A-4E2B-B561-F03EEB42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0233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9316" y="133883"/>
            <a:ext cx="4956447" cy="612409"/>
          </a:xfrm>
        </p:spPr>
        <p:txBody>
          <a:bodyPr>
            <a:noAutofit/>
          </a:bodyPr>
          <a:lstStyle/>
          <a:p>
            <a:r>
              <a:rPr lang="en-GB" sz="3200" dirty="0"/>
              <a:t>ALICE O</a:t>
            </a:r>
            <a:r>
              <a:rPr lang="en-GB" sz="3200" baseline="30000" dirty="0"/>
              <a:t>2</a:t>
            </a:r>
            <a:r>
              <a:rPr lang="en-GB" sz="3200" dirty="0"/>
              <a:t> upgrade</a:t>
            </a:r>
            <a:r>
              <a:rPr lang="ja-JP" altLang="en-US" sz="3200" dirty="0"/>
              <a:t>の概要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6290" y="6676411"/>
            <a:ext cx="1111710" cy="186743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706035" y="4252613"/>
            <a:ext cx="4186560" cy="203132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7150" defTabSz="265113"/>
            <a:r>
              <a:rPr lang="en-GB" b="1" dirty="0"/>
              <a:t>New computing system</a:t>
            </a:r>
          </a:p>
          <a:p>
            <a:pPr marL="342900" indent="-285750" defTabSz="265113">
              <a:buFont typeface="Arial" panose="020B0604020202020204" pitchFamily="34" charset="0"/>
              <a:buChar char="•"/>
            </a:pPr>
            <a:r>
              <a:rPr lang="en-GB" dirty="0"/>
              <a:t>Read-out the data of all interactions</a:t>
            </a:r>
            <a:endParaRPr lang="en-GB" dirty="0">
              <a:sym typeface="Wingdings"/>
            </a:endParaRPr>
          </a:p>
          <a:p>
            <a:pPr marL="342900" indent="-285750" defTabSz="265113">
              <a:buFont typeface="Wingdings" panose="05000000000000000000" pitchFamily="2" charset="2"/>
              <a:buChar char="è"/>
            </a:pPr>
            <a:r>
              <a:rPr lang="en-GB" dirty="0">
                <a:solidFill>
                  <a:srgbClr val="FF0000"/>
                </a:solidFill>
                <a:sym typeface="Wingdings"/>
              </a:rPr>
              <a:t>Compress these data as much as possible online (to a few %)</a:t>
            </a:r>
            <a:br>
              <a:rPr lang="en-GB" dirty="0">
                <a:sym typeface="Wingdings"/>
              </a:rPr>
            </a:br>
            <a:r>
              <a:rPr lang="en-GB" dirty="0">
                <a:sym typeface="Wingdings"/>
              </a:rPr>
              <a:t>	by online reconstruction</a:t>
            </a:r>
          </a:p>
          <a:p>
            <a:pPr marL="342900" indent="-285750" defTabSz="265113">
              <a:buFont typeface="Wingdings" panose="05000000000000000000" pitchFamily="2" charset="2"/>
              <a:buChar char="è"/>
            </a:pPr>
            <a:r>
              <a:rPr lang="en-GB" dirty="0">
                <a:sym typeface="Wingdings"/>
              </a:rPr>
              <a:t>One common online-offline </a:t>
            </a:r>
            <a:br>
              <a:rPr lang="en-GB" dirty="0">
                <a:sym typeface="Wingdings"/>
              </a:rPr>
            </a:br>
            <a:r>
              <a:rPr lang="en-GB" dirty="0">
                <a:sym typeface="Wingdings"/>
              </a:rPr>
              <a:t>computing system: O</a:t>
            </a:r>
            <a:r>
              <a:rPr lang="en-GB" baseline="30000" dirty="0">
                <a:sym typeface="Wingdings"/>
              </a:rPr>
              <a:t>2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6384032" y="763009"/>
            <a:ext cx="4185708" cy="5825164"/>
            <a:chOff x="4860032" y="901509"/>
            <a:chExt cx="4185708" cy="5825164"/>
          </a:xfrm>
        </p:grpSpPr>
        <p:sp>
          <p:nvSpPr>
            <p:cNvPr id="6" name="ZoneTexte 6"/>
            <p:cNvSpPr txBox="1"/>
            <p:nvPr/>
          </p:nvSpPr>
          <p:spPr>
            <a:xfrm>
              <a:off x="4913322" y="2084699"/>
              <a:ext cx="4123709" cy="10772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Baseline correction and zero suppression</a:t>
              </a:r>
            </a:p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Data volume reduction by zero cluster finder. No event discarded.</a:t>
              </a:r>
            </a:p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Average compression factor 6.6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922031" y="901509"/>
              <a:ext cx="4123709" cy="8309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Unmodified raw data of all interactions shipped from detector  </a:t>
              </a:r>
              <a:br>
                <a:rPr lang="en-US" sz="1600" b="1" u="sng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to online farm in </a:t>
              </a:r>
              <a:r>
                <a:rPr lang="en-US" sz="1600" b="1" u="sng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triggerless</a:t>
              </a:r>
              <a:r>
                <a:rPr lang="en-US" sz="16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 continuous mode</a:t>
              </a:r>
            </a:p>
          </p:txBody>
        </p:sp>
        <p:sp>
          <p:nvSpPr>
            <p:cNvPr id="7" name="ZoneTexte 7"/>
            <p:cNvSpPr txBox="1"/>
            <p:nvPr/>
          </p:nvSpPr>
          <p:spPr>
            <a:xfrm>
              <a:off x="6697683" y="5889168"/>
              <a:ext cx="2339348" cy="8309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Asynchronous (few hours) event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reconstructionwith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final calibration</a:t>
              </a:r>
            </a:p>
          </p:txBody>
        </p:sp>
        <p:sp>
          <p:nvSpPr>
            <p:cNvPr id="8" name="Flèche vers le bas 9"/>
            <p:cNvSpPr/>
            <p:nvPr/>
          </p:nvSpPr>
          <p:spPr>
            <a:xfrm>
              <a:off x="6893212" y="1710865"/>
              <a:ext cx="163929" cy="367714"/>
            </a:xfrm>
            <a:prstGeom prst="downArrow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62505" y="1706347"/>
              <a:ext cx="1573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HI run 3.3 TB/s</a:t>
              </a:r>
              <a:endParaRPr lang="en-GB" dirty="0"/>
            </a:p>
          </p:txBody>
        </p:sp>
        <p:sp>
          <p:nvSpPr>
            <p:cNvPr id="10" name="ZoneTexte 6"/>
            <p:cNvSpPr txBox="1"/>
            <p:nvPr/>
          </p:nvSpPr>
          <p:spPr>
            <a:xfrm>
              <a:off x="4913322" y="4687571"/>
              <a:ext cx="4123709" cy="83099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Data Storage: 1 year of compressed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Bandwidth: Write/Read 90 GB/s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Capacity: 60 PB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69882" y="3678076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90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GByte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/s</a:t>
              </a:r>
              <a:endParaRPr lang="en-GB" dirty="0"/>
            </a:p>
          </p:txBody>
        </p:sp>
        <p:sp>
          <p:nvSpPr>
            <p:cNvPr id="12" name="ZoneTexte 6"/>
            <p:cNvSpPr txBox="1"/>
            <p:nvPr/>
          </p:nvSpPr>
          <p:spPr>
            <a:xfrm>
              <a:off x="4913322" y="5895676"/>
              <a:ext cx="1606231" cy="83099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Tier 0, Tiers 1 and</a:t>
              </a:r>
            </a:p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Analysis Facilities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60032" y="5574432"/>
              <a:ext cx="917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20 GB/s</a:t>
              </a:r>
              <a:endParaRPr lang="en-GB" dirty="0"/>
            </a:p>
          </p:txBody>
        </p:sp>
        <p:sp>
          <p:nvSpPr>
            <p:cNvPr id="15" name="ZoneTexte 6"/>
            <p:cNvSpPr txBox="1"/>
            <p:nvPr/>
          </p:nvSpPr>
          <p:spPr>
            <a:xfrm>
              <a:off x="4913322" y="3513345"/>
              <a:ext cx="4123709" cy="8309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Data volume reduction by online tracking. </a:t>
              </a:r>
              <a:br>
                <a:rPr lang="en-US" sz="1600" b="1" u="sng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Only reconstructed data to data storage.</a:t>
              </a:r>
            </a:p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Average compression factor 5.5</a:t>
              </a:r>
            </a:p>
          </p:txBody>
        </p:sp>
        <p:sp>
          <p:nvSpPr>
            <p:cNvPr id="16" name="Flèche vers le bas 9"/>
            <p:cNvSpPr/>
            <p:nvPr/>
          </p:nvSpPr>
          <p:spPr>
            <a:xfrm>
              <a:off x="6893212" y="3155523"/>
              <a:ext cx="163929" cy="367714"/>
            </a:xfrm>
            <a:prstGeom prst="downArrow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lèche vers le bas 9"/>
            <p:cNvSpPr/>
            <p:nvPr/>
          </p:nvSpPr>
          <p:spPr>
            <a:xfrm>
              <a:off x="6893212" y="4326895"/>
              <a:ext cx="163929" cy="367714"/>
            </a:xfrm>
            <a:prstGeom prst="downArrow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01114" y="3154329"/>
              <a:ext cx="1034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500 GB/s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57341" y="4330894"/>
              <a:ext cx="917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90 GB/s</a:t>
              </a:r>
              <a:endParaRPr lang="en-GB" dirty="0"/>
            </a:p>
          </p:txBody>
        </p:sp>
        <p:sp>
          <p:nvSpPr>
            <p:cNvPr id="22" name="Left-Right Arrow 21"/>
            <p:cNvSpPr/>
            <p:nvPr/>
          </p:nvSpPr>
          <p:spPr>
            <a:xfrm rot="5400000">
              <a:off x="7578309" y="5628006"/>
              <a:ext cx="349509" cy="185522"/>
            </a:xfrm>
            <a:prstGeom prst="leftRightArrow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Left-Right Arrow 32"/>
            <p:cNvSpPr/>
            <p:nvPr/>
          </p:nvSpPr>
          <p:spPr>
            <a:xfrm rot="5400000">
              <a:off x="5650354" y="5634514"/>
              <a:ext cx="349509" cy="185522"/>
            </a:xfrm>
            <a:prstGeom prst="leftRightArrow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3"/>
              <p:cNvSpPr>
                <a:spLocks noGrp="1"/>
              </p:cNvSpPr>
              <p:nvPr>
                <p:ph sz="quarter" idx="4294967295"/>
              </p:nvPr>
            </p:nvSpPr>
            <p:spPr>
              <a:xfrm>
                <a:off x="1666578" y="1188907"/>
                <a:ext cx="4770743" cy="313072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 defTabSz="265113">
                  <a:buNone/>
                </a:pPr>
                <a:r>
                  <a:rPr lang="ja-JP" altLang="en-US" sz="1600" b="1" dirty="0"/>
                  <a:t>要求</a:t>
                </a:r>
                <a:endParaRPr lang="en-GB" sz="1600" b="1" dirty="0"/>
              </a:p>
              <a:p>
                <a:pPr marL="249238" indent="-249238" defTabSz="265113">
                  <a:buFont typeface="+mj-lt"/>
                  <a:buAutoNum type="arabicPeriod"/>
                </a:pPr>
                <a:r>
                  <a:rPr lang="en-GB" sz="1600" dirty="0"/>
                  <a:t>LHC min-bias </a:t>
                </a:r>
                <a:r>
                  <a:rPr lang="en-GB" sz="1600" dirty="0" err="1"/>
                  <a:t>Pb-Pb</a:t>
                </a:r>
                <a:r>
                  <a:rPr lang="en-GB" sz="1600" dirty="0"/>
                  <a:t> at 50 kHz  (#track ~ 3000)</a:t>
                </a:r>
                <a:br>
                  <a:rPr lang="en-GB" sz="1600" dirty="0"/>
                </a:br>
                <a:r>
                  <a:rPr lang="en-GB" sz="1600" dirty="0"/>
                  <a:t>~100 x more data than Run 1</a:t>
                </a:r>
              </a:p>
              <a:p>
                <a:pPr marL="265113" indent="-265113" defTabSz="265113">
                  <a:buFont typeface="+mj-lt"/>
                  <a:buAutoNum type="arabicPeriod" startAt="2"/>
                </a:pPr>
                <a:r>
                  <a:rPr lang="en-GB" sz="1600" dirty="0"/>
                  <a:t>Physics topics for ALICE upgrade</a:t>
                </a:r>
              </a:p>
              <a:p>
                <a:pPr marL="449263" lvl="1" indent="-195263" defTabSz="265113"/>
                <a:r>
                  <a:rPr lang="en-GB" sz="1400" dirty="0"/>
                  <a:t>Rare processes</a:t>
                </a:r>
                <a:r>
                  <a:rPr lang="en-US" altLang="ja-JP" sz="1400" dirty="0"/>
                  <a:t>( i.e. J/psi, D decays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altLang="ja-JP" sz="1400" dirty="0"/>
                  <a:t>)</a:t>
                </a:r>
                <a:endParaRPr lang="en-GB" sz="1400" dirty="0"/>
              </a:p>
              <a:p>
                <a:pPr marL="449263" lvl="1" indent="-195263" defTabSz="265113"/>
                <a:r>
                  <a:rPr lang="en-GB" sz="1400" dirty="0"/>
                  <a:t>Very small signal over background ratio</a:t>
                </a:r>
              </a:p>
              <a:p>
                <a:pPr marL="449263" lvl="1" indent="-195263" defTabSz="265113"/>
                <a:r>
                  <a:rPr lang="en-GB" sz="1400" dirty="0"/>
                  <a:t>Needs large statistics of reconstructed events</a:t>
                </a:r>
              </a:p>
              <a:p>
                <a:pPr marL="449263" lvl="1" indent="-195263" defTabSz="265113"/>
                <a:r>
                  <a:rPr lang="en-GB" sz="1400" dirty="0"/>
                  <a:t>Triggering techniques very inefficient</a:t>
                </a:r>
              </a:p>
              <a:p>
                <a:pPr marL="265113" indent="-265113" defTabSz="265113">
                  <a:buFont typeface="+mj-lt"/>
                  <a:buAutoNum type="arabicPeriod" startAt="2"/>
                </a:pPr>
                <a:r>
                  <a:rPr lang="en-US" sz="1600" dirty="0"/>
                  <a:t>50 kHz &gt; TPC inherent rate (10kHz = drift time ~100 µs)</a:t>
                </a:r>
                <a:br>
                  <a:rPr lang="en-US" sz="1600" dirty="0"/>
                </a:br>
                <a:r>
                  <a:rPr lang="en-US" sz="1600" dirty="0"/>
                  <a:t>Support for continuous read-out (TPC)</a:t>
                </a:r>
              </a:p>
            </p:txBody>
          </p:sp>
        </mc:Choice>
        <mc:Fallback xmlns="">
          <p:sp>
            <p:nvSpPr>
              <p:cNvPr id="3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294967295"/>
              </p:nvPr>
            </p:nvSpPr>
            <p:spPr>
              <a:xfrm>
                <a:off x="1666578" y="1188907"/>
                <a:ext cx="4770743" cy="3130725"/>
              </a:xfrm>
              <a:prstGeom prst="rect">
                <a:avLst/>
              </a:prstGeom>
              <a:blipFill>
                <a:blip r:embed="rId2"/>
                <a:stretch>
                  <a:fillRect l="-639" t="-9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7629002" y="1807700"/>
            <a:ext cx="1824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</a:rPr>
              <a:t>First Level Processor</a:t>
            </a:r>
            <a:r>
              <a:rPr lang="ja-JP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ja-JP" sz="1200" b="1" dirty="0">
                <a:solidFill>
                  <a:srgbClr val="FF0000"/>
                </a:solidFill>
              </a:rPr>
              <a:t>(FLP)</a:t>
            </a:r>
            <a:endParaRPr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536161" y="3253932"/>
            <a:ext cx="18710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solidFill>
                  <a:srgbClr val="FF0000"/>
                </a:solidFill>
              </a:rPr>
              <a:t>Event Processing Node (EPN)</a:t>
            </a:r>
            <a:endParaRPr lang="ja-JP" alt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8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6614CF-B43A-4132-8EA9-199AED39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-305551"/>
            <a:ext cx="583182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Goals of J-PARC-HI (II)</a:t>
            </a:r>
            <a:endParaRPr kumimoji="1" lang="ja-JP" altLang="en-US" dirty="0"/>
          </a:p>
        </p:txBody>
      </p:sp>
      <p:sp>
        <p:nvSpPr>
          <p:cNvPr id="9" name="スライド番号プレースホルダー 9">
            <a:extLst>
              <a:ext uri="{FF2B5EF4-FFF2-40B4-BE49-F238E27FC236}">
                <a16:creationId xmlns:a16="http://schemas.microsoft.com/office/drawing/2014/main" id="{E5946693-B8EB-42A0-91E3-42941E2580F7}"/>
              </a:ext>
            </a:extLst>
          </p:cNvPr>
          <p:cNvSpPr txBox="1">
            <a:spLocks/>
          </p:cNvSpPr>
          <p:nvPr/>
        </p:nvSpPr>
        <p:spPr>
          <a:xfrm>
            <a:off x="10119309" y="6402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FDFF1-5CA3-4B8B-B4F1-04FD29CD88D9}" type="slidenum">
              <a:rPr kumimoji="1" lang="ja-JP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D9B32DC-C4A0-4426-BC4B-F91ED4033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14" y="850763"/>
            <a:ext cx="4923617" cy="274626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F3FAF0A-344F-465A-9A78-BE11B9B5E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12230" y="1498922"/>
            <a:ext cx="4931842" cy="3519235"/>
          </a:xfrm>
          <a:prstGeom prst="rect">
            <a:avLst/>
          </a:prstGeom>
        </p:spPr>
      </p:pic>
      <p:sp>
        <p:nvSpPr>
          <p:cNvPr id="42" name="コンテンツ プレースホルダー 2">
            <a:extLst>
              <a:ext uri="{FF2B5EF4-FFF2-40B4-BE49-F238E27FC236}">
                <a16:creationId xmlns:a16="http://schemas.microsoft.com/office/drawing/2014/main" id="{AAAAA043-C000-4CCB-8792-F59BC22751BC}"/>
              </a:ext>
            </a:extLst>
          </p:cNvPr>
          <p:cNvSpPr txBox="1">
            <a:spLocks/>
          </p:cNvSpPr>
          <p:nvPr/>
        </p:nvSpPr>
        <p:spPr>
          <a:xfrm>
            <a:off x="-229391" y="1163821"/>
            <a:ext cx="6746305" cy="25966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Efficient production of strangeness at J-PARC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Search for rare multi-strangeness systems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Hypernuclei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strangelet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, dibaryons, etc.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Study of hyperon interactions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Two-particle correlations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EOS of strangeness matter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62908AD-20A5-4AE2-88D4-461C9F55963F}"/>
              </a:ext>
            </a:extLst>
          </p:cNvPr>
          <p:cNvSpPr/>
          <p:nvPr/>
        </p:nvSpPr>
        <p:spPr>
          <a:xfrm>
            <a:off x="303808" y="791954"/>
            <a:ext cx="5980900" cy="521196"/>
          </a:xfrm>
          <a:prstGeom prst="rect">
            <a:avLst/>
          </a:prstGeom>
          <a:solidFill>
            <a:srgbClr val="0DFF0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2203DB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Studies of multi-strangeness production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11D5ACA1-0EBF-4BB0-BE32-0D7CBED48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6" r="52321" b="39143"/>
          <a:stretch/>
        </p:blipFill>
        <p:spPr bwMode="auto">
          <a:xfrm>
            <a:off x="83756" y="4369066"/>
            <a:ext cx="3343340" cy="190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AFDF0FD-7815-411A-83A9-5327D336674D}"/>
              </a:ext>
            </a:extLst>
          </p:cNvPr>
          <p:cNvSpPr/>
          <p:nvPr/>
        </p:nvSpPr>
        <p:spPr>
          <a:xfrm>
            <a:off x="779875" y="4390649"/>
            <a:ext cx="250343" cy="1852266"/>
          </a:xfrm>
          <a:prstGeom prst="rect">
            <a:avLst/>
          </a:prstGeom>
          <a:solidFill>
            <a:srgbClr val="0DFF0D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FA68C3E-5023-4544-81A7-B93D2E6EDA1A}"/>
              </a:ext>
            </a:extLst>
          </p:cNvPr>
          <p:cNvSpPr txBox="1"/>
          <p:nvPr/>
        </p:nvSpPr>
        <p:spPr>
          <a:xfrm>
            <a:off x="425105" y="3943239"/>
            <a:ext cx="110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J-PARC-HI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F4863528-9989-4D7B-83AE-6EB020721670}"/>
              </a:ext>
            </a:extLst>
          </p:cNvPr>
          <p:cNvGrpSpPr/>
          <p:nvPr/>
        </p:nvGrpSpPr>
        <p:grpSpPr>
          <a:xfrm>
            <a:off x="4030398" y="3561918"/>
            <a:ext cx="3023588" cy="3297913"/>
            <a:chOff x="8696018" y="4234636"/>
            <a:chExt cx="2307276" cy="2518133"/>
          </a:xfrm>
        </p:grpSpPr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B5A3EC1-9CDE-4D89-9347-7EA9337A5319}"/>
                </a:ext>
              </a:extLst>
            </p:cNvPr>
            <p:cNvSpPr txBox="1"/>
            <p:nvPr/>
          </p:nvSpPr>
          <p:spPr>
            <a:xfrm>
              <a:off x="8728615" y="4234636"/>
              <a:ext cx="1972106" cy="352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HGPｺﾞｼｯｸM"/>
                  <a:cs typeface="Calibri" panose="020F0502020204030204" pitchFamily="34" charset="0"/>
                </a:rPr>
                <a:t>            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HGPｺﾞｼｯｸM"/>
                  <a:cs typeface="Calibri" panose="020F0502020204030204" pitchFamily="34" charset="0"/>
                </a:rPr>
                <a:t>Hypernuclei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PｺﾞｼｯｸM"/>
                <a:cs typeface="Calibri" panose="020F0502020204030204" pitchFamily="34" charset="0"/>
              </a:endParaRPr>
            </a:p>
          </p:txBody>
        </p: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8265F500-740F-4D74-B438-0CC744DDDA57}"/>
                </a:ext>
              </a:extLst>
            </p:cNvPr>
            <p:cNvGrpSpPr/>
            <p:nvPr/>
          </p:nvGrpSpPr>
          <p:grpSpPr>
            <a:xfrm>
              <a:off x="8696018" y="4446217"/>
              <a:ext cx="2307276" cy="2306552"/>
              <a:chOff x="8039229" y="4446217"/>
              <a:chExt cx="2307276" cy="2306552"/>
            </a:xfrm>
          </p:grpSpPr>
          <p:pic>
            <p:nvPicPr>
              <p:cNvPr id="52" name="Picture 2">
                <a:extLst>
                  <a:ext uri="{FF2B5EF4-FFF2-40B4-BE49-F238E27FC236}">
                    <a16:creationId xmlns:a16="http://schemas.microsoft.com/office/drawing/2014/main" id="{4C704963-D895-4CA7-B445-A9674CBD55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44" b="25553"/>
              <a:stretch/>
            </p:blipFill>
            <p:spPr bwMode="auto">
              <a:xfrm>
                <a:off x="8039229" y="4545301"/>
                <a:ext cx="2307276" cy="2207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1AC75E37-D66F-4C10-A609-F7F968810D4C}"/>
                  </a:ext>
                </a:extLst>
              </p:cNvPr>
              <p:cNvSpPr/>
              <p:nvPr/>
            </p:nvSpPr>
            <p:spPr>
              <a:xfrm>
                <a:off x="8412689" y="4706956"/>
                <a:ext cx="255874" cy="1696549"/>
              </a:xfrm>
              <a:prstGeom prst="rect">
                <a:avLst/>
              </a:prstGeom>
              <a:solidFill>
                <a:srgbClr val="88FF8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endParaRP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D28778C6-BBDF-4B2D-9DC8-0E2446F958CC}"/>
                  </a:ext>
                </a:extLst>
              </p:cNvPr>
              <p:cNvSpPr txBox="1"/>
              <p:nvPr/>
            </p:nvSpPr>
            <p:spPr>
              <a:xfrm>
                <a:off x="8071827" y="4446217"/>
                <a:ext cx="923060" cy="258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J-PARC-HI</a:t>
                </a:r>
                <a:endPara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9195004-EB83-442C-8907-27CCBAEE170B}"/>
              </a:ext>
            </a:extLst>
          </p:cNvPr>
          <p:cNvGrpSpPr/>
          <p:nvPr/>
        </p:nvGrpSpPr>
        <p:grpSpPr>
          <a:xfrm>
            <a:off x="7778736" y="3746974"/>
            <a:ext cx="3295936" cy="2817760"/>
            <a:chOff x="47329" y="1208734"/>
            <a:chExt cx="2951206" cy="2620151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A864CA12-7849-4EAE-A4F5-59327E9DE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9" y="1451730"/>
              <a:ext cx="2951206" cy="2377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23B19F0B-7FBD-42AA-AD18-55F23DD52698}"/>
                </a:ext>
              </a:extLst>
            </p:cNvPr>
            <p:cNvSpPr txBox="1"/>
            <p:nvPr/>
          </p:nvSpPr>
          <p:spPr>
            <a:xfrm>
              <a:off x="460427" y="1208734"/>
              <a:ext cx="2387374" cy="372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 correlation function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E194E98-398C-404D-9C5F-33EB46840567}"/>
                </a:ext>
              </a:extLst>
            </p:cNvPr>
            <p:cNvSpPr txBox="1"/>
            <p:nvPr/>
          </p:nvSpPr>
          <p:spPr>
            <a:xfrm>
              <a:off x="1306538" y="3074964"/>
              <a:ext cx="146328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QS+BB interaction</a:t>
              </a:r>
              <a:endParaRPr kumimoji="1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F831E8-8BDA-4F62-89D8-74B9FFF2A8B6}"/>
              </a:ext>
            </a:extLst>
          </p:cNvPr>
          <p:cNvSpPr txBox="1"/>
          <p:nvPr/>
        </p:nvSpPr>
        <p:spPr>
          <a:xfrm>
            <a:off x="803541" y="6249652"/>
            <a:ext cx="61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10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F77C5A8-3670-430F-B726-BD699EB0079B}"/>
              </a:ext>
            </a:extLst>
          </p:cNvPr>
          <p:cNvSpPr txBox="1"/>
          <p:nvPr/>
        </p:nvSpPr>
        <p:spPr>
          <a:xfrm>
            <a:off x="1425052" y="6247921"/>
            <a:ext cx="61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</a:t>
            </a:r>
            <a:endParaRPr kumimoji="1" lang="ja-JP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59A9F1F-6F41-4882-B2CF-236A9FD80117}"/>
              </a:ext>
            </a:extLst>
          </p:cNvPr>
          <p:cNvSpPr txBox="1"/>
          <p:nvPr/>
        </p:nvSpPr>
        <p:spPr>
          <a:xfrm>
            <a:off x="2109082" y="6247921"/>
            <a:ext cx="61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3</a:t>
            </a:r>
            <a:endParaRPr kumimoji="1" lang="ja-JP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1358D0D-669F-49D2-AABB-0603DD78B5BF}"/>
              </a:ext>
            </a:extLst>
          </p:cNvPr>
          <p:cNvSpPr txBox="1"/>
          <p:nvPr/>
        </p:nvSpPr>
        <p:spPr>
          <a:xfrm>
            <a:off x="2784633" y="6242915"/>
            <a:ext cx="124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√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(GeV)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1F34035-49C7-415B-9D4A-1BD26FAFD6D9}"/>
              </a:ext>
            </a:extLst>
          </p:cNvPr>
          <p:cNvSpPr txBox="1"/>
          <p:nvPr/>
        </p:nvSpPr>
        <p:spPr>
          <a:xfrm>
            <a:off x="4086670" y="6596322"/>
            <a:ext cx="2198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A.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Andronic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, PLB697 (2011) 203 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A1A95EA-AC23-4418-A4B2-64A13C8BD9B3}"/>
              </a:ext>
            </a:extLst>
          </p:cNvPr>
          <p:cNvSpPr txBox="1"/>
          <p:nvPr/>
        </p:nvSpPr>
        <p:spPr>
          <a:xfrm>
            <a:off x="0" y="6536052"/>
            <a:ext cx="359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A. Andronic,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et al,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Nucl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. Phys. A 837 (2010) 65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6EE7F71-06E9-4477-9E45-C22CAE1C9E54}"/>
              </a:ext>
            </a:extLst>
          </p:cNvPr>
          <p:cNvSpPr txBox="1"/>
          <p:nvPr/>
        </p:nvSpPr>
        <p:spPr>
          <a:xfrm>
            <a:off x="6373753" y="6456609"/>
            <a:ext cx="12457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√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(GeV)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95B3ED8-DDC6-4280-940B-F83AC860A68A}"/>
              </a:ext>
            </a:extLst>
          </p:cNvPr>
          <p:cNvSpPr txBox="1"/>
          <p:nvPr/>
        </p:nvSpPr>
        <p:spPr>
          <a:xfrm>
            <a:off x="6080266" y="6367162"/>
            <a:ext cx="61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3</a:t>
            </a:r>
            <a:endParaRPr kumimoji="1" lang="ja-JP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29E9774-4EE6-41B6-BDAD-7370D7BDF247}"/>
              </a:ext>
            </a:extLst>
          </p:cNvPr>
          <p:cNvSpPr txBox="1"/>
          <p:nvPr/>
        </p:nvSpPr>
        <p:spPr>
          <a:xfrm>
            <a:off x="4784561" y="6353117"/>
            <a:ext cx="61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10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F980CFB-1AC5-4CD4-B25E-537AB5724EB1}"/>
              </a:ext>
            </a:extLst>
          </p:cNvPr>
          <p:cNvSpPr txBox="1"/>
          <p:nvPr/>
        </p:nvSpPr>
        <p:spPr>
          <a:xfrm>
            <a:off x="5406072" y="6351386"/>
            <a:ext cx="61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</a:t>
            </a:r>
            <a:endParaRPr kumimoji="1" lang="ja-JP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42E8914-B614-4E30-AAE5-05245E75296B}"/>
              </a:ext>
            </a:extLst>
          </p:cNvPr>
          <p:cNvSpPr txBox="1"/>
          <p:nvPr/>
        </p:nvSpPr>
        <p:spPr>
          <a:xfrm>
            <a:off x="8573594" y="6564731"/>
            <a:ext cx="21961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STAR, PRL114 (2015) 022301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8116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9" y="260648"/>
            <a:ext cx="2400937" cy="2304256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32657"/>
            <a:ext cx="2376264" cy="228057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348881"/>
            <a:ext cx="2426920" cy="232919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8" y="4509121"/>
            <a:ext cx="2376263" cy="228057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631505" y="2132856"/>
            <a:ext cx="111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10AGeV/c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90013" y="3861048"/>
            <a:ext cx="99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5AGeV/c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48523" y="5661248"/>
            <a:ext cx="99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1AGeV/c</a:t>
            </a:r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420888"/>
            <a:ext cx="2448272" cy="234968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00" y="4581129"/>
            <a:ext cx="2421632" cy="23241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19536" y="-387424"/>
            <a:ext cx="8229600" cy="1143000"/>
          </a:xfrm>
        </p:spPr>
        <p:txBody>
          <a:bodyPr/>
          <a:lstStyle/>
          <a:p>
            <a:r>
              <a:rPr lang="en-US" altLang="ja-JP" dirty="0"/>
              <a:t>Rapidity and </a:t>
            </a:r>
            <a:r>
              <a:rPr lang="en-US" altLang="ja-JP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distributions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3E8E9C-1564-4512-82C3-735722013A10}"/>
              </a:ext>
            </a:extLst>
          </p:cNvPr>
          <p:cNvSpPr txBox="1"/>
          <p:nvPr/>
        </p:nvSpPr>
        <p:spPr>
          <a:xfrm>
            <a:off x="8600417" y="790608"/>
            <a:ext cx="2250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lang="ja-JP" altLang="en-US" dirty="0"/>
              <a:t>回の</a:t>
            </a:r>
            <a:r>
              <a:rPr lang="en-US" altLang="ja-JP" dirty="0"/>
              <a:t>U+U</a:t>
            </a:r>
            <a:r>
              <a:rPr lang="ja-JP" altLang="en-US" dirty="0"/>
              <a:t>衝突当たり</a:t>
            </a:r>
            <a:endParaRPr lang="en-US" altLang="ja-JP" dirty="0"/>
          </a:p>
          <a:p>
            <a:r>
              <a:rPr lang="en-US" altLang="ja-JP" dirty="0"/>
              <a:t>1200</a:t>
            </a:r>
            <a:r>
              <a:rPr lang="ja-JP" altLang="en-US" dirty="0"/>
              <a:t>個の荷電粒子</a:t>
            </a:r>
            <a:endParaRPr lang="en-US" altLang="ja-JP" dirty="0"/>
          </a:p>
          <a:p>
            <a:r>
              <a:rPr lang="ja-JP" altLang="en-US" dirty="0"/>
              <a:t>が生成</a:t>
            </a:r>
          </a:p>
        </p:txBody>
      </p:sp>
    </p:spTree>
    <p:extLst>
      <p:ext uri="{BB962C8B-B14F-4D97-AF65-F5344CB8AC3E}">
        <p14:creationId xmlns:p14="http://schemas.microsoft.com/office/powerpoint/2010/main" val="4014137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Pixel size at 10% occupancy at 1 m distance from the target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10036" y="3573017"/>
            <a:ext cx="8003232" cy="3489251"/>
          </a:xfrm>
        </p:spPr>
        <p:txBody>
          <a:bodyPr/>
          <a:lstStyle/>
          <a:p>
            <a:r>
              <a:rPr lang="en-US" altLang="ja-JP" dirty="0"/>
              <a:t>SSD: Z=2.5cm, minimum pad size = 75x75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</a:t>
            </a:r>
            <a:r>
              <a:rPr lang="en-US" altLang="ja-JP" baseline="30000" dirty="0"/>
              <a:t>2</a:t>
            </a:r>
          </a:p>
          <a:p>
            <a:r>
              <a:rPr lang="en-US" altLang="ja-JP" dirty="0"/>
              <a:t>GEM tracker : Z=1m, minimum pad size=3x3mm</a:t>
            </a:r>
            <a:r>
              <a:rPr lang="en-US" altLang="ja-JP" baseline="30000" dirty="0"/>
              <a:t>2</a:t>
            </a:r>
            <a:endParaRPr kumimoji="1" lang="ja-JP" altLang="en-US" baseline="30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0A9E-546C-4C76-91AC-6E2EE010C274}" type="datetime1">
              <a:rPr kumimoji="1" lang="ja-JP" altLang="en-US" smtClean="0"/>
              <a:t>2020/3/15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37" y="1844824"/>
            <a:ext cx="73628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695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The data stream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818" y="1297263"/>
            <a:ext cx="8728364" cy="2909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314" y="4299793"/>
            <a:ext cx="7343668" cy="2253613"/>
          </a:xfrm>
          <a:prstGeom prst="rect">
            <a:avLst/>
          </a:prstGeom>
        </p:spPr>
      </p:pic>
      <p:sp>
        <p:nvSpPr>
          <p:cNvPr id="4" name="Bent Arrow 3"/>
          <p:cNvSpPr/>
          <p:nvPr/>
        </p:nvSpPr>
        <p:spPr>
          <a:xfrm flipV="1">
            <a:off x="2158257" y="4413739"/>
            <a:ext cx="698039" cy="800100"/>
          </a:xfrm>
          <a:prstGeom prst="ben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12025" y="332656"/>
            <a:ext cx="388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F. Costa, Asian O2 workshop (July 2016)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5634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91544" y="-21885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/>
              <a:t>Experimental challenges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77740" y="1124744"/>
            <a:ext cx="7978700" cy="5688632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00B0F0"/>
                </a:solidFill>
              </a:rPr>
              <a:t>High rate capability</a:t>
            </a:r>
          </a:p>
          <a:p>
            <a:pPr lvl="1"/>
            <a:r>
              <a:rPr lang="en-US" altLang="ja-JP" dirty="0"/>
              <a:t>Fast detectors</a:t>
            </a:r>
          </a:p>
          <a:p>
            <a:pPr lvl="2"/>
            <a:r>
              <a:rPr lang="en-US" altLang="ja-JP" dirty="0"/>
              <a:t>Silicon Vertex Detectors, GEM trackers, …</a:t>
            </a:r>
          </a:p>
          <a:p>
            <a:pPr lvl="1"/>
            <a:r>
              <a:rPr kumimoji="1" lang="en-US" altLang="ja-JP" dirty="0"/>
              <a:t>Extremely fast DAQ of </a:t>
            </a:r>
            <a:r>
              <a:rPr lang="en-US" altLang="ja-JP" dirty="0"/>
              <a:t>10-100MHz</a:t>
            </a:r>
          </a:p>
          <a:p>
            <a:pPr marL="914400" lvl="2" indent="0">
              <a:buNone/>
            </a:pP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ja-JP" dirty="0" err="1">
                <a:solidFill>
                  <a:srgbClr val="FF0000"/>
                </a:solidFill>
                <a:sym typeface="Wingdings" panose="05000000000000000000" pitchFamily="2" charset="2"/>
              </a:rPr>
              <a:t>Triggerless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 continuous readout + online data reduction</a:t>
            </a:r>
            <a:endParaRPr lang="en-US" altLang="ja-JP" dirty="0"/>
          </a:p>
          <a:p>
            <a:r>
              <a:rPr lang="en-US" altLang="ja-JP" dirty="0">
                <a:solidFill>
                  <a:srgbClr val="00B0F0"/>
                </a:solidFill>
              </a:rPr>
              <a:t>Large acceptance (~4</a:t>
            </a:r>
            <a:r>
              <a:rPr lang="en-US" altLang="ja-JP" dirty="0">
                <a:solidFill>
                  <a:srgbClr val="00B0F0"/>
                </a:solidFill>
                <a:latin typeface="Symbol" panose="05050102010706020507" pitchFamily="18" charset="2"/>
              </a:rPr>
              <a:t>p</a:t>
            </a:r>
            <a:r>
              <a:rPr lang="en-US" altLang="ja-JP" dirty="0">
                <a:solidFill>
                  <a:srgbClr val="00B0F0"/>
                </a:solidFill>
              </a:rPr>
              <a:t>)</a:t>
            </a:r>
          </a:p>
          <a:p>
            <a:pPr lvl="1"/>
            <a:r>
              <a:rPr lang="en-US" altLang="ja-JP" dirty="0"/>
              <a:t>Rapidity dependence of e-b-e fluctuations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Toroidal magnet spectrometer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534400" y="6448252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  <p:sp>
        <p:nvSpPr>
          <p:cNvPr id="8" name="右矢印 7"/>
          <p:cNvSpPr/>
          <p:nvPr/>
        </p:nvSpPr>
        <p:spPr>
          <a:xfrm>
            <a:off x="1654672" y="5157192"/>
            <a:ext cx="360040" cy="360040"/>
          </a:xfrm>
          <a:prstGeom prst="rightArrow">
            <a:avLst/>
          </a:prstGeom>
          <a:solidFill>
            <a:srgbClr val="0DFF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2372528" y="5764614"/>
            <a:ext cx="4043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dirty="0">
                <a:solidFill>
                  <a:srgbClr val="4F81BD"/>
                </a:solidFill>
              </a:rPr>
              <a:t>(CBM&lt;30</a:t>
            </a:r>
            <a:r>
              <a:rPr lang="en-US" altLang="ja-JP" baseline="30000" dirty="0">
                <a:solidFill>
                  <a:srgbClr val="4F81BD"/>
                </a:solidFill>
              </a:rPr>
              <a:t>o</a:t>
            </a:r>
            <a:r>
              <a:rPr lang="en-US" altLang="ja-JP" dirty="0">
                <a:solidFill>
                  <a:srgbClr val="4F81BD"/>
                </a:solidFill>
              </a:rPr>
              <a:t>, beam energy&gt;=8AGeV/c)</a:t>
            </a:r>
          </a:p>
        </p:txBody>
      </p:sp>
    </p:spTree>
    <p:extLst>
      <p:ext uri="{BB962C8B-B14F-4D97-AF65-F5344CB8AC3E}">
        <p14:creationId xmlns:p14="http://schemas.microsoft.com/office/powerpoint/2010/main" val="4068452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R&amp;D status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13756" y="1052736"/>
            <a:ext cx="8876344" cy="5805264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Fast Data Acquisition System</a:t>
            </a:r>
          </a:p>
          <a:p>
            <a:pPr lvl="1"/>
            <a:r>
              <a:rPr lang="en-US" altLang="ja-JP" sz="2000" dirty="0">
                <a:solidFill>
                  <a:srgbClr val="FF0000"/>
                </a:solidFill>
              </a:rPr>
              <a:t>Participation in ALICE-Online-Offline Computing (O</a:t>
            </a:r>
            <a:r>
              <a:rPr lang="en-US" altLang="ja-JP" sz="2000" baseline="30000" dirty="0">
                <a:solidFill>
                  <a:srgbClr val="FF0000"/>
                </a:solidFill>
              </a:rPr>
              <a:t>2</a:t>
            </a:r>
            <a:r>
              <a:rPr lang="en-US" altLang="ja-JP" sz="2000" dirty="0">
                <a:solidFill>
                  <a:srgbClr val="FF0000"/>
                </a:solidFill>
              </a:rPr>
              <a:t>) (RIKEN, Nagasaki IAS, CNS U. Tokyo, U. Tsukuba)</a:t>
            </a:r>
          </a:p>
          <a:p>
            <a:pPr lvl="1"/>
            <a:r>
              <a:rPr lang="en-US" altLang="ja-JP" sz="2000" dirty="0">
                <a:solidFill>
                  <a:srgbClr val="FF0000"/>
                </a:solidFill>
              </a:rPr>
              <a:t>Continuous </a:t>
            </a:r>
            <a:r>
              <a:rPr lang="en-US" altLang="ja-JP" sz="2000" dirty="0" err="1">
                <a:solidFill>
                  <a:srgbClr val="FF0000"/>
                </a:solidFill>
              </a:rPr>
              <a:t>triggerless</a:t>
            </a:r>
            <a:r>
              <a:rPr lang="en-US" altLang="ja-JP" sz="2000" dirty="0">
                <a:solidFill>
                  <a:srgbClr val="FF0000"/>
                </a:solidFill>
              </a:rPr>
              <a:t> readout,  online clustering/tracking</a:t>
            </a:r>
          </a:p>
          <a:p>
            <a:r>
              <a:rPr lang="en-US" altLang="ja-JP" sz="2800" dirty="0"/>
              <a:t>Detectors</a:t>
            </a:r>
          </a:p>
          <a:p>
            <a:pPr lvl="1"/>
            <a:r>
              <a:rPr lang="en-US" altLang="ja-JP" sz="2000" dirty="0">
                <a:solidFill>
                  <a:srgbClr val="FF0000"/>
                </a:solidFill>
              </a:rPr>
              <a:t>MRPC-TOF (JAEA, U. Tsukuba, KEK)</a:t>
            </a:r>
          </a:p>
          <a:p>
            <a:pPr lvl="2"/>
            <a:r>
              <a:rPr lang="en-US" altLang="ja-JP" sz="1800" dirty="0">
                <a:solidFill>
                  <a:srgbClr val="FF0000"/>
                </a:solidFill>
              </a:rPr>
              <a:t>Aimed for 60ps time resolution, test with hadron measurements in </a:t>
            </a:r>
            <a:r>
              <a:rPr lang="en-US" altLang="ja-JP" sz="1800" dirty="0" err="1">
                <a:solidFill>
                  <a:srgbClr val="FF0000"/>
                </a:solidFill>
              </a:rPr>
              <a:t>p+A</a:t>
            </a:r>
            <a:r>
              <a:rPr lang="en-US" altLang="ja-JP" sz="1800" dirty="0">
                <a:solidFill>
                  <a:srgbClr val="FF0000"/>
                </a:solidFill>
              </a:rPr>
              <a:t> at J-PARC E16</a:t>
            </a:r>
          </a:p>
          <a:p>
            <a:r>
              <a:rPr lang="en-US" altLang="ja-JP" sz="2800" dirty="0"/>
              <a:t>Theory : Development of dynamical model at J-PARC energy</a:t>
            </a:r>
          </a:p>
          <a:p>
            <a:pPr lvl="1"/>
            <a:r>
              <a:rPr lang="en-US" altLang="ja-JP" sz="2000" dirty="0"/>
              <a:t>M. Kitazawa, T. Hirano, A. Ohnishi, Y. Nara, C. Nonaka, Y. </a:t>
            </a:r>
            <a:r>
              <a:rPr lang="en-US" altLang="ja-JP" sz="2000" dirty="0" err="1"/>
              <a:t>Akamatsu</a:t>
            </a:r>
            <a:r>
              <a:rPr lang="en-US" altLang="ja-JP" sz="2000" dirty="0"/>
              <a:t>, K. Morita, 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356500" y="6309321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5504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-315416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Event-by-event fluctuations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43845" y="6486088"/>
            <a:ext cx="265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X. Luo, Quark Matter 2015</a:t>
            </a:r>
            <a:endParaRPr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086490"/>
            <a:ext cx="4067944" cy="29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369342"/>
            <a:ext cx="40290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6966902" y="1460694"/>
            <a:ext cx="2677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203DB"/>
                </a:solidFill>
              </a:rPr>
              <a:t>M.A. </a:t>
            </a:r>
            <a:r>
              <a:rPr lang="en-US" altLang="ja-JP" dirty="0" err="1">
                <a:solidFill>
                  <a:srgbClr val="2203DB"/>
                </a:solidFill>
              </a:rPr>
              <a:t>Stephanov</a:t>
            </a:r>
            <a:r>
              <a:rPr lang="en-US" altLang="ja-JP" dirty="0">
                <a:solidFill>
                  <a:srgbClr val="2203DB"/>
                </a:solidFill>
              </a:rPr>
              <a:t>,</a:t>
            </a:r>
          </a:p>
          <a:p>
            <a:r>
              <a:rPr lang="en-US" altLang="ja-JP" dirty="0">
                <a:solidFill>
                  <a:srgbClr val="2203DB"/>
                </a:solidFill>
              </a:rPr>
              <a:t>PRL107, 052301 (2011).</a:t>
            </a:r>
            <a:endParaRPr lang="ja-JP" altLang="en-US" dirty="0">
              <a:solidFill>
                <a:srgbClr val="2203DB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991545" y="1591926"/>
            <a:ext cx="576063" cy="3637274"/>
          </a:xfrm>
          <a:prstGeom prst="rect">
            <a:avLst/>
          </a:prstGeom>
          <a:solidFill>
            <a:srgbClr val="0DFF0D">
              <a:alpha val="34902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38213" y="1268760"/>
            <a:ext cx="82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J-PARC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968209" y="1184676"/>
            <a:ext cx="8525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Theory</a:t>
            </a:r>
            <a:endParaRPr lang="ja-JP" altLang="en-US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2107946" y="622429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Event-by-event fluctuations of conserved charge:</a:t>
            </a:r>
          </a:p>
          <a:p>
            <a:r>
              <a:rPr lang="en-US" altLang="ja-JP" sz="2000" dirty="0">
                <a:solidFill>
                  <a:srgbClr val="FF0000"/>
                </a:solidFill>
              </a:rPr>
              <a:t>Probe to search for the critical point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93160" y="5216956"/>
            <a:ext cx="3863280" cy="13083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kumimoji="1" lang="en-US" altLang="ja-JP" dirty="0">
                <a:solidFill>
                  <a:srgbClr val="FF0000"/>
                </a:solidFill>
              </a:rPr>
              <a:t>Enhancement of  4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dirty="0">
                <a:solidFill>
                  <a:srgbClr val="FF0000"/>
                </a:solidFill>
              </a:rPr>
              <a:t>-order fluctuations at low energies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 Indications of the critical point?</a:t>
            </a:r>
          </a:p>
          <a:p>
            <a:pPr marL="0" indent="0">
              <a:buNone/>
            </a:pPr>
            <a:r>
              <a:rPr kumimoji="1"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 J-PARC-HI 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may </a:t>
            </a:r>
            <a:r>
              <a:rPr kumimoji="1"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answer that.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左右矢印 10"/>
          <p:cNvSpPr/>
          <p:nvPr/>
        </p:nvSpPr>
        <p:spPr>
          <a:xfrm rot="20668262">
            <a:off x="5600952" y="3601205"/>
            <a:ext cx="4047279" cy="522493"/>
          </a:xfrm>
          <a:prstGeom prst="leftRightArrow">
            <a:avLst/>
          </a:prstGeom>
          <a:solidFill>
            <a:srgbClr val="FFFF0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8688288" y="2107024"/>
            <a:ext cx="1851906" cy="11059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0887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>
          <a:xfrm>
            <a:off x="4453926" y="1916833"/>
            <a:ext cx="2683701" cy="3617313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7601021" y="5388362"/>
            <a:ext cx="2550110" cy="456132"/>
          </a:xfrm>
          <a:prstGeom prst="rect">
            <a:avLst/>
          </a:prstGeom>
          <a:solidFill>
            <a:srgbClr val="FFDE75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|S|&gt;=3 </a:t>
            </a:r>
            <a:r>
              <a:rPr lang="en-US" altLang="ja-JP" dirty="0" err="1">
                <a:solidFill>
                  <a:srgbClr val="FF0000"/>
                </a:solidFill>
              </a:rPr>
              <a:t>hypernuclei</a:t>
            </a:r>
            <a:endParaRPr lang="en-US" altLang="ja-JP" dirty="0">
              <a:solidFill>
                <a:srgbClr val="FF0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69" y="2575260"/>
            <a:ext cx="2239348" cy="143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図 86" descr="all_100519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0951" y="2486666"/>
            <a:ext cx="2003138" cy="100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40024" y="-143782"/>
            <a:ext cx="8820472" cy="1405719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J-PARC</a:t>
            </a:r>
            <a:r>
              <a:rPr lang="ja-JP" altLang="en-US" dirty="0"/>
              <a:t>ハドロン物理の高密度への展開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256240" y="6381750"/>
            <a:ext cx="2133600" cy="476250"/>
          </a:xfrm>
        </p:spPr>
        <p:txBody>
          <a:bodyPr/>
          <a:lstStyle/>
          <a:p>
            <a:pPr>
              <a:defRPr/>
            </a:pPr>
            <a:fld id="{2ADCBD23-6265-4402-A71C-4FDA31A4A90B}" type="slidenum">
              <a:rPr lang="en-US" altLang="ja-JP" smtClean="0"/>
              <a:pPr>
                <a:defRPr/>
              </a:pPr>
              <a:t>56</a:t>
            </a:fld>
            <a:endParaRPr lang="en-US" altLang="ja-JP" dirty="0"/>
          </a:p>
        </p:txBody>
      </p:sp>
      <p:sp>
        <p:nvSpPr>
          <p:cNvPr id="5" name="正方形/長方形 4"/>
          <p:cNvSpPr/>
          <p:nvPr/>
        </p:nvSpPr>
        <p:spPr>
          <a:xfrm>
            <a:off x="7896200" y="1819672"/>
            <a:ext cx="2116832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HI experiment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027144" y="1994405"/>
            <a:ext cx="1500206" cy="520140"/>
          </a:xfrm>
          <a:prstGeom prst="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Neutron Star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815418" y="6050905"/>
            <a:ext cx="2214495" cy="587097"/>
          </a:xfrm>
          <a:prstGeom prst="rect">
            <a:avLst/>
          </a:prstGeom>
          <a:solidFill>
            <a:srgbClr val="B7F6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Chiral restoration dilepton in </a:t>
            </a:r>
            <a:r>
              <a:rPr lang="en-US" altLang="ja-JP" dirty="0" err="1">
                <a:solidFill>
                  <a:schemeClr val="tx1"/>
                </a:solidFill>
              </a:rPr>
              <a:t>p+A</a:t>
            </a:r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25" y="2400058"/>
            <a:ext cx="1256707" cy="1077177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1815416" y="1747665"/>
            <a:ext cx="2214495" cy="662419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en-US" altLang="ja-JP" dirty="0">
                <a:solidFill>
                  <a:schemeClr val="tx1"/>
                </a:solidFill>
              </a:rPr>
              <a:t>/K/p beam experiments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1559496" y="1556792"/>
            <a:ext cx="2654854" cy="52531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7290766" y="1680030"/>
            <a:ext cx="3347788" cy="5129931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799857" y="4156468"/>
            <a:ext cx="18857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YN YY interactions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814489" y="1149686"/>
            <a:ext cx="265329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/>
              <a:t>高密度（～中性子星コア）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94501" y="4604678"/>
            <a:ext cx="105798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Hard EOS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15416" y="3573016"/>
            <a:ext cx="2214495" cy="923330"/>
          </a:xfrm>
          <a:prstGeom prst="rect">
            <a:avLst/>
          </a:prstGeom>
          <a:solidFill>
            <a:srgbClr val="B7FFCF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Exotic hadrons</a:t>
            </a:r>
          </a:p>
          <a:p>
            <a:r>
              <a:rPr lang="en-US" altLang="ja-JP" dirty="0">
                <a:latin typeface="Symbol" panose="05050102010706020507" pitchFamily="18" charset="2"/>
              </a:rPr>
              <a:t>Q</a:t>
            </a:r>
            <a:r>
              <a:rPr lang="en-US" altLang="ja-JP" baseline="30000" dirty="0"/>
              <a:t>+</a:t>
            </a:r>
            <a:r>
              <a:rPr lang="en-US" altLang="ja-JP" dirty="0"/>
              <a:t> Pentaquark</a:t>
            </a:r>
          </a:p>
          <a:p>
            <a:r>
              <a:rPr lang="en-US" altLang="ja-JP" dirty="0"/>
              <a:t>H-dibaryon 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7681281" y="3542005"/>
            <a:ext cx="2554241" cy="768118"/>
          </a:xfrm>
          <a:prstGeom prst="rect">
            <a:avLst/>
          </a:prstGeom>
          <a:solidFill>
            <a:srgbClr val="B7FFC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Exotic hadrons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</a:rPr>
              <a:t>(distinguish structure by production yield)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815416" y="4696611"/>
            <a:ext cx="2214494" cy="646331"/>
          </a:xfrm>
          <a:prstGeom prst="rect">
            <a:avLst/>
          </a:prstGeom>
          <a:solidFill>
            <a:srgbClr val="FFDE7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Hypernuclei</a:t>
            </a:r>
            <a:endParaRPr lang="en-US" altLang="ja-JP" dirty="0"/>
          </a:p>
          <a:p>
            <a:r>
              <a:rPr lang="en-US" altLang="ja-JP" dirty="0"/>
              <a:t>|S|&lt;=2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022416" y="1110877"/>
            <a:ext cx="180049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/>
              <a:t>通常原子核密度</a:t>
            </a:r>
            <a:endParaRPr lang="en-US" altLang="ja-JP" dirty="0"/>
          </a:p>
        </p:txBody>
      </p:sp>
      <p:sp>
        <p:nvSpPr>
          <p:cNvPr id="13" name="左矢印 12"/>
          <p:cNvSpPr/>
          <p:nvPr/>
        </p:nvSpPr>
        <p:spPr>
          <a:xfrm flipH="1">
            <a:off x="3822908" y="1150847"/>
            <a:ext cx="3978858" cy="279031"/>
          </a:xfrm>
          <a:prstGeom prst="leftArrow">
            <a:avLst/>
          </a:prstGeom>
          <a:solidFill>
            <a:srgbClr val="EA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434954" y="4537409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/>
              <a:t>太陽質量の２倍</a:t>
            </a:r>
            <a:endParaRPr lang="en-US" altLang="ja-JP" sz="1600" dirty="0"/>
          </a:p>
          <a:p>
            <a:r>
              <a:rPr lang="ja-JP" altLang="en-US" sz="1600" dirty="0"/>
              <a:t>⇒硬い</a:t>
            </a:r>
            <a:r>
              <a:rPr lang="en-US" altLang="ja-JP" sz="1600" dirty="0"/>
              <a:t>EOS</a:t>
            </a:r>
          </a:p>
          <a:p>
            <a:r>
              <a:rPr lang="ja-JP" altLang="en-US" sz="1600" dirty="0"/>
              <a:t>Ｙ</a:t>
            </a:r>
            <a:r>
              <a:rPr lang="en-US" altLang="ja-JP" sz="1600" dirty="0"/>
              <a:t>,</a:t>
            </a:r>
            <a:r>
              <a:rPr lang="ja-JP" altLang="en-US" sz="1600" dirty="0"/>
              <a:t>Ｎ三体力</a:t>
            </a:r>
            <a:r>
              <a:rPr lang="en-US" altLang="ja-JP" sz="1600" dirty="0"/>
              <a:t>?</a:t>
            </a:r>
          </a:p>
          <a:p>
            <a:r>
              <a:rPr lang="en-US" altLang="ja-JP" sz="1600" dirty="0"/>
              <a:t>Quark-hadron phase transition?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15417" y="5534145"/>
            <a:ext cx="2214495" cy="369332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2203DB"/>
                </a:solidFill>
              </a:rPr>
              <a:t>Kaonic</a:t>
            </a:r>
            <a:r>
              <a:rPr lang="en-US" altLang="ja-JP" dirty="0">
                <a:solidFill>
                  <a:srgbClr val="2203DB"/>
                </a:solidFill>
              </a:rPr>
              <a:t> nuclei</a:t>
            </a:r>
            <a:r>
              <a:rPr lang="ja-JP" altLang="en-US" dirty="0">
                <a:solidFill>
                  <a:srgbClr val="2203DB"/>
                </a:solidFill>
              </a:rPr>
              <a:t>：</a:t>
            </a:r>
            <a:r>
              <a:rPr lang="en-US" altLang="ja-JP" dirty="0">
                <a:solidFill>
                  <a:srgbClr val="2203DB"/>
                </a:solidFill>
              </a:rPr>
              <a:t>K</a:t>
            </a:r>
            <a:r>
              <a:rPr lang="en-US" altLang="ja-JP" baseline="30000" dirty="0">
                <a:solidFill>
                  <a:srgbClr val="2203DB"/>
                </a:solidFill>
              </a:rPr>
              <a:t>-</a:t>
            </a:r>
            <a:r>
              <a:rPr lang="en-US" altLang="ja-JP" dirty="0">
                <a:solidFill>
                  <a:srgbClr val="2203DB"/>
                </a:solidFill>
              </a:rPr>
              <a:t>pp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164616" y="3212706"/>
            <a:ext cx="24459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Symbol" panose="05050102010706020507" pitchFamily="18" charset="2"/>
              </a:rPr>
              <a:t>中性子過剰ハイパー核</a:t>
            </a:r>
            <a:endParaRPr lang="ja-JP" altLang="en-US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中性ハイパー核</a:t>
            </a:r>
            <a:r>
              <a:rPr lang="en-US" altLang="ja-JP" dirty="0">
                <a:solidFill>
                  <a:srgbClr val="FF0000"/>
                </a:solidFill>
              </a:rPr>
              <a:t>: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nn</a:t>
            </a:r>
            <a:r>
              <a:rPr lang="en-US" altLang="ja-JP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altLang="ja-JP" dirty="0">
                <a:solidFill>
                  <a:srgbClr val="FF0000"/>
                </a:solidFill>
              </a:rPr>
              <a:t>, </a:t>
            </a:r>
            <a:r>
              <a:rPr lang="en-US" altLang="ja-JP" dirty="0" err="1">
                <a:solidFill>
                  <a:srgbClr val="FF0000"/>
                </a:solidFill>
              </a:rPr>
              <a:t>nn</a:t>
            </a:r>
            <a:r>
              <a:rPr lang="en-US" altLang="ja-JP" dirty="0" err="1">
                <a:solidFill>
                  <a:srgbClr val="FF0000"/>
                </a:solidFill>
                <a:latin typeface="Symbol" panose="05050102010706020507" pitchFamily="18" charset="2"/>
              </a:rPr>
              <a:t>LL</a:t>
            </a:r>
            <a:endParaRPr lang="en-US" altLang="ja-JP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295602" y="5953673"/>
            <a:ext cx="3288551" cy="369332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2203DB"/>
                </a:solidFill>
              </a:rPr>
              <a:t>Strangelet</a:t>
            </a:r>
            <a:r>
              <a:rPr lang="en-US" altLang="ja-JP" dirty="0">
                <a:solidFill>
                  <a:srgbClr val="2203DB"/>
                </a:solidFill>
              </a:rPr>
              <a:t> (strange quark matter)</a:t>
            </a:r>
          </a:p>
        </p:txBody>
      </p:sp>
      <p:cxnSp>
        <p:nvCxnSpPr>
          <p:cNvPr id="32" name="直線矢印コネクタ 31"/>
          <p:cNvCxnSpPr>
            <a:cxnSpLocks/>
            <a:stCxn id="29" idx="3"/>
            <a:endCxn id="25" idx="1"/>
          </p:cNvCxnSpPr>
          <p:nvPr/>
        </p:nvCxnSpPr>
        <p:spPr>
          <a:xfrm flipV="1">
            <a:off x="4029910" y="4341134"/>
            <a:ext cx="769946" cy="6786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cxnSpLocks/>
            <a:stCxn id="31" idx="1"/>
            <a:endCxn id="40" idx="2"/>
          </p:cNvCxnSpPr>
          <p:nvPr/>
        </p:nvCxnSpPr>
        <p:spPr>
          <a:xfrm flipH="1" flipV="1">
            <a:off x="5684933" y="5383795"/>
            <a:ext cx="1610668" cy="7545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8088252" y="4952801"/>
            <a:ext cx="155850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Collective flow</a:t>
            </a:r>
            <a:endParaRPr lang="ja-JP" altLang="en-US" dirty="0"/>
          </a:p>
        </p:txBody>
      </p:sp>
      <p:cxnSp>
        <p:nvCxnSpPr>
          <p:cNvPr id="37" name="直線矢印コネクタ 36"/>
          <p:cNvCxnSpPr>
            <a:cxnSpLocks/>
            <a:stCxn id="36" idx="1"/>
            <a:endCxn id="9" idx="3"/>
          </p:cNvCxnSpPr>
          <p:nvPr/>
        </p:nvCxnSpPr>
        <p:spPr>
          <a:xfrm flipH="1" flipV="1">
            <a:off x="6252484" y="4789345"/>
            <a:ext cx="1835769" cy="3481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>
            <a:cxnSpLocks/>
            <a:stCxn id="34" idx="1"/>
            <a:endCxn id="25" idx="3"/>
          </p:cNvCxnSpPr>
          <p:nvPr/>
        </p:nvCxnSpPr>
        <p:spPr>
          <a:xfrm flipH="1" flipV="1">
            <a:off x="6685565" y="4341135"/>
            <a:ext cx="915456" cy="2702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7601021" y="4426671"/>
            <a:ext cx="27132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2-particle correlation (HBT)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B77ACCD-8CF1-41A0-A8BE-D4ADDFB69BC2}"/>
              </a:ext>
            </a:extLst>
          </p:cNvPr>
          <p:cNvSpPr txBox="1"/>
          <p:nvPr/>
        </p:nvSpPr>
        <p:spPr>
          <a:xfrm>
            <a:off x="5022572" y="5014462"/>
            <a:ext cx="1324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Core Matter</a:t>
            </a: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9D42CB6A-8262-4673-AB66-EA387705ACCE}"/>
              </a:ext>
            </a:extLst>
          </p:cNvPr>
          <p:cNvCxnSpPr>
            <a:cxnSpLocks/>
            <a:endCxn id="40" idx="3"/>
          </p:cNvCxnSpPr>
          <p:nvPr/>
        </p:nvCxnSpPr>
        <p:spPr>
          <a:xfrm flipH="1" flipV="1">
            <a:off x="6347295" y="5199128"/>
            <a:ext cx="1256147" cy="4573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5922D336-11CB-4850-A808-C4AE395168F7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020511" y="4789344"/>
            <a:ext cx="1173991" cy="40978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5BEFA50D-3897-49C1-B94E-1402F922A10A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3995432" y="5199128"/>
            <a:ext cx="1027140" cy="626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048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42" y="704107"/>
            <a:ext cx="38195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54333" y="-290654"/>
            <a:ext cx="9577064" cy="11430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ハイペロン２粒子相関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57</a:t>
            </a:fld>
            <a:endParaRPr kumimoji="1" lang="ja-JP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920" y="2032179"/>
            <a:ext cx="2956101" cy="118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41" y="3841562"/>
            <a:ext cx="3888432" cy="438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528" y="4399272"/>
            <a:ext cx="44291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355095" y="3618299"/>
            <a:ext cx="286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STAR, PRL114 (2015) 022301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72746" y="5807006"/>
            <a:ext cx="2271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(Morita et al</a:t>
            </a:r>
          </a:p>
          <a:p>
            <a:r>
              <a:rPr lang="en-US" altLang="ja-JP" dirty="0"/>
              <a:t>PRC91 (2015) 024916)</a:t>
            </a:r>
            <a:endParaRPr lang="ja-JP" altLang="en-US" dirty="0"/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5230253" y="2159941"/>
            <a:ext cx="5502823" cy="313319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Study of </a:t>
            </a:r>
            <a:r>
              <a:rPr lang="en-US" altLang="ja-JP" dirty="0">
                <a:latin typeface="Symbol" panose="05050102010706020507" pitchFamily="18" charset="2"/>
              </a:rPr>
              <a:t>LL</a:t>
            </a:r>
            <a:r>
              <a:rPr lang="en-US" altLang="ja-JP" dirty="0"/>
              <a:t> interactions</a:t>
            </a:r>
            <a:r>
              <a:rPr lang="ja-JP" altLang="en-US" dirty="0"/>
              <a:t> </a:t>
            </a:r>
            <a:r>
              <a:rPr lang="en-US" altLang="ja-JP" dirty="0"/>
              <a:t>from two-particle momentum correlation</a:t>
            </a:r>
          </a:p>
          <a:p>
            <a:r>
              <a:rPr lang="en-US" altLang="ja-JP" dirty="0"/>
              <a:t>Other YN, YY, YYN correlation measurements possible</a:t>
            </a:r>
          </a:p>
          <a:p>
            <a:pPr marL="742950" lvl="2" indent="-342900"/>
            <a:r>
              <a:rPr lang="en-US" altLang="ja-JP" dirty="0">
                <a:solidFill>
                  <a:srgbClr val="2203DB"/>
                </a:solidFill>
                <a:latin typeface="Symbol" panose="05050102010706020507" pitchFamily="18" charset="2"/>
              </a:rPr>
              <a:t>X</a:t>
            </a:r>
            <a:r>
              <a:rPr lang="en-US" altLang="ja-JP" baseline="30000" dirty="0">
                <a:solidFill>
                  <a:srgbClr val="2203DB"/>
                </a:solidFill>
              </a:rPr>
              <a:t>-</a:t>
            </a:r>
            <a:r>
              <a:rPr lang="en-US" altLang="ja-JP" dirty="0">
                <a:solidFill>
                  <a:srgbClr val="2203DB"/>
                </a:solidFill>
              </a:rPr>
              <a:t> and </a:t>
            </a:r>
            <a:r>
              <a:rPr lang="en-US" altLang="ja-JP" dirty="0">
                <a:solidFill>
                  <a:srgbClr val="2203DB"/>
                </a:solidFill>
                <a:latin typeface="Symbol" panose="05050102010706020507" pitchFamily="18" charset="2"/>
              </a:rPr>
              <a:t>W</a:t>
            </a:r>
            <a:r>
              <a:rPr lang="en-US" altLang="ja-JP" dirty="0">
                <a:solidFill>
                  <a:srgbClr val="2203DB"/>
                </a:solidFill>
              </a:rPr>
              <a:t> multiplicity = 0.6/0.03 at 10 </a:t>
            </a:r>
            <a:r>
              <a:rPr lang="en-US" altLang="ja-JP" dirty="0" err="1">
                <a:solidFill>
                  <a:srgbClr val="2203DB"/>
                </a:solidFill>
              </a:rPr>
              <a:t>AGeV</a:t>
            </a:r>
            <a:endParaRPr lang="en-US" altLang="ja-JP" dirty="0">
              <a:solidFill>
                <a:srgbClr val="2203DB"/>
              </a:solidFill>
            </a:endParaRPr>
          </a:p>
          <a:p>
            <a:pPr marL="742950" lvl="2" indent="-342900"/>
            <a:r>
              <a:rPr lang="en-US" altLang="ja-JP" dirty="0" err="1">
                <a:latin typeface="Symbol" panose="05050102010706020507" pitchFamily="18" charset="2"/>
              </a:rPr>
              <a:t>W</a:t>
            </a:r>
            <a:r>
              <a:rPr lang="en-US" altLang="ja-JP" dirty="0" err="1"/>
              <a:t>p</a:t>
            </a:r>
            <a:r>
              <a:rPr lang="en-US" altLang="ja-JP" dirty="0"/>
              <a:t> : K. Morita et al, Phys. Rev. C94 (2016) 031901</a:t>
            </a:r>
            <a:endParaRPr lang="ja-JP" altLang="en-US" dirty="0">
              <a:solidFill>
                <a:srgbClr val="2203DB"/>
              </a:solidFill>
            </a:endParaRPr>
          </a:p>
          <a:p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99650" y="548680"/>
            <a:ext cx="241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LL</a:t>
            </a:r>
            <a:r>
              <a:rPr lang="en-US" altLang="ja-JP" dirty="0"/>
              <a:t> correlation function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87688" y="2775456"/>
            <a:ext cx="188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QS+BB interaction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518503" y="5293137"/>
            <a:ext cx="966866" cy="729352"/>
          </a:xfrm>
          <a:prstGeom prst="rect">
            <a:avLst/>
          </a:prstGeom>
          <a:solidFill>
            <a:srgbClr val="FFFF00">
              <a:alpha val="5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11825" y="4731236"/>
            <a:ext cx="1436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Nagara</a:t>
            </a:r>
            <a:endParaRPr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4115780" y="5085185"/>
            <a:ext cx="396044" cy="2005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4583832" y="5100568"/>
            <a:ext cx="180020" cy="2726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3791744" y="5589240"/>
            <a:ext cx="64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STAR</a:t>
            </a:r>
            <a:endParaRPr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672664" y="4715852"/>
            <a:ext cx="64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STAR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5471954" y="2695609"/>
            <a:ext cx="5191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ja-JP" altLang="en-US" sz="2000" dirty="0">
              <a:solidFill>
                <a:srgbClr val="2203DB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4984" y="3179069"/>
            <a:ext cx="3934941" cy="250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73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B850CD-73B8-4C11-A0C5-60FCDDF8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1C909F-D4E4-47C8-AEC0-FEA902678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880D57-8759-4F3E-96AA-49DDB395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8813496-AD72-482B-9C47-2A46F3764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90167"/>
            <a:ext cx="9144000" cy="607766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9853853-D536-491A-B297-DDDDB6E3A80B}"/>
              </a:ext>
            </a:extLst>
          </p:cNvPr>
          <p:cNvSpPr/>
          <p:nvPr/>
        </p:nvSpPr>
        <p:spPr>
          <a:xfrm>
            <a:off x="4110295" y="6454002"/>
            <a:ext cx="4384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CMR10"/>
              </a:rPr>
              <a:t>Talk in ALICE Week, Nov. 2017, </a:t>
            </a:r>
            <a:r>
              <a:rPr lang="en-US" altLang="ja-JP" dirty="0" err="1">
                <a:latin typeface="CMR10"/>
              </a:rPr>
              <a:t>Aleksi</a:t>
            </a:r>
            <a:r>
              <a:rPr lang="en-US" altLang="ja-JP" dirty="0">
                <a:latin typeface="CMR10"/>
              </a:rPr>
              <a:t> </a:t>
            </a:r>
            <a:r>
              <a:rPr lang="en-US" altLang="ja-JP" dirty="0" err="1">
                <a:latin typeface="CMR10"/>
              </a:rPr>
              <a:t>Kurkela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28106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7D365F-EBE5-481C-9B8E-9FC3976D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E653C08-52AC-43E2-A075-DCAFDE6F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17CB7C-7817-432A-A3DE-0FE8196DE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033334"/>
            <a:ext cx="7760399" cy="579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6E5F50A-C3EE-4A8B-B75B-A24D6B8E1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185" y="247948"/>
            <a:ext cx="1542180" cy="9707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67A2370-52E3-4BA4-AB57-6727F80294D1}"/>
              </a:ext>
            </a:extLst>
          </p:cNvPr>
          <p:cNvSpPr txBox="1"/>
          <p:nvPr/>
        </p:nvSpPr>
        <p:spPr>
          <a:xfrm>
            <a:off x="8594243" y="1091316"/>
            <a:ext cx="1947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Tidal deformability</a:t>
            </a:r>
          </a:p>
          <a:p>
            <a:r>
              <a:rPr lang="en-US" altLang="ja-JP" dirty="0"/>
              <a:t>during </a:t>
            </a:r>
            <a:r>
              <a:rPr lang="en-US" altLang="ja-JP" dirty="0" err="1"/>
              <a:t>inspiral</a:t>
            </a:r>
            <a:endParaRPr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0F61ACA-7E0D-499E-807F-E237CCD277B9}"/>
              </a:ext>
            </a:extLst>
          </p:cNvPr>
          <p:cNvSpPr/>
          <p:nvPr/>
        </p:nvSpPr>
        <p:spPr>
          <a:xfrm>
            <a:off x="4110295" y="6454002"/>
            <a:ext cx="4384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CMR10"/>
              </a:rPr>
              <a:t>Talk in ALICE Week, Nov. 2017, </a:t>
            </a:r>
            <a:r>
              <a:rPr lang="en-US" altLang="ja-JP" dirty="0" err="1">
                <a:latin typeface="CMR10"/>
              </a:rPr>
              <a:t>Aleksi</a:t>
            </a:r>
            <a:r>
              <a:rPr lang="en-US" altLang="ja-JP" dirty="0">
                <a:latin typeface="CMR10"/>
              </a:rPr>
              <a:t> </a:t>
            </a:r>
            <a:r>
              <a:rPr lang="en-US" altLang="ja-JP" dirty="0" err="1">
                <a:latin typeface="CMR10"/>
              </a:rPr>
              <a:t>Kurkela</a:t>
            </a:r>
            <a:endParaRPr lang="ja-JP" altLang="en-US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D563086-FA07-4E77-BC41-0ED6C4E4C31E}"/>
              </a:ext>
            </a:extLst>
          </p:cNvPr>
          <p:cNvCxnSpPr/>
          <p:nvPr/>
        </p:nvCxnSpPr>
        <p:spPr>
          <a:xfrm flipH="1">
            <a:off x="5231905" y="1417638"/>
            <a:ext cx="3262667" cy="715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4D686C-EF9A-43C7-897B-CEEB83C00E8C}"/>
              </a:ext>
            </a:extLst>
          </p:cNvPr>
          <p:cNvSpPr txBox="1"/>
          <p:nvPr/>
        </p:nvSpPr>
        <p:spPr>
          <a:xfrm flipH="1">
            <a:off x="9128536" y="4293096"/>
            <a:ext cx="1826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How HIC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contributes to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EOS?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6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6E668A2-A858-43CD-9AB3-2CE446CA7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84" y="907357"/>
            <a:ext cx="4441342" cy="326059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56614CF-B43A-4132-8EA9-199AED39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-305551"/>
            <a:ext cx="583182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Goals of J-PARC-HI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D18713-9F5F-4D61-B91A-6C165B38D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01" y="1373012"/>
            <a:ext cx="5870009" cy="2890828"/>
          </a:xfrm>
        </p:spPr>
        <p:txBody>
          <a:bodyPr>
            <a:normAutofit/>
          </a:bodyPr>
          <a:lstStyle/>
          <a:p>
            <a:pPr lvl="1"/>
            <a:r>
              <a:rPr lang="en-US" altLang="ja-JP" sz="2400" dirty="0">
                <a:solidFill>
                  <a:srgbClr val="FF0000"/>
                </a:solidFill>
              </a:rPr>
              <a:t>Search for QCD Phase structures</a:t>
            </a:r>
          </a:p>
          <a:p>
            <a:pPr lvl="2"/>
            <a:r>
              <a:rPr lang="en-US" altLang="ja-JP" sz="2000" dirty="0"/>
              <a:t>1</a:t>
            </a:r>
            <a:r>
              <a:rPr lang="en-US" altLang="ja-JP" sz="2000" baseline="30000" dirty="0"/>
              <a:t>st</a:t>
            </a:r>
            <a:r>
              <a:rPr lang="en-US" altLang="ja-JP" sz="2000" dirty="0"/>
              <a:t> order phase transition, QCD Critical Point</a:t>
            </a:r>
          </a:p>
          <a:p>
            <a:pPr lvl="1"/>
            <a:r>
              <a:rPr lang="en-US" altLang="ja-JP" sz="2400" dirty="0">
                <a:solidFill>
                  <a:srgbClr val="FF0000"/>
                </a:solidFill>
              </a:rPr>
              <a:t>EOS of dense matter</a:t>
            </a:r>
          </a:p>
          <a:p>
            <a:pPr lvl="2"/>
            <a:r>
              <a:rPr lang="en-US" altLang="ja-JP" sz="2000" dirty="0"/>
              <a:t>Structure of neutron star</a:t>
            </a:r>
          </a:p>
          <a:p>
            <a:pPr lvl="1"/>
            <a:r>
              <a:rPr lang="en-US" altLang="ja-JP" sz="2400" dirty="0">
                <a:solidFill>
                  <a:srgbClr val="FF0000"/>
                </a:solidFill>
              </a:rPr>
              <a:t>QCD vacuum property</a:t>
            </a:r>
          </a:p>
          <a:p>
            <a:pPr lvl="2"/>
            <a:r>
              <a:rPr lang="en-US" altLang="ja-JP" sz="2000" dirty="0"/>
              <a:t>Chiral symmetry restoration</a:t>
            </a:r>
          </a:p>
        </p:txBody>
      </p:sp>
      <p:sp>
        <p:nvSpPr>
          <p:cNvPr id="9" name="スライド番号プレースホルダー 9">
            <a:extLst>
              <a:ext uri="{FF2B5EF4-FFF2-40B4-BE49-F238E27FC236}">
                <a16:creationId xmlns:a16="http://schemas.microsoft.com/office/drawing/2014/main" id="{E5946693-B8EB-42A0-91E3-42941E2580F7}"/>
              </a:ext>
            </a:extLst>
          </p:cNvPr>
          <p:cNvSpPr txBox="1">
            <a:spLocks/>
          </p:cNvSpPr>
          <p:nvPr/>
        </p:nvSpPr>
        <p:spPr>
          <a:xfrm>
            <a:off x="10119309" y="6402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7FDFF1-5CA3-4B8B-B4F1-04FD29CD88D9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D9B32DC-C4A0-4426-BC4B-F91ED4033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18" y="4426191"/>
            <a:ext cx="4374073" cy="243974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779FC9-EACF-46D6-ACBB-FDA25770F744}"/>
              </a:ext>
            </a:extLst>
          </p:cNvPr>
          <p:cNvSpPr txBox="1"/>
          <p:nvPr/>
        </p:nvSpPr>
        <p:spPr>
          <a:xfrm>
            <a:off x="8666999" y="4046481"/>
            <a:ext cx="229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Strangeness physics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2EF253-9FF0-433E-8CFF-A7D3349674B2}"/>
              </a:ext>
            </a:extLst>
          </p:cNvPr>
          <p:cNvSpPr txBox="1"/>
          <p:nvPr/>
        </p:nvSpPr>
        <p:spPr>
          <a:xfrm>
            <a:off x="10366461" y="259515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7E507D-7044-4974-BECE-550CAA00B901}"/>
              </a:ext>
            </a:extLst>
          </p:cNvPr>
          <p:cNvSpPr txBox="1"/>
          <p:nvPr/>
        </p:nvSpPr>
        <p:spPr>
          <a:xfrm>
            <a:off x="8105403" y="3159839"/>
            <a:ext cx="8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Hadron</a:t>
            </a:r>
            <a:endParaRPr lang="ja-JP" altLang="en-US" b="1" dirty="0">
              <a:solidFill>
                <a:srgbClr val="FFC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40BBF0D-6A63-49A5-B724-4B49AC74C014}"/>
              </a:ext>
            </a:extLst>
          </p:cNvPr>
          <p:cNvSpPr txBox="1"/>
          <p:nvPr/>
        </p:nvSpPr>
        <p:spPr>
          <a:xfrm>
            <a:off x="8443159" y="1162642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QGP</a:t>
            </a:r>
            <a:endParaRPr lang="ja-JP" altLang="en-US" sz="2000" b="1" dirty="0">
              <a:solidFill>
                <a:srgbClr val="FFC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DBEFBD3-A561-48DC-A069-EE5A148648B8}"/>
              </a:ext>
            </a:extLst>
          </p:cNvPr>
          <p:cNvSpPr txBox="1"/>
          <p:nvPr/>
        </p:nvSpPr>
        <p:spPr>
          <a:xfrm rot="1889861">
            <a:off x="9161892" y="2857590"/>
            <a:ext cx="1727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1</a:t>
            </a:r>
            <a:r>
              <a:rPr lang="en-US" altLang="ja-JP" b="1" baseline="30000" dirty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st</a:t>
            </a:r>
            <a:r>
              <a:rPr lang="en-US" altLang="ja-JP" b="1" dirty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-order </a:t>
            </a:r>
          </a:p>
          <a:p>
            <a:r>
              <a:rPr lang="en-US" altLang="ja-JP" b="1" dirty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phase boundary</a:t>
            </a:r>
            <a:endParaRPr lang="ja-JP" altLang="en-US" b="1" dirty="0">
              <a:solidFill>
                <a:srgbClr val="FFFF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87EBE1B-6D3A-4C64-9881-AD8F50F4E823}"/>
              </a:ext>
            </a:extLst>
          </p:cNvPr>
          <p:cNvSpPr txBox="1"/>
          <p:nvPr/>
        </p:nvSpPr>
        <p:spPr>
          <a:xfrm>
            <a:off x="8963809" y="1709457"/>
            <a:ext cx="187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QCD</a:t>
            </a:r>
            <a:r>
              <a:rPr lang="ja-JP" altLang="en-US" b="1" dirty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b="1" dirty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Critical Point</a:t>
            </a:r>
            <a:endParaRPr lang="ja-JP" altLang="en-US" b="1" dirty="0">
              <a:solidFill>
                <a:srgbClr val="FFFF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4B266A7-7EA4-4E55-90F1-DAB3ED4FFD14}"/>
              </a:ext>
            </a:extLst>
          </p:cNvPr>
          <p:cNvSpPr txBox="1"/>
          <p:nvPr/>
        </p:nvSpPr>
        <p:spPr>
          <a:xfrm>
            <a:off x="10867711" y="2980949"/>
            <a:ext cx="1152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Color</a:t>
            </a:r>
          </a:p>
          <a:p>
            <a:r>
              <a:rPr lang="en-US" altLang="ja-JP" b="1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Super</a:t>
            </a:r>
          </a:p>
          <a:p>
            <a:r>
              <a:rPr lang="en-US" altLang="ja-JP" b="1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conductor</a:t>
            </a:r>
            <a:endParaRPr lang="ja-JP" altLang="en-US" b="1" dirty="0">
              <a:solidFill>
                <a:srgbClr val="FFC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90B712F-4364-4480-9293-F2F666DAF8C1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9623605" y="2078789"/>
            <a:ext cx="279340" cy="39192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楕円 25">
            <a:extLst>
              <a:ext uri="{FF2B5EF4-FFF2-40B4-BE49-F238E27FC236}">
                <a16:creationId xmlns:a16="http://schemas.microsoft.com/office/drawing/2014/main" id="{70DBBE48-15AE-4AB9-9C4C-2C70821C5678}"/>
              </a:ext>
            </a:extLst>
          </p:cNvPr>
          <p:cNvSpPr/>
          <p:nvPr/>
        </p:nvSpPr>
        <p:spPr>
          <a:xfrm>
            <a:off x="8685798" y="2040962"/>
            <a:ext cx="2331524" cy="1622865"/>
          </a:xfrm>
          <a:prstGeom prst="ellipse">
            <a:avLst/>
          </a:prstGeom>
          <a:gradFill flip="none" rotWithShape="1">
            <a:gsLst>
              <a:gs pos="0">
                <a:srgbClr val="0DFF0D">
                  <a:alpha val="33000"/>
                </a:srgbClr>
              </a:gs>
              <a:gs pos="50000">
                <a:srgbClr val="00FF99"/>
              </a:gs>
              <a:gs pos="100000">
                <a:srgbClr val="089AC7">
                  <a:alpha val="34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1FF7E93-6309-4BD3-A4DC-B29E0116F848}"/>
              </a:ext>
            </a:extLst>
          </p:cNvPr>
          <p:cNvSpPr txBox="1"/>
          <p:nvPr/>
        </p:nvSpPr>
        <p:spPr>
          <a:xfrm>
            <a:off x="9761587" y="2151728"/>
            <a:ext cx="1415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J-PARC-HI</a:t>
            </a:r>
            <a:endParaRPr lang="ja-JP" altLang="en-US" sz="2400" b="1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49A26D5A-B488-45A4-BCC0-5B6099C4A785}"/>
              </a:ext>
            </a:extLst>
          </p:cNvPr>
          <p:cNvCxnSpPr>
            <a:cxnSpLocks/>
          </p:cNvCxnSpPr>
          <p:nvPr/>
        </p:nvCxnSpPr>
        <p:spPr>
          <a:xfrm flipV="1">
            <a:off x="9784451" y="2655783"/>
            <a:ext cx="121152" cy="18977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8CD13AB-86E9-4A05-B3F9-DF8091883088}"/>
              </a:ext>
            </a:extLst>
          </p:cNvPr>
          <p:cNvSpPr txBox="1"/>
          <p:nvPr/>
        </p:nvSpPr>
        <p:spPr>
          <a:xfrm>
            <a:off x="8666999" y="584007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QCD Phase diagram</a:t>
            </a:r>
            <a:endParaRPr lang="ja-JP" altLang="en-US" sz="2000" b="1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AF3A18A-F0A0-4DD5-8510-8C3E0BD3D458}"/>
              </a:ext>
            </a:extLst>
          </p:cNvPr>
          <p:cNvSpPr/>
          <p:nvPr/>
        </p:nvSpPr>
        <p:spPr>
          <a:xfrm>
            <a:off x="171601" y="792196"/>
            <a:ext cx="4913043" cy="486106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800" dirty="0">
                <a:solidFill>
                  <a:srgbClr val="2203DB"/>
                </a:solidFill>
              </a:rPr>
              <a:t>Exploring highest density matter</a:t>
            </a: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036B653D-2EF1-4168-BA9C-62904CF8CB4D}"/>
              </a:ext>
            </a:extLst>
          </p:cNvPr>
          <p:cNvGrpSpPr/>
          <p:nvPr/>
        </p:nvGrpSpPr>
        <p:grpSpPr>
          <a:xfrm>
            <a:off x="7547753" y="2153608"/>
            <a:ext cx="1704123" cy="1241166"/>
            <a:chOff x="1952275" y="1788277"/>
            <a:chExt cx="2237075" cy="1519702"/>
          </a:xfrm>
        </p:grpSpPr>
        <p:pic>
          <p:nvPicPr>
            <p:cNvPr id="35" name="Picture 230">
              <a:extLst>
                <a:ext uri="{FF2B5EF4-FFF2-40B4-BE49-F238E27FC236}">
                  <a16:creationId xmlns:a16="http://schemas.microsoft.com/office/drawing/2014/main" id="{55605896-631B-4940-898E-0F99018383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>
              <a:off x="1952275" y="1788277"/>
              <a:ext cx="2237075" cy="15197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A925C71A-A3E9-45C9-8560-E09B0B0D9914}"/>
                </a:ext>
              </a:extLst>
            </p:cNvPr>
            <p:cNvSpPr txBox="1"/>
            <p:nvPr/>
          </p:nvSpPr>
          <p:spPr>
            <a:xfrm>
              <a:off x="2011125" y="2779769"/>
              <a:ext cx="2079752" cy="452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ja-JP" dirty="0">
                  <a:solidFill>
                    <a:prstClr val="white"/>
                  </a:solidFill>
                  <a:effectLst>
                    <a:glow rad="101600">
                      <a:srgbClr val="4F81BD">
                        <a:satMod val="175000"/>
                        <a:alpha val="40000"/>
                      </a:srgbClr>
                    </a:glow>
                  </a:effectLst>
                  <a:latin typeface="小塚ゴシック Pr6N B"/>
                  <a:ea typeface="ＭＳ Ｐゴシック" panose="020B0600070205080204" pitchFamily="50" charset="-128"/>
                </a:rPr>
                <a:t>Initial Universe</a:t>
              </a:r>
              <a:endParaRPr lang="ja-JP" altLang="en-US" dirty="0"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小塚ゴシック Pr6N B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5D284C97-8610-47B8-A4CE-6B064F670BB6}"/>
              </a:ext>
            </a:extLst>
          </p:cNvPr>
          <p:cNvGrpSpPr/>
          <p:nvPr/>
        </p:nvGrpSpPr>
        <p:grpSpPr>
          <a:xfrm>
            <a:off x="9644714" y="2852092"/>
            <a:ext cx="1533793" cy="1350211"/>
            <a:chOff x="6346628" y="3488219"/>
            <a:chExt cx="2129462" cy="1546019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5237A0FD-001A-43DF-97AC-928C82BDE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661" t="19563" r="19623" b="18881"/>
            <a:stretch/>
          </p:blipFill>
          <p:spPr>
            <a:xfrm>
              <a:off x="6346628" y="3488219"/>
              <a:ext cx="2129462" cy="146337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F5A7B65C-08C5-4F47-920D-F8EE3B49856E}"/>
                </a:ext>
              </a:extLst>
            </p:cNvPr>
            <p:cNvSpPr txBox="1"/>
            <p:nvPr/>
          </p:nvSpPr>
          <p:spPr>
            <a:xfrm>
              <a:off x="6445336" y="4294176"/>
              <a:ext cx="1932044" cy="740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latin typeface="小塚ゴシック Pr6N B"/>
                  <a:ea typeface="ＭＳ Ｐゴシック" panose="020B0600070205080204" pitchFamily="50" charset="-128"/>
                </a:rPr>
                <a:t>Neutron Star</a:t>
              </a:r>
            </a:p>
            <a:p>
              <a:pPr algn="ctr">
                <a:defRPr/>
              </a:pPr>
              <a:r>
                <a:rPr lang="en-US" altLang="ja-JP" dirty="0"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latin typeface="小塚ゴシック Pr6N B"/>
                  <a:ea typeface="ＭＳ Ｐゴシック" panose="020B0600070205080204" pitchFamily="50" charset="-128"/>
                </a:rPr>
                <a:t>and merger</a:t>
              </a:r>
              <a:endParaRPr lang="ja-JP" altLang="en-US" dirty="0"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</a:effectLst>
                <a:latin typeface="小塚ゴシック Pr6N B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DA30E6A-F452-440F-B5D1-B3E70F62CCFC}"/>
              </a:ext>
            </a:extLst>
          </p:cNvPr>
          <p:cNvSpPr txBox="1"/>
          <p:nvPr/>
        </p:nvSpPr>
        <p:spPr>
          <a:xfrm>
            <a:off x="7559307" y="1489500"/>
            <a:ext cx="805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LHC/</a:t>
            </a:r>
          </a:p>
          <a:p>
            <a:r>
              <a:rPr lang="en-US" altLang="ja-JP" sz="24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RHIC</a:t>
            </a:r>
            <a:endParaRPr lang="ja-JP" altLang="en-US" sz="2400" b="1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F3FAF0A-344F-465A-9A78-BE11B9B5E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12230" y="1498922"/>
            <a:ext cx="4931842" cy="3519235"/>
          </a:xfrm>
          <a:prstGeom prst="rect">
            <a:avLst/>
          </a:prstGeom>
        </p:spPr>
      </p:pic>
      <p:sp>
        <p:nvSpPr>
          <p:cNvPr id="42" name="コンテンツ プレースホルダー 2">
            <a:extLst>
              <a:ext uri="{FF2B5EF4-FFF2-40B4-BE49-F238E27FC236}">
                <a16:creationId xmlns:a16="http://schemas.microsoft.com/office/drawing/2014/main" id="{AAAAA043-C000-4CCB-8792-F59BC22751BC}"/>
              </a:ext>
            </a:extLst>
          </p:cNvPr>
          <p:cNvSpPr txBox="1">
            <a:spLocks/>
          </p:cNvSpPr>
          <p:nvPr/>
        </p:nvSpPr>
        <p:spPr>
          <a:xfrm>
            <a:off x="171601" y="4483140"/>
            <a:ext cx="6443141" cy="2596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altLang="ja-JP" sz="2400" dirty="0">
              <a:solidFill>
                <a:srgbClr val="FF0000"/>
              </a:solidFill>
              <a:ea typeface="ＭＳ Ｐゴシック" panose="020B0600070205080204" pitchFamily="50" charset="-128"/>
            </a:endParaRPr>
          </a:p>
          <a:p>
            <a:pPr lvl="1"/>
            <a:r>
              <a:rPr lang="en-US" altLang="ja-JP" sz="2400" dirty="0">
                <a:solidFill>
                  <a:srgbClr val="FF0000"/>
                </a:solidFill>
                <a:ea typeface="ＭＳ Ｐゴシック" panose="020B0600070205080204" pitchFamily="50" charset="-128"/>
              </a:rPr>
              <a:t>Search for new multi-strangeness system</a:t>
            </a:r>
          </a:p>
          <a:p>
            <a:pPr lvl="2"/>
            <a:r>
              <a:rPr lang="en-US" altLang="ja-JP" sz="2000" dirty="0" err="1">
                <a:solidFill>
                  <a:prstClr val="black"/>
                </a:solidFill>
                <a:ea typeface="ＭＳ Ｐゴシック" panose="020B0600070205080204" pitchFamily="50" charset="-128"/>
              </a:rPr>
              <a:t>Hypernuclei</a:t>
            </a:r>
            <a:r>
              <a:rPr lang="en-US" altLang="ja-JP" sz="2000" dirty="0">
                <a:solidFill>
                  <a:prstClr val="black"/>
                </a:solidFill>
                <a:ea typeface="ＭＳ Ｐゴシック" panose="020B0600070205080204" pitchFamily="50" charset="-128"/>
              </a:rPr>
              <a:t>, </a:t>
            </a:r>
            <a:r>
              <a:rPr lang="en-US" altLang="ja-JP" sz="2000" dirty="0" err="1">
                <a:solidFill>
                  <a:prstClr val="black"/>
                </a:solidFill>
                <a:ea typeface="ＭＳ Ｐゴシック" panose="020B0600070205080204" pitchFamily="50" charset="-128"/>
              </a:rPr>
              <a:t>strangelet</a:t>
            </a:r>
            <a:r>
              <a:rPr lang="en-US" altLang="ja-JP" sz="2000" dirty="0">
                <a:solidFill>
                  <a:prstClr val="black"/>
                </a:solidFill>
                <a:ea typeface="ＭＳ Ｐゴシック" panose="020B0600070205080204" pitchFamily="50" charset="-128"/>
              </a:rPr>
              <a:t>, dibaryons, etc.</a:t>
            </a:r>
          </a:p>
          <a:p>
            <a:pPr lvl="1"/>
            <a:r>
              <a:rPr lang="en-US" altLang="ja-JP" sz="2400" dirty="0">
                <a:solidFill>
                  <a:srgbClr val="FF0000"/>
                </a:solidFill>
                <a:ea typeface="ＭＳ Ｐゴシック" panose="020B0600070205080204" pitchFamily="50" charset="-128"/>
              </a:rPr>
              <a:t>Study of hadron interactions</a:t>
            </a:r>
          </a:p>
          <a:p>
            <a:pPr lvl="2"/>
            <a:r>
              <a:rPr lang="en-US" altLang="ja-JP" sz="2000" dirty="0">
                <a:ea typeface="ＭＳ Ｐゴシック" panose="020B0600070205080204" pitchFamily="50" charset="-128"/>
              </a:rPr>
              <a:t>EOS of strangeness matter</a:t>
            </a:r>
          </a:p>
          <a:p>
            <a:pPr marL="914400" lvl="2" indent="0">
              <a:buNone/>
            </a:pPr>
            <a:endParaRPr lang="ja-JP" altLang="en-US" sz="2000" dirty="0">
              <a:solidFill>
                <a:prstClr val="black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62908AD-20A5-4AE2-88D4-461C9F55963F}"/>
              </a:ext>
            </a:extLst>
          </p:cNvPr>
          <p:cNvSpPr/>
          <p:nvPr/>
        </p:nvSpPr>
        <p:spPr>
          <a:xfrm>
            <a:off x="171601" y="4373787"/>
            <a:ext cx="3201872" cy="486106"/>
          </a:xfrm>
          <a:prstGeom prst="rect">
            <a:avLst/>
          </a:prstGeom>
          <a:solidFill>
            <a:srgbClr val="0DFF0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800" dirty="0">
                <a:solidFill>
                  <a:srgbClr val="2203DB"/>
                </a:solidFill>
              </a:rPr>
              <a:t>Strangeness factory</a:t>
            </a:r>
          </a:p>
        </p:txBody>
      </p:sp>
    </p:spTree>
    <p:extLst>
      <p:ext uri="{BB962C8B-B14F-4D97-AF65-F5344CB8AC3E}">
        <p14:creationId xmlns:p14="http://schemas.microsoft.com/office/powerpoint/2010/main" val="359728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708920"/>
            <a:ext cx="3672408" cy="344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269" y="373728"/>
            <a:ext cx="7924800" cy="504056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さらなる高バリオン密度へ</a:t>
            </a:r>
            <a:br>
              <a:rPr lang="en-US" altLang="ja-JP" dirty="0"/>
            </a:br>
            <a:r>
              <a:rPr lang="ja-JP" altLang="en-US" dirty="0"/>
              <a:t>新しい事象選択法　</a:t>
            </a:r>
            <a:r>
              <a:rPr lang="en-US" dirty="0"/>
              <a:t>(preliminary)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496" y="1196752"/>
            <a:ext cx="9721080" cy="208823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</a:t>
            </a:r>
            <a:r>
              <a:rPr lang="en-US" sz="2400" dirty="0" err="1">
                <a:solidFill>
                  <a:srgbClr val="FF0000"/>
                </a:solidFill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</a:rPr>
              <a:t>T</a:t>
            </a:r>
            <a:r>
              <a:rPr lang="en-US" sz="2400" dirty="0">
                <a:solidFill>
                  <a:srgbClr val="FF0000"/>
                </a:solidFill>
              </a:rPr>
              <a:t> of hadrons correlates with baryon density</a:t>
            </a:r>
          </a:p>
          <a:p>
            <a:pPr lvl="1"/>
            <a:r>
              <a:rPr lang="en-US" sz="2000" dirty="0"/>
              <a:t>Cascade model calculation (JAM)</a:t>
            </a:r>
          </a:p>
          <a:p>
            <a:pPr lvl="1"/>
            <a:r>
              <a:rPr lang="en-US" sz="2000" i="1" dirty="0">
                <a:solidFill>
                  <a:srgbClr val="2203DB"/>
                </a:solidFill>
              </a:rPr>
              <a:t>A. Ohnishi, Y. Nara, </a:t>
            </a:r>
            <a:r>
              <a:rPr lang="en-US" altLang="ja-JP" sz="2000" i="1" dirty="0">
                <a:solidFill>
                  <a:srgbClr val="2203DB"/>
                </a:solidFill>
              </a:rPr>
              <a:t>M. Kitazawa, </a:t>
            </a:r>
            <a:r>
              <a:rPr lang="en-US" sz="2000" i="1" dirty="0">
                <a:solidFill>
                  <a:srgbClr val="2203DB"/>
                </a:solidFill>
              </a:rPr>
              <a:t>T. </a:t>
            </a:r>
            <a:r>
              <a:rPr lang="en-US" sz="2000" i="1" dirty="0" err="1">
                <a:solidFill>
                  <a:srgbClr val="2203DB"/>
                </a:solidFill>
              </a:rPr>
              <a:t>Sakaguchi</a:t>
            </a:r>
            <a:r>
              <a:rPr lang="en-US" sz="2000" i="1" dirty="0">
                <a:solidFill>
                  <a:srgbClr val="2203DB"/>
                </a:solidFill>
              </a:rPr>
              <a:t>, H. </a:t>
            </a:r>
            <a:r>
              <a:rPr lang="en-US" sz="2000" i="1" dirty="0" err="1">
                <a:solidFill>
                  <a:srgbClr val="2203DB"/>
                </a:solidFill>
              </a:rPr>
              <a:t>Sako</a:t>
            </a:r>
            <a:r>
              <a:rPr lang="en-US" sz="2000" i="1" dirty="0">
                <a:solidFill>
                  <a:srgbClr val="2203DB"/>
                </a:solidFill>
              </a:rPr>
              <a:t>, private comm.</a:t>
            </a:r>
          </a:p>
          <a:p>
            <a:r>
              <a:rPr lang="en-US" sz="2400" dirty="0"/>
              <a:t>Possibility of implementing an experimental trigger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82878" y="652450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T. </a:t>
            </a:r>
            <a:r>
              <a:rPr lang="en-US" altLang="ja-JP" dirty="0" err="1"/>
              <a:t>Sakaguchi</a:t>
            </a:r>
            <a:r>
              <a:rPr lang="en-US" altLang="ja-JP" dirty="0"/>
              <a:t>, QM2017@Chicago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7289" y="6492876"/>
            <a:ext cx="2133600" cy="365125"/>
          </a:xfrm>
        </p:spPr>
        <p:txBody>
          <a:bodyPr/>
          <a:lstStyle/>
          <a:p>
            <a:pPr>
              <a:defRPr/>
            </a:pPr>
            <a:fld id="{22C9EA36-E0DC-48B7-8CB0-15ED98B556CF}" type="slidenum">
              <a:rPr lang="en-US" altLang="ja-JP" smtClean="0"/>
              <a:pPr>
                <a:defRPr/>
              </a:pPr>
              <a:t>60</a:t>
            </a:fld>
            <a:endParaRPr lang="en-US" altLang="ja-JP"/>
          </a:p>
        </p:txBody>
      </p:sp>
      <p:pic>
        <p:nvPicPr>
          <p:cNvPr id="7086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039066"/>
            <a:ext cx="4195118" cy="298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19536" y="6155168"/>
            <a:ext cx="8424936" cy="369332"/>
          </a:xfrm>
          <a:prstGeom prst="rect">
            <a:avLst/>
          </a:prstGeom>
          <a:solidFill>
            <a:srgbClr val="FFFFCC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Statistics-starved “rare event” selection feasible with high luminosity beam at J-PARC-HI</a:t>
            </a:r>
          </a:p>
        </p:txBody>
      </p:sp>
    </p:spTree>
    <p:extLst>
      <p:ext uri="{BB962C8B-B14F-4D97-AF65-F5344CB8AC3E}">
        <p14:creationId xmlns:p14="http://schemas.microsoft.com/office/powerpoint/2010/main" val="28423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6102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Preliminary detector specifications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61</a:t>
            </a:fld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19536" y="1124744"/>
            <a:ext cx="4104456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SVD</a:t>
            </a:r>
          </a:p>
          <a:p>
            <a:r>
              <a:rPr lang="en-US" altLang="ja-JP" sz="2400" dirty="0"/>
              <a:t>Pad size </a:t>
            </a:r>
            <a:r>
              <a:rPr lang="en-US" altLang="ja-JP" sz="2400" dirty="0">
                <a:solidFill>
                  <a:srgbClr val="0070C0"/>
                </a:solidFill>
              </a:rPr>
              <a:t>40umx40um</a:t>
            </a:r>
            <a:r>
              <a:rPr lang="en-US" altLang="ja-JP" sz="2400" baseline="30000" dirty="0">
                <a:solidFill>
                  <a:srgbClr val="0070C0"/>
                </a:solidFill>
              </a:rPr>
              <a:t>2</a:t>
            </a:r>
            <a:r>
              <a:rPr lang="en-US" altLang="ja-JP" sz="2400" dirty="0"/>
              <a:t> at 25cm</a:t>
            </a:r>
          </a:p>
          <a:p>
            <a:pPr marL="0" indent="0">
              <a:buNone/>
            </a:pPr>
            <a:endParaRPr lang="en-US" altLang="ja-JP" sz="28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altLang="ja-JP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GEM tracker</a:t>
            </a:r>
          </a:p>
          <a:p>
            <a:r>
              <a:rPr lang="en-US" altLang="ja-JP" sz="2400" dirty="0"/>
              <a:t>Pad size (&lt;=</a:t>
            </a:r>
            <a:r>
              <a:rPr lang="en-US" altLang="ja-JP" sz="2400" dirty="0">
                <a:solidFill>
                  <a:srgbClr val="0070C0"/>
                </a:solidFill>
              </a:rPr>
              <a:t>2x2mm</a:t>
            </a:r>
            <a:r>
              <a:rPr lang="en-US" altLang="ja-JP" sz="2400" baseline="30000" dirty="0">
                <a:solidFill>
                  <a:srgbClr val="0070C0"/>
                </a:solidFill>
              </a:rPr>
              <a:t>2</a:t>
            </a:r>
            <a:r>
              <a:rPr lang="en-US" altLang="ja-JP" sz="2400" dirty="0"/>
              <a:t> at 2m)</a:t>
            </a:r>
            <a:endParaRPr lang="en-US" altLang="ja-JP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28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altLang="ja-JP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MRPC-TOF</a:t>
            </a:r>
          </a:p>
          <a:p>
            <a:r>
              <a:rPr lang="en-US" altLang="ja-JP" sz="2800" dirty="0"/>
              <a:t>L=4m</a:t>
            </a:r>
          </a:p>
          <a:p>
            <a:r>
              <a:rPr lang="en-US" altLang="ja-JP" sz="2800" dirty="0">
                <a:latin typeface="Symbol" panose="05050102010706020507" pitchFamily="18" charset="2"/>
              </a:rPr>
              <a:t>D</a:t>
            </a:r>
            <a:r>
              <a:rPr lang="en-US" altLang="ja-JP" sz="2800" dirty="0"/>
              <a:t>t=60ps</a:t>
            </a:r>
            <a:endParaRPr lang="en-US" altLang="ja-JP" sz="4000" dirty="0"/>
          </a:p>
          <a:p>
            <a:pPr marL="0" indent="0">
              <a:buNone/>
            </a:pPr>
            <a:endParaRPr lang="en-US" altLang="ja-JP" sz="3800" dirty="0">
              <a:solidFill>
                <a:srgbClr val="FF0000"/>
              </a:solidFill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6190109" y="1052736"/>
            <a:ext cx="4104456" cy="547260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600" u="sng" dirty="0">
                <a:solidFill>
                  <a:srgbClr val="4F81BD"/>
                </a:solidFill>
              </a:rPr>
              <a:t>RICH</a:t>
            </a:r>
          </a:p>
          <a:p>
            <a:pPr marL="0" indent="0">
              <a:buNone/>
            </a:pPr>
            <a:r>
              <a:rPr lang="en-US" altLang="ja-JP" dirty="0"/>
              <a:t>Radiator ~0.5m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C</a:t>
            </a:r>
            <a:r>
              <a:rPr lang="en-US" altLang="ja-JP" baseline="-25000" dirty="0">
                <a:solidFill>
                  <a:srgbClr val="0070C0"/>
                </a:solidFill>
              </a:rPr>
              <a:t>5</a:t>
            </a:r>
            <a:r>
              <a:rPr lang="en-US" altLang="ja-JP" dirty="0">
                <a:solidFill>
                  <a:srgbClr val="0070C0"/>
                </a:solidFill>
              </a:rPr>
              <a:t>F</a:t>
            </a:r>
            <a:r>
              <a:rPr lang="en-US" altLang="ja-JP" baseline="-25000" dirty="0">
                <a:solidFill>
                  <a:srgbClr val="0070C0"/>
                </a:solidFill>
              </a:rPr>
              <a:t>12</a:t>
            </a:r>
            <a:r>
              <a:rPr lang="en-US" altLang="ja-JP" dirty="0"/>
              <a:t> </a:t>
            </a:r>
            <a:r>
              <a:rPr lang="en-US" altLang="ja-JP" dirty="0">
                <a:latin typeface="Symbol" panose="05050102010706020507" pitchFamily="18" charset="2"/>
              </a:rPr>
              <a:t>g</a:t>
            </a:r>
            <a:r>
              <a:rPr lang="en-US" altLang="ja-JP" dirty="0"/>
              <a:t>~15.8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: p&gt;1.7GeV/c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en-US" altLang="ja-JP" dirty="0"/>
              <a:t>: p&gt;2.2GeV/c </a:t>
            </a:r>
          </a:p>
          <a:p>
            <a:pPr lvl="1"/>
            <a:r>
              <a:rPr lang="en-US" altLang="ja-JP" dirty="0" err="1"/>
              <a:t>N</a:t>
            </a:r>
            <a:r>
              <a:rPr lang="en-US" altLang="ja-JP" sz="1600" dirty="0" err="1"/>
              <a:t>pe</a:t>
            </a:r>
            <a:r>
              <a:rPr lang="en-US" altLang="ja-JP" sz="1600" dirty="0"/>
              <a:t> </a:t>
            </a:r>
            <a:r>
              <a:rPr lang="en-US" altLang="ja-JP" dirty="0"/>
              <a:t>= 33</a:t>
            </a:r>
          </a:p>
          <a:p>
            <a:pPr marL="0" indent="0">
              <a:buNone/>
            </a:pPr>
            <a:endParaRPr lang="en-US" altLang="ja-JP" dirty="0">
              <a:solidFill>
                <a:srgbClr val="4F81BD"/>
              </a:solidFill>
            </a:endParaRPr>
          </a:p>
          <a:p>
            <a:pPr marL="0" indent="0">
              <a:buNone/>
            </a:pPr>
            <a:r>
              <a:rPr lang="en-US" altLang="ja-JP" sz="3600" u="sng" dirty="0">
                <a:solidFill>
                  <a:srgbClr val="4F81BD"/>
                </a:solidFill>
              </a:rPr>
              <a:t>EMCAL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PbWO</a:t>
            </a:r>
            <a:r>
              <a:rPr lang="en-US" altLang="ja-JP" baseline="-25000" dirty="0">
                <a:solidFill>
                  <a:srgbClr val="0070C0"/>
                </a:solidFill>
              </a:rPr>
              <a:t>4</a:t>
            </a:r>
          </a:p>
          <a:p>
            <a:r>
              <a:rPr lang="en-US" altLang="ja-JP" i="1" dirty="0">
                <a:solidFill>
                  <a:srgbClr val="0070C0"/>
                </a:solidFill>
              </a:rPr>
              <a:t>15X</a:t>
            </a:r>
            <a:r>
              <a:rPr lang="en-US" altLang="ja-JP" i="1" baseline="-25000" dirty="0">
                <a:solidFill>
                  <a:srgbClr val="0070C0"/>
                </a:solidFill>
              </a:rPr>
              <a:t>0</a:t>
            </a:r>
            <a:r>
              <a:rPr lang="en-US" altLang="ja-JP" i="1" dirty="0">
                <a:solidFill>
                  <a:srgbClr val="0070C0"/>
                </a:solidFill>
              </a:rPr>
              <a:t> </a:t>
            </a:r>
            <a:r>
              <a:rPr lang="en-US" altLang="ja-JP" dirty="0">
                <a:solidFill>
                  <a:srgbClr val="0070C0"/>
                </a:solidFill>
              </a:rPr>
              <a:t>(14cm), 0.8</a:t>
            </a:r>
            <a:r>
              <a:rPr lang="en-US" altLang="ja-JP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baseline="-25000" dirty="0">
                <a:solidFill>
                  <a:srgbClr val="0070C0"/>
                </a:solidFill>
              </a:rPr>
              <a:t>int</a:t>
            </a:r>
          </a:p>
          <a:p>
            <a:pPr lvl="1"/>
            <a:r>
              <a:rPr lang="en-US" altLang="ja-JP" dirty="0">
                <a:solidFill>
                  <a:srgbClr val="0070C0"/>
                </a:solidFill>
              </a:rPr>
              <a:t>90% of 10GeV photon energy deposited </a:t>
            </a:r>
          </a:p>
          <a:p>
            <a:r>
              <a:rPr lang="en-US" altLang="ja-JP" dirty="0" err="1">
                <a:solidFill>
                  <a:srgbClr val="0070C0"/>
                </a:solidFill>
              </a:rPr>
              <a:t>dE</a:t>
            </a:r>
            <a:r>
              <a:rPr lang="en-US" altLang="ja-JP" dirty="0">
                <a:solidFill>
                  <a:srgbClr val="0070C0"/>
                </a:solidFill>
              </a:rPr>
              <a:t> = 2.4%/</a:t>
            </a:r>
            <a:r>
              <a:rPr lang="ja-JP" altLang="en-US" dirty="0">
                <a:solidFill>
                  <a:srgbClr val="0070C0"/>
                </a:solidFill>
              </a:rPr>
              <a:t>√</a:t>
            </a:r>
            <a:r>
              <a:rPr lang="en-US" altLang="ja-JP" dirty="0">
                <a:solidFill>
                  <a:srgbClr val="0070C0"/>
                </a:solidFill>
              </a:rPr>
              <a:t>E + noise</a:t>
            </a:r>
          </a:p>
          <a:p>
            <a:pPr marL="0" indent="0">
              <a:buNone/>
            </a:pPr>
            <a:endParaRPr lang="en-US" altLang="ja-JP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3400" u="sng" dirty="0">
                <a:solidFill>
                  <a:srgbClr val="0070C0"/>
                </a:solidFill>
              </a:rPr>
              <a:t>Neutron detector</a:t>
            </a:r>
          </a:p>
          <a:p>
            <a:r>
              <a:rPr lang="en-US" altLang="ja-JP" dirty="0"/>
              <a:t>Charge veto counter + EMCAL(</a:t>
            </a:r>
            <a:r>
              <a:rPr lang="en-US" altLang="ja-JP" dirty="0">
                <a:solidFill>
                  <a:srgbClr val="0070C0"/>
                </a:solidFill>
              </a:rPr>
              <a:t>0.8</a:t>
            </a:r>
            <a:r>
              <a:rPr lang="en-US" altLang="ja-JP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baseline="-25000" dirty="0">
                <a:solidFill>
                  <a:srgbClr val="0070C0"/>
                </a:solidFill>
              </a:rPr>
              <a:t>int</a:t>
            </a:r>
            <a:r>
              <a:rPr lang="en-US" altLang="ja-JP" dirty="0"/>
              <a:t>)</a:t>
            </a:r>
          </a:p>
          <a:p>
            <a:r>
              <a:rPr lang="en-US" altLang="ja-JP" sz="3600" dirty="0">
                <a:solidFill>
                  <a:srgbClr val="0070C0"/>
                </a:solidFill>
              </a:rPr>
              <a:t>or Plastic scintillator array</a:t>
            </a:r>
          </a:p>
          <a:p>
            <a:pPr marL="0" indent="0">
              <a:buNone/>
            </a:pPr>
            <a:endParaRPr lang="en-US" altLang="ja-JP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3600" u="sng" dirty="0">
                <a:solidFill>
                  <a:srgbClr val="0070C0"/>
                </a:solidFill>
              </a:rPr>
              <a:t>Muon Tracker</a:t>
            </a:r>
          </a:p>
          <a:p>
            <a:pPr marL="0" indent="0">
              <a:buNone/>
            </a:pPr>
            <a:r>
              <a:rPr lang="ja-JP" altLang="en-US" dirty="0"/>
              <a:t>・</a:t>
            </a:r>
            <a:r>
              <a:rPr lang="en-US" altLang="ja-JP" dirty="0"/>
              <a:t>Fe Absorber + MWPC (6-7 </a:t>
            </a:r>
            <a:r>
              <a:rPr lang="en-US" altLang="ja-JP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baseline="-25000" dirty="0">
                <a:solidFill>
                  <a:srgbClr val="0070C0"/>
                </a:solidFill>
              </a:rPr>
              <a:t>int</a:t>
            </a:r>
            <a:r>
              <a:rPr lang="en-US" altLang="ja-JP" dirty="0"/>
              <a:t>)</a:t>
            </a:r>
          </a:p>
        </p:txBody>
      </p:sp>
      <p:sp>
        <p:nvSpPr>
          <p:cNvPr id="6" name="円/楕円 5"/>
          <p:cNvSpPr/>
          <p:nvPr/>
        </p:nvSpPr>
        <p:spPr>
          <a:xfrm>
            <a:off x="7896200" y="4005064"/>
            <a:ext cx="144016" cy="1440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92090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正方形/長方形 239"/>
          <p:cNvSpPr/>
          <p:nvPr/>
        </p:nvSpPr>
        <p:spPr>
          <a:xfrm flipH="1">
            <a:off x="4522566" y="2132857"/>
            <a:ext cx="45719" cy="2567483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1" name="正方形/長方形 240"/>
          <p:cNvSpPr/>
          <p:nvPr/>
        </p:nvSpPr>
        <p:spPr>
          <a:xfrm flipH="1">
            <a:off x="4594575" y="2204865"/>
            <a:ext cx="45719" cy="2495475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2" name="台形 101"/>
          <p:cNvSpPr/>
          <p:nvPr/>
        </p:nvSpPr>
        <p:spPr>
          <a:xfrm rot="5400000" flipV="1">
            <a:off x="2860635" y="3092582"/>
            <a:ext cx="2232549" cy="579039"/>
          </a:xfrm>
          <a:prstGeom prst="trapezoid">
            <a:avLst>
              <a:gd name="adj" fmla="val 58255"/>
            </a:avLst>
          </a:prstGeom>
          <a:solidFill>
            <a:srgbClr val="9EF3FC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台形 2"/>
          <p:cNvSpPr/>
          <p:nvPr/>
        </p:nvSpPr>
        <p:spPr>
          <a:xfrm rot="1800000" flipV="1">
            <a:off x="1734870" y="1591430"/>
            <a:ext cx="2560401" cy="568018"/>
          </a:xfrm>
          <a:prstGeom prst="trapezoid">
            <a:avLst>
              <a:gd name="adj" fmla="val 62898"/>
            </a:avLst>
          </a:prstGeom>
          <a:solidFill>
            <a:srgbClr val="9EF3FC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1" name="台形 100"/>
          <p:cNvSpPr/>
          <p:nvPr/>
        </p:nvSpPr>
        <p:spPr>
          <a:xfrm rot="19780462">
            <a:off x="1781488" y="4656106"/>
            <a:ext cx="2519506" cy="529917"/>
          </a:xfrm>
          <a:prstGeom prst="trapezoid">
            <a:avLst>
              <a:gd name="adj" fmla="val 58255"/>
            </a:avLst>
          </a:prstGeom>
          <a:solidFill>
            <a:srgbClr val="9EF3FC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8132686" y="908720"/>
            <a:ext cx="45719" cy="504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60" name="直線コネクタ 59"/>
          <p:cNvCxnSpPr/>
          <p:nvPr/>
        </p:nvCxnSpPr>
        <p:spPr>
          <a:xfrm flipV="1">
            <a:off x="2137450" y="3306539"/>
            <a:ext cx="395058" cy="16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正方形/長方形 74"/>
          <p:cNvSpPr/>
          <p:nvPr/>
        </p:nvSpPr>
        <p:spPr>
          <a:xfrm>
            <a:off x="2434335" y="3330128"/>
            <a:ext cx="45719" cy="79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77" name="直線コネクタ 76"/>
          <p:cNvCxnSpPr/>
          <p:nvPr/>
        </p:nvCxnSpPr>
        <p:spPr>
          <a:xfrm>
            <a:off x="2137451" y="3271277"/>
            <a:ext cx="4636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2116046" y="3226646"/>
            <a:ext cx="5604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>
            <a:off x="2731765" y="3186933"/>
            <a:ext cx="0" cy="3640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>
            <a:off x="2532508" y="3308195"/>
            <a:ext cx="0" cy="1329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>
            <a:off x="2601085" y="3271515"/>
            <a:ext cx="0" cy="2100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正方形/長方形 99"/>
          <p:cNvSpPr/>
          <p:nvPr/>
        </p:nvSpPr>
        <p:spPr>
          <a:xfrm>
            <a:off x="2114021" y="836713"/>
            <a:ext cx="6064383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3" name="正方形/長方形 122"/>
          <p:cNvSpPr/>
          <p:nvPr/>
        </p:nvSpPr>
        <p:spPr>
          <a:xfrm>
            <a:off x="8323211" y="760631"/>
            <a:ext cx="133507" cy="5318104"/>
          </a:xfrm>
          <a:prstGeom prst="rect">
            <a:avLst/>
          </a:prstGeom>
          <a:solidFill>
            <a:srgbClr val="E923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84" name="直線コネクタ 83"/>
          <p:cNvCxnSpPr/>
          <p:nvPr/>
        </p:nvCxnSpPr>
        <p:spPr>
          <a:xfrm>
            <a:off x="2114021" y="3186933"/>
            <a:ext cx="60642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2676524" y="3229053"/>
            <a:ext cx="0" cy="2889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/>
          <p:cNvSpPr/>
          <p:nvPr/>
        </p:nvSpPr>
        <p:spPr>
          <a:xfrm>
            <a:off x="9912424" y="2977523"/>
            <a:ext cx="755576" cy="741742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41" name="直線コネクタ 140"/>
          <p:cNvCxnSpPr/>
          <p:nvPr/>
        </p:nvCxnSpPr>
        <p:spPr>
          <a:xfrm>
            <a:off x="2144268" y="3441183"/>
            <a:ext cx="38824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>
            <a:off x="2144268" y="3481579"/>
            <a:ext cx="4602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2144268" y="3518039"/>
            <a:ext cx="5322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>
            <a:off x="2137451" y="3550935"/>
            <a:ext cx="5844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/>
          <p:cNvCxnSpPr/>
          <p:nvPr/>
        </p:nvCxnSpPr>
        <p:spPr>
          <a:xfrm>
            <a:off x="2768085" y="3481580"/>
            <a:ext cx="0" cy="127799"/>
          </a:xfrm>
          <a:prstGeom prst="line">
            <a:avLst/>
          </a:prstGeom>
          <a:ln w="28575">
            <a:solidFill>
              <a:srgbClr val="E923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/>
          <p:cNvSpPr/>
          <p:nvPr/>
        </p:nvSpPr>
        <p:spPr>
          <a:xfrm rot="10800000">
            <a:off x="8895442" y="-20500"/>
            <a:ext cx="778767" cy="68785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55" name="正方形/長方形 154"/>
          <p:cNvSpPr/>
          <p:nvPr/>
        </p:nvSpPr>
        <p:spPr>
          <a:xfrm rot="10800000">
            <a:off x="9181008" y="-20499"/>
            <a:ext cx="36000" cy="6905883"/>
          </a:xfrm>
          <a:prstGeom prst="rect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7" name="正方形/長方形 186"/>
          <p:cNvSpPr/>
          <p:nvPr/>
        </p:nvSpPr>
        <p:spPr>
          <a:xfrm>
            <a:off x="2068316" y="726960"/>
            <a:ext cx="6398120" cy="109753"/>
          </a:xfrm>
          <a:prstGeom prst="rect">
            <a:avLst/>
          </a:prstGeom>
          <a:solidFill>
            <a:srgbClr val="E923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88" name="正方形/長方形 187"/>
          <p:cNvSpPr/>
          <p:nvPr/>
        </p:nvSpPr>
        <p:spPr>
          <a:xfrm>
            <a:off x="2104310" y="5996991"/>
            <a:ext cx="6362126" cy="148884"/>
          </a:xfrm>
          <a:prstGeom prst="rect">
            <a:avLst/>
          </a:prstGeom>
          <a:solidFill>
            <a:srgbClr val="E923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89" name="正方形/長方形 188"/>
          <p:cNvSpPr/>
          <p:nvPr/>
        </p:nvSpPr>
        <p:spPr>
          <a:xfrm flipV="1">
            <a:off x="2144268" y="5903562"/>
            <a:ext cx="6034136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2" name="正方形/長方形 201"/>
          <p:cNvSpPr/>
          <p:nvPr/>
        </p:nvSpPr>
        <p:spPr>
          <a:xfrm rot="16200000" flipH="1">
            <a:off x="5465922" y="3452439"/>
            <a:ext cx="36000" cy="67773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03" name="正方形/長方形 202"/>
          <p:cNvSpPr/>
          <p:nvPr/>
        </p:nvSpPr>
        <p:spPr>
          <a:xfrm rot="16200000" flipH="1">
            <a:off x="5471720" y="3314221"/>
            <a:ext cx="36000" cy="67657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04" name="正方形/長方形 203"/>
          <p:cNvSpPr/>
          <p:nvPr/>
        </p:nvSpPr>
        <p:spPr>
          <a:xfrm rot="16200000" flipH="1">
            <a:off x="5473538" y="3355270"/>
            <a:ext cx="72005" cy="6805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05" name="正方形/長方形 204"/>
          <p:cNvSpPr/>
          <p:nvPr/>
        </p:nvSpPr>
        <p:spPr>
          <a:xfrm rot="16200000" flipH="1">
            <a:off x="5465152" y="3219642"/>
            <a:ext cx="72005" cy="6788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06" name="正方形/長方形 205"/>
          <p:cNvSpPr/>
          <p:nvPr/>
        </p:nvSpPr>
        <p:spPr>
          <a:xfrm rot="16200000" flipH="1">
            <a:off x="5454919" y="3165691"/>
            <a:ext cx="36000" cy="67553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22" name="正方形/長方形 221"/>
          <p:cNvSpPr/>
          <p:nvPr/>
        </p:nvSpPr>
        <p:spPr>
          <a:xfrm rot="16200000">
            <a:off x="5441368" y="-3026032"/>
            <a:ext cx="45719" cy="67776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24" name="正方形/長方形 223"/>
          <p:cNvSpPr/>
          <p:nvPr/>
        </p:nvSpPr>
        <p:spPr>
          <a:xfrm rot="16200000" flipH="1">
            <a:off x="5423064" y="-3186308"/>
            <a:ext cx="144000" cy="687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25" name="正方形/長方形 224"/>
          <p:cNvSpPr/>
          <p:nvPr/>
        </p:nvSpPr>
        <p:spPr>
          <a:xfrm rot="16200000">
            <a:off x="5468405" y="-3214800"/>
            <a:ext cx="36000" cy="68271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26" name="正方形/長方形 225"/>
          <p:cNvSpPr/>
          <p:nvPr/>
        </p:nvSpPr>
        <p:spPr>
          <a:xfrm rot="16200000">
            <a:off x="5431289" y="-3374661"/>
            <a:ext cx="36000" cy="68025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27" name="正方形/長方形 226"/>
          <p:cNvSpPr/>
          <p:nvPr/>
        </p:nvSpPr>
        <p:spPr>
          <a:xfrm rot="16200000" flipH="1">
            <a:off x="5427973" y="-3315028"/>
            <a:ext cx="124587" cy="6843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31" name="正方形/長方形 230"/>
          <p:cNvSpPr/>
          <p:nvPr/>
        </p:nvSpPr>
        <p:spPr>
          <a:xfrm>
            <a:off x="2068318" y="385236"/>
            <a:ext cx="6398119" cy="34087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32" name="正方形/長方形 231"/>
          <p:cNvSpPr/>
          <p:nvPr/>
        </p:nvSpPr>
        <p:spPr>
          <a:xfrm>
            <a:off x="2114022" y="6145876"/>
            <a:ext cx="6352415" cy="34087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33" name="正方形/長方形 232"/>
          <p:cNvSpPr/>
          <p:nvPr/>
        </p:nvSpPr>
        <p:spPr>
          <a:xfrm rot="5400000">
            <a:off x="5595698" y="3255976"/>
            <a:ext cx="6101519" cy="3600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38" name="直線コネクタ 237"/>
          <p:cNvCxnSpPr/>
          <p:nvPr/>
        </p:nvCxnSpPr>
        <p:spPr>
          <a:xfrm>
            <a:off x="2768085" y="3137757"/>
            <a:ext cx="0" cy="127799"/>
          </a:xfrm>
          <a:prstGeom prst="line">
            <a:avLst/>
          </a:prstGeom>
          <a:ln w="28575">
            <a:solidFill>
              <a:srgbClr val="E923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線矢印コネクタ 244"/>
          <p:cNvCxnSpPr/>
          <p:nvPr/>
        </p:nvCxnSpPr>
        <p:spPr>
          <a:xfrm>
            <a:off x="1671198" y="915580"/>
            <a:ext cx="0" cy="244795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テキスト ボックス 246"/>
          <p:cNvSpPr txBox="1"/>
          <p:nvPr/>
        </p:nvSpPr>
        <p:spPr>
          <a:xfrm rot="5400000">
            <a:off x="1460952" y="27852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3.2m</a:t>
            </a:r>
            <a:endParaRPr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417830" y="375943"/>
            <a:ext cx="175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Neutron counter</a:t>
            </a:r>
            <a:endParaRPr lang="ja-JP" altLang="en-US" dirty="0"/>
          </a:p>
        </p:txBody>
      </p:sp>
      <p:sp>
        <p:nvSpPr>
          <p:cNvPr id="264" name="テキスト ボックス 263"/>
          <p:cNvSpPr txBox="1"/>
          <p:nvPr/>
        </p:nvSpPr>
        <p:spPr>
          <a:xfrm>
            <a:off x="3359937" y="601259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EMCAL</a:t>
            </a:r>
            <a:endParaRPr lang="ja-JP" altLang="en-US" dirty="0"/>
          </a:p>
        </p:txBody>
      </p:sp>
      <p:sp>
        <p:nvSpPr>
          <p:cNvPr id="266" name="テキスト ボックス 265"/>
          <p:cNvSpPr txBox="1"/>
          <p:nvPr/>
        </p:nvSpPr>
        <p:spPr>
          <a:xfrm>
            <a:off x="9988996" y="3125188"/>
            <a:ext cx="64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ZCAL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53683" y="330985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Beam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18" name="直線矢印コネクタ 117"/>
          <p:cNvCxnSpPr/>
          <p:nvPr/>
        </p:nvCxnSpPr>
        <p:spPr>
          <a:xfrm>
            <a:off x="1543949" y="1"/>
            <a:ext cx="0" cy="337254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アーチ 139"/>
          <p:cNvSpPr>
            <a:spLocks noChangeAspect="1"/>
          </p:cNvSpPr>
          <p:nvPr/>
        </p:nvSpPr>
        <p:spPr>
          <a:xfrm>
            <a:off x="751862" y="2093740"/>
            <a:ext cx="2782287" cy="2559397"/>
          </a:xfrm>
          <a:prstGeom prst="blockArc">
            <a:avLst>
              <a:gd name="adj1" fmla="val 16130008"/>
              <a:gd name="adj2" fmla="val 5441725"/>
              <a:gd name="adj3" fmla="val 25007"/>
            </a:avLst>
          </a:prstGeom>
          <a:solidFill>
            <a:srgbClr val="30FE70"/>
          </a:solidFill>
          <a:ln w="9525">
            <a:solidFill>
              <a:srgbClr val="30F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69" name="正方形/長方形 168"/>
          <p:cNvSpPr/>
          <p:nvPr/>
        </p:nvSpPr>
        <p:spPr>
          <a:xfrm rot="10800000">
            <a:off x="8852765" y="0"/>
            <a:ext cx="36000" cy="68853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9" name="正方形/長方形 158"/>
          <p:cNvSpPr/>
          <p:nvPr/>
        </p:nvSpPr>
        <p:spPr>
          <a:xfrm rot="10800000">
            <a:off x="9011838" y="-27384"/>
            <a:ext cx="36000" cy="68853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4" name="正方形/長方形 143"/>
          <p:cNvSpPr/>
          <p:nvPr/>
        </p:nvSpPr>
        <p:spPr>
          <a:xfrm flipH="1">
            <a:off x="5093039" y="1023755"/>
            <a:ext cx="51311" cy="4817351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0" name="テキスト ボックス 259"/>
          <p:cNvSpPr txBox="1"/>
          <p:nvPr/>
        </p:nvSpPr>
        <p:spPr>
          <a:xfrm>
            <a:off x="2221097" y="22309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RICH</a:t>
            </a:r>
            <a:endParaRPr lang="ja-JP" altLang="en-US" dirty="0"/>
          </a:p>
        </p:txBody>
      </p:sp>
      <p:sp>
        <p:nvSpPr>
          <p:cNvPr id="254" name="テキスト ボックス 253"/>
          <p:cNvSpPr txBox="1"/>
          <p:nvPr/>
        </p:nvSpPr>
        <p:spPr>
          <a:xfrm>
            <a:off x="5189019" y="3645024"/>
            <a:ext cx="67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4m</a:t>
            </a:r>
            <a:endParaRPr lang="ja-JP" altLang="en-US" dirty="0"/>
          </a:p>
        </p:txBody>
      </p:sp>
      <p:sp>
        <p:nvSpPr>
          <p:cNvPr id="153" name="正方形/長方形 152"/>
          <p:cNvSpPr/>
          <p:nvPr/>
        </p:nvSpPr>
        <p:spPr>
          <a:xfrm flipH="1">
            <a:off x="4352256" y="2230973"/>
            <a:ext cx="45719" cy="236705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6" name="正方形/長方形 155"/>
          <p:cNvSpPr/>
          <p:nvPr/>
        </p:nvSpPr>
        <p:spPr>
          <a:xfrm flipH="1">
            <a:off x="7258871" y="1033307"/>
            <a:ext cx="45719" cy="4784938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7" name="正方形/長方形 156"/>
          <p:cNvSpPr/>
          <p:nvPr/>
        </p:nvSpPr>
        <p:spPr>
          <a:xfrm flipH="1">
            <a:off x="7952660" y="1023588"/>
            <a:ext cx="45719" cy="4817518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5" name="テキスト ボックス 264"/>
          <p:cNvSpPr txBox="1"/>
          <p:nvPr/>
        </p:nvSpPr>
        <p:spPr>
          <a:xfrm>
            <a:off x="3293261" y="-44740"/>
            <a:ext cx="149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Tracker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正方形/長方形 175"/>
          <p:cNvSpPr/>
          <p:nvPr/>
        </p:nvSpPr>
        <p:spPr>
          <a:xfrm rot="7200000" flipH="1">
            <a:off x="3021727" y="630438"/>
            <a:ext cx="45719" cy="2279901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9" name="正方形/長方形 198"/>
          <p:cNvSpPr/>
          <p:nvPr/>
        </p:nvSpPr>
        <p:spPr>
          <a:xfrm flipH="1">
            <a:off x="3992222" y="2348880"/>
            <a:ext cx="45719" cy="94182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0" name="正方形/長方形 199"/>
          <p:cNvSpPr/>
          <p:nvPr/>
        </p:nvSpPr>
        <p:spPr>
          <a:xfrm flipH="1">
            <a:off x="3992222" y="3409571"/>
            <a:ext cx="45719" cy="94182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1" name="正方形/長方形 200"/>
          <p:cNvSpPr/>
          <p:nvPr/>
        </p:nvSpPr>
        <p:spPr>
          <a:xfrm flipH="1">
            <a:off x="3874495" y="3409571"/>
            <a:ext cx="45719" cy="94182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7" name="正方形/長方形 206"/>
          <p:cNvSpPr/>
          <p:nvPr/>
        </p:nvSpPr>
        <p:spPr>
          <a:xfrm flipH="1">
            <a:off x="3776198" y="3337563"/>
            <a:ext cx="45719" cy="872508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8" name="正方形/長方形 207"/>
          <p:cNvSpPr/>
          <p:nvPr/>
        </p:nvSpPr>
        <p:spPr>
          <a:xfrm rot="7200000" flipH="1">
            <a:off x="2984986" y="787635"/>
            <a:ext cx="36000" cy="215816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9" name="正方形/長方形 208"/>
          <p:cNvSpPr/>
          <p:nvPr/>
        </p:nvSpPr>
        <p:spPr>
          <a:xfrm rot="7200000" flipH="1">
            <a:off x="2898085" y="987309"/>
            <a:ext cx="36000" cy="1974547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0" name="正方形/長方形 209"/>
          <p:cNvSpPr/>
          <p:nvPr/>
        </p:nvSpPr>
        <p:spPr>
          <a:xfrm flipH="1">
            <a:off x="3874495" y="2401460"/>
            <a:ext cx="45719" cy="854495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1" name="正方形/長方形 210"/>
          <p:cNvSpPr/>
          <p:nvPr/>
        </p:nvSpPr>
        <p:spPr>
          <a:xfrm flipH="1">
            <a:off x="3776879" y="2502003"/>
            <a:ext cx="45719" cy="797465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2" name="正方形/長方形 211"/>
          <p:cNvSpPr/>
          <p:nvPr/>
        </p:nvSpPr>
        <p:spPr>
          <a:xfrm rot="14400000" flipH="1" flipV="1">
            <a:off x="3071304" y="3836381"/>
            <a:ext cx="45719" cy="223246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3" name="正方形/長方形 212"/>
          <p:cNvSpPr/>
          <p:nvPr/>
        </p:nvSpPr>
        <p:spPr>
          <a:xfrm rot="14400000" flipH="1" flipV="1">
            <a:off x="2986395" y="3803092"/>
            <a:ext cx="45719" cy="2084371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4" name="正方形/長方形 213"/>
          <p:cNvSpPr/>
          <p:nvPr/>
        </p:nvSpPr>
        <p:spPr>
          <a:xfrm rot="14400000" flipH="1" flipV="1">
            <a:off x="2920197" y="3768353"/>
            <a:ext cx="45719" cy="1904707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6" name="正方形/長方形 215"/>
          <p:cNvSpPr/>
          <p:nvPr/>
        </p:nvSpPr>
        <p:spPr>
          <a:xfrm rot="7200000" flipH="1">
            <a:off x="3270403" y="363747"/>
            <a:ext cx="45719" cy="2463239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7" name="正方形/長方形 216"/>
          <p:cNvSpPr/>
          <p:nvPr/>
        </p:nvSpPr>
        <p:spPr>
          <a:xfrm rot="14400000" flipH="1" flipV="1">
            <a:off x="3219752" y="3987267"/>
            <a:ext cx="45719" cy="2522237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8" name="正方形/長方形 217"/>
          <p:cNvSpPr/>
          <p:nvPr/>
        </p:nvSpPr>
        <p:spPr>
          <a:xfrm rot="7200000" flipH="1">
            <a:off x="2843609" y="1280483"/>
            <a:ext cx="25200" cy="179637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9" name="正方形/長方形 218"/>
          <p:cNvSpPr/>
          <p:nvPr/>
        </p:nvSpPr>
        <p:spPr>
          <a:xfrm rot="14400000" flipH="1" flipV="1">
            <a:off x="2773719" y="3716505"/>
            <a:ext cx="18000" cy="1718502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4" name="正方形/長方形 103"/>
          <p:cNvSpPr/>
          <p:nvPr/>
        </p:nvSpPr>
        <p:spPr>
          <a:xfrm flipH="1">
            <a:off x="4136238" y="2329451"/>
            <a:ext cx="45719" cy="94182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5" name="正方形/長方形 104"/>
          <p:cNvSpPr/>
          <p:nvPr/>
        </p:nvSpPr>
        <p:spPr>
          <a:xfrm flipH="1">
            <a:off x="4136238" y="3481579"/>
            <a:ext cx="45719" cy="94182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708551" y="3216845"/>
            <a:ext cx="525984" cy="29472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2" name="正方形/長方形 111"/>
          <p:cNvSpPr/>
          <p:nvPr/>
        </p:nvSpPr>
        <p:spPr>
          <a:xfrm flipH="1">
            <a:off x="3531352" y="2668474"/>
            <a:ext cx="18000" cy="1455813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3" name="正方形/長方形 112"/>
          <p:cNvSpPr/>
          <p:nvPr/>
        </p:nvSpPr>
        <p:spPr>
          <a:xfrm flipH="1">
            <a:off x="4424268" y="2174897"/>
            <a:ext cx="45719" cy="2495475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2" name="正方形/長方形 121"/>
          <p:cNvSpPr/>
          <p:nvPr/>
        </p:nvSpPr>
        <p:spPr>
          <a:xfrm rot="14400000" flipH="1" flipV="1">
            <a:off x="3136625" y="3849819"/>
            <a:ext cx="36000" cy="2368548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7" name="正方形/長方形 126"/>
          <p:cNvSpPr/>
          <p:nvPr/>
        </p:nvSpPr>
        <p:spPr>
          <a:xfrm rot="7200000" flipH="1">
            <a:off x="3369948" y="404772"/>
            <a:ext cx="45719" cy="2351200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8" name="正方形/長方形 127"/>
          <p:cNvSpPr/>
          <p:nvPr/>
        </p:nvSpPr>
        <p:spPr>
          <a:xfrm rot="14400000" flipH="1" flipV="1">
            <a:off x="3370144" y="4076492"/>
            <a:ext cx="45719" cy="236543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24" name="直線矢印コネクタ 123"/>
          <p:cNvCxnSpPr/>
          <p:nvPr/>
        </p:nvCxnSpPr>
        <p:spPr>
          <a:xfrm flipH="1">
            <a:off x="2086074" y="2357263"/>
            <a:ext cx="1008089" cy="100613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正方形/長方形 146"/>
          <p:cNvSpPr/>
          <p:nvPr/>
        </p:nvSpPr>
        <p:spPr>
          <a:xfrm rot="7200000" flipH="1">
            <a:off x="3098655" y="465499"/>
            <a:ext cx="45719" cy="245887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台形 3"/>
          <p:cNvSpPr/>
          <p:nvPr/>
        </p:nvSpPr>
        <p:spPr>
          <a:xfrm rot="-5400000">
            <a:off x="3154280" y="3033415"/>
            <a:ext cx="127860" cy="659964"/>
          </a:xfrm>
          <a:prstGeom prst="trapezoid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7" name="正方形/長方形 116"/>
          <p:cNvSpPr/>
          <p:nvPr/>
        </p:nvSpPr>
        <p:spPr>
          <a:xfrm flipH="1">
            <a:off x="6538791" y="1033307"/>
            <a:ext cx="45719" cy="4784939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9" name="正方形/長方形 118"/>
          <p:cNvSpPr/>
          <p:nvPr/>
        </p:nvSpPr>
        <p:spPr>
          <a:xfrm flipH="1">
            <a:off x="5818711" y="1033308"/>
            <a:ext cx="45719" cy="4807799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アーチ 14"/>
          <p:cNvSpPr>
            <a:spLocks noChangeAspect="1"/>
          </p:cNvSpPr>
          <p:nvPr/>
        </p:nvSpPr>
        <p:spPr>
          <a:xfrm rot="5400000">
            <a:off x="1442241" y="2591665"/>
            <a:ext cx="1369578" cy="1601235"/>
          </a:xfrm>
          <a:prstGeom prst="blockArc">
            <a:avLst>
              <a:gd name="adj1" fmla="val 10800000"/>
              <a:gd name="adj2" fmla="val 21570877"/>
              <a:gd name="adj3" fmla="val 4276"/>
            </a:avLst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29" name="アーチ 128"/>
          <p:cNvSpPr>
            <a:spLocks noChangeAspect="1"/>
          </p:cNvSpPr>
          <p:nvPr/>
        </p:nvSpPr>
        <p:spPr>
          <a:xfrm rot="5400000">
            <a:off x="852706" y="1971689"/>
            <a:ext cx="2580603" cy="2782290"/>
          </a:xfrm>
          <a:prstGeom prst="blockArc">
            <a:avLst>
              <a:gd name="adj1" fmla="val 10701562"/>
              <a:gd name="adj2" fmla="val 33655"/>
              <a:gd name="adj3" fmla="val 428"/>
            </a:avLst>
          </a:prstGeom>
          <a:solidFill>
            <a:srgbClr val="FF66CC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2106866" y="2792239"/>
            <a:ext cx="88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R=1m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86271" y="44625"/>
            <a:ext cx="825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Top </a:t>
            </a:r>
          </a:p>
          <a:p>
            <a:r>
              <a:rPr lang="en-US" altLang="ja-JP" sz="2400" b="1" dirty="0"/>
              <a:t>View</a:t>
            </a:r>
            <a:endParaRPr lang="ja-JP" altLang="en-US" sz="2400" b="1" dirty="0"/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437007" y="646737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62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07768" y="1052737"/>
            <a:ext cx="986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Toroid</a:t>
            </a:r>
          </a:p>
          <a:p>
            <a:r>
              <a:rPr lang="en-US" altLang="ja-JP" sz="2400" b="1" dirty="0"/>
              <a:t>coils</a:t>
            </a:r>
            <a:endParaRPr lang="ja-JP" altLang="en-US" sz="2400" b="1" dirty="0"/>
          </a:p>
        </p:txBody>
      </p:sp>
      <p:cxnSp>
        <p:nvCxnSpPr>
          <p:cNvPr id="114" name="直線矢印コネクタ 113"/>
          <p:cNvCxnSpPr/>
          <p:nvPr/>
        </p:nvCxnSpPr>
        <p:spPr>
          <a:xfrm flipH="1">
            <a:off x="2096668" y="3645024"/>
            <a:ext cx="37398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114"/>
          <p:cNvSpPr txBox="1"/>
          <p:nvPr/>
        </p:nvSpPr>
        <p:spPr>
          <a:xfrm>
            <a:off x="1953701" y="3656207"/>
            <a:ext cx="83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0.25m</a:t>
            </a:r>
            <a:endParaRPr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1671198" y="908720"/>
            <a:ext cx="4428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矢印コネクタ 131"/>
          <p:cNvCxnSpPr/>
          <p:nvPr/>
        </p:nvCxnSpPr>
        <p:spPr>
          <a:xfrm>
            <a:off x="2086796" y="2697048"/>
            <a:ext cx="23477" cy="65994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テキスト ボックス 132"/>
          <p:cNvSpPr txBox="1"/>
          <p:nvPr/>
        </p:nvSpPr>
        <p:spPr>
          <a:xfrm rot="5400000">
            <a:off x="1447642" y="2658977"/>
            <a:ext cx="83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0.5m</a:t>
            </a:r>
            <a:endParaRPr lang="ja-JP" altLang="en-US" dirty="0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8393288" y="3563724"/>
            <a:ext cx="67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1.4m</a:t>
            </a:r>
            <a:endParaRPr lang="ja-JP" altLang="en-US" dirty="0"/>
          </a:p>
        </p:txBody>
      </p:sp>
      <p:cxnSp>
        <p:nvCxnSpPr>
          <p:cNvPr id="165" name="直線矢印コネクタ 164"/>
          <p:cNvCxnSpPr>
            <a:cxnSpLocks/>
            <a:endCxn id="3" idx="2"/>
          </p:cNvCxnSpPr>
          <p:nvPr/>
        </p:nvCxnSpPr>
        <p:spPr>
          <a:xfrm flipV="1">
            <a:off x="2877830" y="1629480"/>
            <a:ext cx="279245" cy="51780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テキスト ボックス 165"/>
          <p:cNvSpPr txBox="1"/>
          <p:nvPr/>
        </p:nvSpPr>
        <p:spPr>
          <a:xfrm rot="18075660">
            <a:off x="2698966" y="1545989"/>
            <a:ext cx="67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0.65m</a:t>
            </a:r>
            <a:endParaRPr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9912424" y="2975290"/>
            <a:ext cx="755576" cy="741742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 dirty="0"/>
          </a:p>
        </p:txBody>
      </p:sp>
      <p:sp>
        <p:nvSpPr>
          <p:cNvPr id="180" name="正方形/長方形 179"/>
          <p:cNvSpPr/>
          <p:nvPr/>
        </p:nvSpPr>
        <p:spPr>
          <a:xfrm>
            <a:off x="2063553" y="908721"/>
            <a:ext cx="6064383" cy="4571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 dirty="0"/>
          </a:p>
        </p:txBody>
      </p:sp>
      <p:sp>
        <p:nvSpPr>
          <p:cNvPr id="182" name="正方形/長方形 181"/>
          <p:cNvSpPr/>
          <p:nvPr/>
        </p:nvSpPr>
        <p:spPr>
          <a:xfrm>
            <a:off x="2142270" y="5803874"/>
            <a:ext cx="5969954" cy="4571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 dirty="0"/>
          </a:p>
        </p:txBody>
      </p:sp>
      <p:sp>
        <p:nvSpPr>
          <p:cNvPr id="183" name="正方形/長方形 182"/>
          <p:cNvSpPr/>
          <p:nvPr/>
        </p:nvSpPr>
        <p:spPr>
          <a:xfrm>
            <a:off x="2072844" y="5875882"/>
            <a:ext cx="6064383" cy="4571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 dirty="0"/>
          </a:p>
        </p:txBody>
      </p:sp>
      <p:sp>
        <p:nvSpPr>
          <p:cNvPr id="121" name="テキスト ボックス 120"/>
          <p:cNvSpPr txBox="1"/>
          <p:nvPr/>
        </p:nvSpPr>
        <p:spPr>
          <a:xfrm rot="5400000">
            <a:off x="506723" y="2154541"/>
            <a:ext cx="271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1.90m</a:t>
            </a:r>
            <a:endParaRPr lang="ja-JP" altLang="en-US" dirty="0"/>
          </a:p>
        </p:txBody>
      </p:sp>
      <p:sp>
        <p:nvSpPr>
          <p:cNvPr id="234" name="正方形/長方形 233"/>
          <p:cNvSpPr/>
          <p:nvPr/>
        </p:nvSpPr>
        <p:spPr>
          <a:xfrm rot="7200000" flipH="1">
            <a:off x="3522348" y="412725"/>
            <a:ext cx="45719" cy="2351200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5" name="正方形/長方形 234"/>
          <p:cNvSpPr/>
          <p:nvPr/>
        </p:nvSpPr>
        <p:spPr>
          <a:xfrm rot="7200000" flipH="1">
            <a:off x="3630740" y="421667"/>
            <a:ext cx="45719" cy="2351200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6" name="正方形/長方形 235"/>
          <p:cNvSpPr/>
          <p:nvPr/>
        </p:nvSpPr>
        <p:spPr>
          <a:xfrm rot="14400000" flipH="1" flipV="1">
            <a:off x="3557723" y="4155641"/>
            <a:ext cx="45719" cy="2203307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7" name="正方形/長方形 236"/>
          <p:cNvSpPr/>
          <p:nvPr/>
        </p:nvSpPr>
        <p:spPr>
          <a:xfrm rot="14400000" flipH="1" flipV="1">
            <a:off x="3710611" y="4232871"/>
            <a:ext cx="45719" cy="2048282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2" name="正方形/長方形 241"/>
          <p:cNvSpPr/>
          <p:nvPr/>
        </p:nvSpPr>
        <p:spPr>
          <a:xfrm rot="7200000" flipH="1">
            <a:off x="2819558" y="1334635"/>
            <a:ext cx="25200" cy="179637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3" name="正方形/長方形 242"/>
          <p:cNvSpPr/>
          <p:nvPr/>
        </p:nvSpPr>
        <p:spPr>
          <a:xfrm rot="7200000" flipH="1">
            <a:off x="2819558" y="1306677"/>
            <a:ext cx="25200" cy="179637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6" name="正方形/長方形 245"/>
          <p:cNvSpPr/>
          <p:nvPr/>
        </p:nvSpPr>
        <p:spPr>
          <a:xfrm flipH="1">
            <a:off x="3587138" y="2668474"/>
            <a:ext cx="18000" cy="1455813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8" name="正方形/長方形 247"/>
          <p:cNvSpPr/>
          <p:nvPr/>
        </p:nvSpPr>
        <p:spPr>
          <a:xfrm flipH="1">
            <a:off x="3633535" y="2681664"/>
            <a:ext cx="18000" cy="1455813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9" name="正方形/長方形 248"/>
          <p:cNvSpPr/>
          <p:nvPr/>
        </p:nvSpPr>
        <p:spPr>
          <a:xfrm rot="14400000" flipH="1" flipV="1">
            <a:off x="2784992" y="3760765"/>
            <a:ext cx="18000" cy="1718502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0" name="正方形/長方形 249"/>
          <p:cNvSpPr/>
          <p:nvPr/>
        </p:nvSpPr>
        <p:spPr>
          <a:xfrm rot="14400000" flipH="1" flipV="1">
            <a:off x="2807950" y="3793885"/>
            <a:ext cx="18000" cy="1718502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577071" y="1612813"/>
            <a:ext cx="445334" cy="2845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テキスト ボックス 243"/>
          <p:cNvSpPr txBox="1"/>
          <p:nvPr/>
        </p:nvSpPr>
        <p:spPr>
          <a:xfrm>
            <a:off x="6612153" y="1340768"/>
            <a:ext cx="54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TOF</a:t>
            </a:r>
            <a:endParaRPr lang="ja-JP" altLang="en-US" b="1" dirty="0"/>
          </a:p>
        </p:txBody>
      </p:sp>
      <p:cxnSp>
        <p:nvCxnSpPr>
          <p:cNvPr id="251" name="直線矢印コネクタ 250"/>
          <p:cNvCxnSpPr/>
          <p:nvPr/>
        </p:nvCxnSpPr>
        <p:spPr>
          <a:xfrm>
            <a:off x="7104113" y="1628210"/>
            <a:ext cx="1048661" cy="1446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テキスト ボックス 252"/>
          <p:cNvSpPr txBox="1"/>
          <p:nvPr/>
        </p:nvSpPr>
        <p:spPr>
          <a:xfrm>
            <a:off x="1513369" y="3667759"/>
            <a:ext cx="57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SVD</a:t>
            </a:r>
            <a:endParaRPr lang="ja-JP" altLang="en-US" b="1" dirty="0"/>
          </a:p>
        </p:txBody>
      </p:sp>
      <p:cxnSp>
        <p:nvCxnSpPr>
          <p:cNvPr id="20" name="直線矢印コネクタ 19"/>
          <p:cNvCxnSpPr>
            <a:stCxn id="253" idx="0"/>
          </p:cNvCxnSpPr>
          <p:nvPr/>
        </p:nvCxnSpPr>
        <p:spPr>
          <a:xfrm flipV="1">
            <a:off x="1800083" y="3494521"/>
            <a:ext cx="415135" cy="1732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5" name="グループ化 254"/>
          <p:cNvGrpSpPr/>
          <p:nvPr/>
        </p:nvGrpSpPr>
        <p:grpSpPr>
          <a:xfrm>
            <a:off x="2688356" y="2573639"/>
            <a:ext cx="7901010" cy="3742675"/>
            <a:chOff x="1907704" y="2708920"/>
            <a:chExt cx="7235729" cy="3742675"/>
          </a:xfrm>
        </p:grpSpPr>
        <p:cxnSp>
          <p:nvCxnSpPr>
            <p:cNvPr id="256" name="直線矢印コネクタ 255"/>
            <p:cNvCxnSpPr/>
            <p:nvPr/>
          </p:nvCxnSpPr>
          <p:spPr>
            <a:xfrm flipH="1" flipV="1">
              <a:off x="2046004" y="3662420"/>
              <a:ext cx="221741" cy="4146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テキスト ボックス 256"/>
            <p:cNvSpPr txBox="1"/>
            <p:nvPr/>
          </p:nvSpPr>
          <p:spPr>
            <a:xfrm>
              <a:off x="8532440" y="2708920"/>
              <a:ext cx="61099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E923D1"/>
                  </a:solidFill>
                </a:rPr>
                <a:t>ZCAL</a:t>
              </a:r>
            </a:p>
            <a:p>
              <a:endParaRPr lang="en-US" altLang="ja-JP" b="1" dirty="0">
                <a:solidFill>
                  <a:srgbClr val="E923D1"/>
                </a:solidFill>
              </a:endParaRPr>
            </a:p>
            <a:p>
              <a:endParaRPr lang="en-US" altLang="ja-JP" b="1" dirty="0">
                <a:solidFill>
                  <a:srgbClr val="E923D1"/>
                </a:solidFill>
              </a:endParaRPr>
            </a:p>
            <a:p>
              <a:endParaRPr lang="en-US" altLang="ja-JP" b="1" dirty="0">
                <a:solidFill>
                  <a:srgbClr val="E923D1"/>
                </a:solidFill>
              </a:endParaRPr>
            </a:p>
            <a:p>
              <a:r>
                <a:rPr lang="en-US" altLang="ja-JP" dirty="0"/>
                <a:t>4.4m</a:t>
              </a:r>
              <a:endParaRPr lang="ja-JP" altLang="en-US" dirty="0"/>
            </a:p>
          </p:txBody>
        </p:sp>
        <p:sp>
          <p:nvSpPr>
            <p:cNvPr id="258" name="正方形/長方形 257"/>
            <p:cNvSpPr/>
            <p:nvPr/>
          </p:nvSpPr>
          <p:spPr>
            <a:xfrm>
              <a:off x="2396548" y="5805264"/>
              <a:ext cx="131378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b="1" dirty="0"/>
                <a:t>Centrality</a:t>
              </a:r>
            </a:p>
            <a:p>
              <a:r>
                <a:rPr lang="en-US" altLang="ja-JP" b="1" dirty="0"/>
                <a:t>MC + ZCAL</a:t>
              </a:r>
            </a:p>
          </p:txBody>
        </p:sp>
        <p:sp>
          <p:nvSpPr>
            <p:cNvPr id="259" name="テキスト ボックス 258"/>
            <p:cNvSpPr txBox="1"/>
            <p:nvPr/>
          </p:nvSpPr>
          <p:spPr>
            <a:xfrm>
              <a:off x="1907704" y="4068361"/>
              <a:ext cx="1061677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>
                  <a:solidFill>
                    <a:srgbClr val="E923D1"/>
                  </a:solidFill>
                </a:rPr>
                <a:t>Multiplicity</a:t>
              </a:r>
            </a:p>
            <a:p>
              <a:r>
                <a:rPr lang="en-US" altLang="ja-JP" sz="1600" b="1" dirty="0">
                  <a:solidFill>
                    <a:srgbClr val="E923D1"/>
                  </a:solidFill>
                </a:rPr>
                <a:t>counter</a:t>
              </a:r>
              <a:endParaRPr lang="ja-JP" altLang="en-US" sz="1600" b="1" dirty="0">
                <a:solidFill>
                  <a:srgbClr val="E923D1"/>
                </a:solidFill>
              </a:endParaRPr>
            </a:p>
          </p:txBody>
        </p:sp>
      </p:grpSp>
      <p:sp>
        <p:nvSpPr>
          <p:cNvPr id="275" name="正方形/長方形 274"/>
          <p:cNvSpPr/>
          <p:nvPr/>
        </p:nvSpPr>
        <p:spPr>
          <a:xfrm>
            <a:off x="3451345" y="2348881"/>
            <a:ext cx="14769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C</a:t>
            </a:r>
            <a:r>
              <a:rPr lang="en-US" altLang="ja-JP" baseline="-25000" dirty="0">
                <a:solidFill>
                  <a:srgbClr val="FF0000"/>
                </a:solidFill>
              </a:rPr>
              <a:t>5</a:t>
            </a:r>
            <a:r>
              <a:rPr lang="en-US" altLang="ja-JP" dirty="0">
                <a:solidFill>
                  <a:srgbClr val="FF0000"/>
                </a:solidFill>
              </a:rPr>
              <a:t>F</a:t>
            </a:r>
            <a:r>
              <a:rPr lang="en-US" altLang="ja-JP" baseline="-25000" dirty="0">
                <a:solidFill>
                  <a:srgbClr val="FF0000"/>
                </a:solidFill>
              </a:rPr>
              <a:t>12</a:t>
            </a:r>
            <a:r>
              <a:rPr lang="en-US" altLang="ja-JP" dirty="0">
                <a:solidFill>
                  <a:srgbClr val="FF0000"/>
                </a:solidFill>
              </a:rPr>
              <a:t> radiator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p&lt;3.4GeV/c</a:t>
            </a:r>
          </a:p>
        </p:txBody>
      </p:sp>
      <p:sp>
        <p:nvSpPr>
          <p:cNvPr id="276" name="テキスト ボックス 275"/>
          <p:cNvSpPr txBox="1"/>
          <p:nvPr/>
        </p:nvSpPr>
        <p:spPr>
          <a:xfrm>
            <a:off x="3314763" y="1858194"/>
            <a:ext cx="16886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e-</a:t>
            </a:r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dirty="0">
                <a:solidFill>
                  <a:srgbClr val="FF0000"/>
                </a:solidFill>
              </a:rPr>
              <a:t> separation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81" name="アーチ 280"/>
          <p:cNvSpPr>
            <a:spLocks noChangeAspect="1"/>
          </p:cNvSpPr>
          <p:nvPr/>
        </p:nvSpPr>
        <p:spPr>
          <a:xfrm rot="5400000">
            <a:off x="1398029" y="2551398"/>
            <a:ext cx="1500565" cy="1671596"/>
          </a:xfrm>
          <a:prstGeom prst="blockArc">
            <a:avLst>
              <a:gd name="adj1" fmla="val 10638997"/>
              <a:gd name="adj2" fmla="val 57141"/>
              <a:gd name="adj3" fmla="val 3575"/>
            </a:avLst>
          </a:prstGeom>
          <a:solidFill>
            <a:srgbClr val="B7F6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52" name="正方形/長方形 151"/>
          <p:cNvSpPr/>
          <p:nvPr/>
        </p:nvSpPr>
        <p:spPr>
          <a:xfrm rot="10800000">
            <a:off x="9333408" y="-27384"/>
            <a:ext cx="36000" cy="6905883"/>
          </a:xfrm>
          <a:prstGeom prst="rect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8" name="正方形/長方形 157"/>
          <p:cNvSpPr/>
          <p:nvPr/>
        </p:nvSpPr>
        <p:spPr>
          <a:xfrm rot="10800000">
            <a:off x="9485808" y="-20499"/>
            <a:ext cx="36000" cy="6905883"/>
          </a:xfrm>
          <a:prstGeom prst="rect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1" name="正方形/長方形 160"/>
          <p:cNvSpPr/>
          <p:nvPr/>
        </p:nvSpPr>
        <p:spPr>
          <a:xfrm rot="10800000">
            <a:off x="9638208" y="-27384"/>
            <a:ext cx="36000" cy="6905883"/>
          </a:xfrm>
          <a:prstGeom prst="rect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8" name="正方形/長方形 277"/>
          <p:cNvSpPr/>
          <p:nvPr/>
        </p:nvSpPr>
        <p:spPr>
          <a:xfrm>
            <a:off x="8513149" y="198761"/>
            <a:ext cx="201731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EMCAL (</a:t>
            </a:r>
            <a:r>
              <a:rPr lang="en-US" altLang="ja-JP" sz="2400" dirty="0" err="1">
                <a:solidFill>
                  <a:srgbClr val="FF0000"/>
                </a:solidFill>
              </a:rPr>
              <a:t>e,</a:t>
            </a:r>
            <a:r>
              <a:rPr lang="en-US" altLang="ja-JP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ja-JP" sz="24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</a:rPr>
              <a:t>ID)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     PbWO</a:t>
            </a:r>
            <a:r>
              <a:rPr lang="en-US" altLang="ja-JP" baseline="-25000" dirty="0">
                <a:solidFill>
                  <a:srgbClr val="FF0000"/>
                </a:solidFill>
              </a:rPr>
              <a:t>4,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i="1" dirty="0">
                <a:solidFill>
                  <a:srgbClr val="FF0000"/>
                </a:solidFill>
              </a:rPr>
              <a:t>15X</a:t>
            </a:r>
            <a:r>
              <a:rPr lang="en-US" altLang="ja-JP" i="1" baseline="-25000" dirty="0">
                <a:solidFill>
                  <a:srgbClr val="FF0000"/>
                </a:solidFill>
              </a:rPr>
              <a:t>0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177" name="正方形/長方形 176"/>
          <p:cNvSpPr/>
          <p:nvPr/>
        </p:nvSpPr>
        <p:spPr>
          <a:xfrm>
            <a:off x="4941797" y="3252465"/>
            <a:ext cx="4910926" cy="229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6" name="タイトル 1"/>
          <p:cNvSpPr txBox="1">
            <a:spLocks/>
          </p:cNvSpPr>
          <p:nvPr/>
        </p:nvSpPr>
        <p:spPr>
          <a:xfrm>
            <a:off x="8976320" y="1188020"/>
            <a:ext cx="2227328" cy="772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JHITS</a:t>
            </a:r>
            <a:endParaRPr lang="ja-JP" alt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0" name="正方形/長方形 279"/>
          <p:cNvSpPr/>
          <p:nvPr/>
        </p:nvSpPr>
        <p:spPr>
          <a:xfrm>
            <a:off x="6768863" y="1960945"/>
            <a:ext cx="226097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57150"/>
            <a:r>
              <a:rPr lang="en-US" altLang="ja-JP" sz="2400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400" dirty="0">
                <a:solidFill>
                  <a:srgbClr val="FF0000"/>
                </a:solidFill>
              </a:rPr>
              <a:t>–</a:t>
            </a:r>
            <a:r>
              <a:rPr lang="en-US" altLang="ja-JP" sz="2400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400" dirty="0">
                <a:solidFill>
                  <a:srgbClr val="FF0000"/>
                </a:solidFill>
              </a:rPr>
              <a:t> separation</a:t>
            </a:r>
          </a:p>
          <a:p>
            <a:pPr marL="57150"/>
            <a:r>
              <a:rPr lang="en-US" altLang="ja-JP" sz="2400" dirty="0">
                <a:solidFill>
                  <a:srgbClr val="FF0000"/>
                </a:solidFill>
              </a:rPr>
              <a:t>Fe absorbers</a:t>
            </a:r>
          </a:p>
          <a:p>
            <a:pPr marL="57150"/>
            <a:r>
              <a:rPr lang="en-US" altLang="ja-JP" sz="2400" dirty="0">
                <a:solidFill>
                  <a:srgbClr val="FF0000"/>
                </a:solidFill>
              </a:rPr>
              <a:t>+trackers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87389" y="5232664"/>
            <a:ext cx="143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GEM trackers</a:t>
            </a:r>
            <a:endParaRPr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4266428" y="5013177"/>
            <a:ext cx="162268" cy="3729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4683128" y="5057437"/>
            <a:ext cx="421906" cy="2017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4683129" y="5530529"/>
            <a:ext cx="110095" cy="2877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endCxn id="75" idx="1"/>
          </p:cNvCxnSpPr>
          <p:nvPr/>
        </p:nvCxnSpPr>
        <p:spPr>
          <a:xfrm>
            <a:off x="1703514" y="3363531"/>
            <a:ext cx="730821" cy="631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正方形/長方形 180"/>
          <p:cNvSpPr/>
          <p:nvPr/>
        </p:nvSpPr>
        <p:spPr>
          <a:xfrm>
            <a:off x="2208224" y="980729"/>
            <a:ext cx="5904000" cy="4571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 dirty="0"/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6156846" y="824834"/>
            <a:ext cx="650878" cy="543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正方形/長方形 153"/>
          <p:cNvSpPr/>
          <p:nvPr/>
        </p:nvSpPr>
        <p:spPr>
          <a:xfrm>
            <a:off x="5080241" y="828179"/>
            <a:ext cx="239122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Neutron detector</a:t>
            </a:r>
          </a:p>
        </p:txBody>
      </p:sp>
      <p:cxnSp>
        <p:nvCxnSpPr>
          <p:cNvPr id="252" name="直線矢印コネクタ 251"/>
          <p:cNvCxnSpPr/>
          <p:nvPr/>
        </p:nvCxnSpPr>
        <p:spPr>
          <a:xfrm flipH="1">
            <a:off x="2443734" y="3645024"/>
            <a:ext cx="5711813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矢印コネクタ 130"/>
          <p:cNvCxnSpPr/>
          <p:nvPr/>
        </p:nvCxnSpPr>
        <p:spPr>
          <a:xfrm flipH="1">
            <a:off x="8178406" y="3645025"/>
            <a:ext cx="1495802" cy="1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63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2" dur="25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3" dur="25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7" dur="25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8" dur="25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25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70" grpId="0" animBg="1"/>
      <p:bldP spid="187" grpId="0" animBg="1"/>
      <p:bldP spid="188" grpId="0" animBg="1"/>
      <p:bldP spid="204" grpId="0" animBg="1"/>
      <p:bldP spid="205" grpId="0" animBg="1"/>
      <p:bldP spid="224" grpId="0" animBg="1"/>
      <p:bldP spid="227" grpId="0" animBg="1"/>
      <p:bldP spid="231" grpId="0" animBg="1"/>
      <p:bldP spid="232" grpId="0" animBg="1"/>
      <p:bldP spid="233" grpId="0" animBg="1"/>
      <p:bldP spid="140" grpId="0" animBg="1"/>
      <p:bldP spid="174" grpId="0" animBg="1"/>
      <p:bldP spid="275" grpId="0" animBg="1"/>
      <p:bldP spid="276" grpId="0" animBg="1"/>
      <p:bldP spid="281" grpId="0" animBg="1"/>
      <p:bldP spid="278" grpId="0" animBg="1"/>
      <p:bldP spid="280" grpId="0" animBg="1"/>
      <p:bldP spid="15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60508" y="188640"/>
            <a:ext cx="8388424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b="1" i="1" dirty="0">
                <a:solidFill>
                  <a:srgbClr val="00B050"/>
                </a:solidFill>
                <a:latin typeface="Book Antiqua" panose="02040602050305030304" pitchFamily="18" charset="0"/>
              </a:rPr>
              <a:t>Simulation for  </a:t>
            </a:r>
            <a:r>
              <a:rPr kumimoji="1" lang="en-US" altLang="ja-JP" b="1" i="1" dirty="0">
                <a:solidFill>
                  <a:srgbClr val="00B050"/>
                </a:solidFill>
                <a:latin typeface="Book Antiqua" panose="02040602050305030304" pitchFamily="18" charset="0"/>
              </a:rPr>
              <a:t> </a:t>
            </a:r>
            <a:r>
              <a:rPr kumimoji="1" lang="en-US" altLang="ja-JP" b="1" i="1" dirty="0">
                <a:solidFill>
                  <a:srgbClr val="00B050"/>
                </a:solidFill>
              </a:rPr>
              <a:t>U</a:t>
            </a:r>
            <a:r>
              <a:rPr kumimoji="1" lang="en-US" altLang="ja-JP" b="1" i="1" baseline="30000" dirty="0">
                <a:solidFill>
                  <a:srgbClr val="00B050"/>
                </a:solidFill>
                <a:latin typeface="Book Antiqua" panose="02040602050305030304" pitchFamily="18" charset="0"/>
              </a:rPr>
              <a:t>86+</a:t>
            </a:r>
            <a:r>
              <a:rPr kumimoji="1" lang="en-US" altLang="ja-JP" b="1" i="1" dirty="0">
                <a:solidFill>
                  <a:srgbClr val="00B050"/>
                </a:solidFill>
                <a:latin typeface="Book Antiqua" panose="02040602050305030304" pitchFamily="18" charset="0"/>
              </a:rPr>
              <a:t>acceleration in the RCS</a:t>
            </a:r>
            <a:endParaRPr kumimoji="1" lang="ja-JP" altLang="en-US" b="1" i="1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616280" y="6400800"/>
            <a:ext cx="1905000" cy="457200"/>
          </a:xfrm>
        </p:spPr>
        <p:txBody>
          <a:bodyPr/>
          <a:lstStyle/>
          <a:p>
            <a:pPr>
              <a:defRPr/>
            </a:pPr>
            <a:fld id="{1D59C5AC-386B-46CC-84A6-A2044D001D5B}" type="slidenum">
              <a:rPr lang="ja-JP" altLang="en-US" smtClean="0"/>
              <a:pPr>
                <a:defRPr/>
              </a:pPr>
              <a:t>63</a:t>
            </a:fld>
            <a:endParaRPr lang="ja-JP" altLang="en-US"/>
          </a:p>
        </p:txBody>
      </p:sp>
      <p:pic>
        <p:nvPicPr>
          <p:cNvPr id="1032" name="Picture 8" descr="C:\Users\User\Desktop\Bfield-Tkin-HI-1.eps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88" y="3826518"/>
            <a:ext cx="4230000" cy="284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グループ化 12"/>
          <p:cNvGrpSpPr/>
          <p:nvPr/>
        </p:nvGrpSpPr>
        <p:grpSpPr>
          <a:xfrm>
            <a:off x="6394816" y="1052736"/>
            <a:ext cx="3449564" cy="2803398"/>
            <a:chOff x="4870816" y="908720"/>
            <a:chExt cx="3449564" cy="2803398"/>
          </a:xfrm>
        </p:grpSpPr>
        <p:pic>
          <p:nvPicPr>
            <p:cNvPr id="1031" name="Picture 7" descr="C:\Users\User\Desktop\Vrf-proton-and-HI-1.e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816" y="908720"/>
              <a:ext cx="3449564" cy="24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239692" y="3312008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</a:rPr>
                <a:t>Time [</a:t>
              </a:r>
              <a:r>
                <a:rPr lang="en-US" altLang="ja-JP" sz="2000" dirty="0" err="1">
                  <a:latin typeface="Calibri" panose="020F0502020204030204" pitchFamily="34" charset="0"/>
                </a:rPr>
                <a:t>ms</a:t>
              </a:r>
              <a:r>
                <a:rPr lang="en-US" altLang="ja-JP" sz="2000" dirty="0">
                  <a:latin typeface="Calibri" panose="020F0502020204030204" pitchFamily="34" charset="0"/>
                </a:rPr>
                <a:t>]</a:t>
              </a:r>
              <a:endParaRPr lang="ja-JP" altLang="en-US" sz="2000" dirty="0">
                <a:latin typeface="Calibri" panose="020F0502020204030204" pitchFamily="34" charset="0"/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703513" y="1124744"/>
            <a:ext cx="390696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Calibri" panose="020F0502020204030204" pitchFamily="34" charset="0"/>
              </a:rPr>
              <a:t>Code: ORBIT-3D</a:t>
            </a:r>
          </a:p>
          <a:p>
            <a:endParaRPr lang="en-US" altLang="ja-JP" sz="600" dirty="0">
              <a:latin typeface="Calibri" panose="020F0502020204030204" pitchFamily="34" charset="0"/>
            </a:endParaRPr>
          </a:p>
          <a:p>
            <a:r>
              <a:rPr lang="en-US" altLang="ja-JP" dirty="0">
                <a:latin typeface="Calibri" panose="020F0502020204030204" pitchFamily="34" charset="0"/>
              </a:rPr>
              <a:t>Steps:</a:t>
            </a:r>
          </a:p>
          <a:p>
            <a:r>
              <a:rPr lang="en-US" altLang="ja-JP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(1) Single particle w/o SC</a:t>
            </a:r>
          </a:p>
          <a:p>
            <a:r>
              <a:rPr lang="en-US" altLang="ja-JP" sz="2800" dirty="0">
                <a:solidFill>
                  <a:srgbClr val="0000FF"/>
                </a:solidFill>
                <a:latin typeface="Calibri" panose="020F0502020204030204" pitchFamily="34" charset="0"/>
              </a:rPr>
              <a:t>(2)  Multi-particle w/ SC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10284" y="2911898"/>
            <a:ext cx="50134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●</a:t>
            </a:r>
            <a:r>
              <a:rPr lang="ja-JP" altLang="en-US" sz="2200" dirty="0">
                <a:latin typeface="Calibri" panose="020F0502020204030204" pitchFamily="34" charset="0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</a:rPr>
              <a:t>BM, QM, Sextuples are kept unchanged </a:t>
            </a:r>
          </a:p>
          <a:p>
            <a:r>
              <a:rPr lang="en-US" altLang="ja-JP" sz="2000" dirty="0">
                <a:latin typeface="Calibri" panose="020F0502020204030204" pitchFamily="34" charset="0"/>
              </a:rPr>
              <a:t>as optimized for 1MW proton (for MLF).</a:t>
            </a:r>
          </a:p>
          <a:p>
            <a:r>
              <a:rPr lang="en-US" altLang="ja-JP" sz="2200" b="1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Those can’t be changed pulse-to-pulse.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03512" y="4075402"/>
            <a:ext cx="412080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●</a:t>
            </a:r>
            <a:r>
              <a:rPr lang="ja-JP" altLang="en-US" sz="2200" dirty="0">
                <a:latin typeface="Calibri" panose="020F0502020204030204" pitchFamily="34" charset="0"/>
              </a:rPr>
              <a:t> </a:t>
            </a:r>
            <a:r>
              <a:rPr lang="en-US" altLang="ja-JP" sz="2200" b="1" dirty="0" err="1">
                <a:latin typeface="Calibri" panose="020F0502020204030204" pitchFamily="34" charset="0"/>
              </a:rPr>
              <a:t>rf</a:t>
            </a:r>
            <a:r>
              <a:rPr lang="en-US" altLang="ja-JP" sz="2200" b="1" dirty="0">
                <a:latin typeface="Calibri" panose="020F0502020204030204" pitchFamily="34" charset="0"/>
              </a:rPr>
              <a:t> patterns are differently used.</a:t>
            </a:r>
          </a:p>
          <a:p>
            <a:r>
              <a:rPr lang="en-US" altLang="ja-JP" sz="2000" dirty="0">
                <a:latin typeface="Calibri" panose="020F0502020204030204" pitchFamily="34" charset="0"/>
                <a:sym typeface="Wingdings" panose="05000000000000000000" pitchFamily="2" charset="2"/>
              </a:rPr>
              <a:t> Upgrades might necessary.</a:t>
            </a:r>
          </a:p>
          <a:p>
            <a:r>
              <a:rPr lang="en-US" altLang="ja-JP" sz="2000" dirty="0">
                <a:latin typeface="Calibri" panose="020F0502020204030204" pitchFamily="34" charset="0"/>
                <a:sym typeface="Wingdings" panose="05000000000000000000" pitchFamily="2" charset="2"/>
              </a:rPr>
              <a:t> (may not be a big issue.)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47529" y="5222910"/>
            <a:ext cx="3977371" cy="1323439"/>
          </a:xfrm>
          <a:prstGeom prst="rect">
            <a:avLst/>
          </a:prstGeom>
          <a:noFill/>
          <a:ln w="38100">
            <a:solidFill>
              <a:srgbClr val="33CC3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Book Antiqua" panose="02040602050305030304" pitchFamily="18" charset="0"/>
              </a:rPr>
              <a:t>Injection energy: 61.8 MeV/u</a:t>
            </a:r>
          </a:p>
          <a:p>
            <a:r>
              <a:rPr lang="en-US" altLang="ja-JP" sz="2000" dirty="0">
                <a:latin typeface="Book Antiqua" panose="02040602050305030304" pitchFamily="18" charset="0"/>
              </a:rPr>
              <a:t>Extraction energy: 735 MeV/u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Book Antiqua" panose="02040602050305030304" pitchFamily="18" charset="0"/>
                <a:sym typeface="Wingdings" panose="05000000000000000000" pitchFamily="2" charset="2"/>
              </a:rPr>
              <a:t> (1) </a:t>
            </a:r>
            <a:r>
              <a:rPr lang="en-US" altLang="ja-JP" sz="2000" b="1" dirty="0">
                <a:solidFill>
                  <a:srgbClr val="FF0000"/>
                </a:solidFill>
                <a:latin typeface="Book Antiqua" panose="02040602050305030304" pitchFamily="18" charset="0"/>
                <a:sym typeface="Wingdings" panose="05000000000000000000" pitchFamily="2" charset="2"/>
              </a:rPr>
              <a:t>Successfully confirmed by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Book Antiqua" panose="02040602050305030304" pitchFamily="18" charset="0"/>
                <a:sym typeface="Wingdings" panose="05000000000000000000" pitchFamily="2" charset="2"/>
              </a:rPr>
              <a:t> the single particle simulation.</a:t>
            </a:r>
            <a:endParaRPr lang="ja-JP" altLang="en-US" sz="20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5811948" y="5733256"/>
            <a:ext cx="788108" cy="5760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752185" y="2679303"/>
            <a:ext cx="1173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latin typeface="Calibri" panose="020F0502020204030204" pitchFamily="34" charset="0"/>
              </a:rPr>
              <a:t>rf</a:t>
            </a:r>
            <a:r>
              <a:rPr lang="en-US" altLang="ja-JP" dirty="0">
                <a:latin typeface="Calibri" panose="020F0502020204030204" pitchFamily="34" charset="0"/>
              </a:rPr>
              <a:t> patterns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75524" y="4365104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0000FF"/>
                </a:solidFill>
              </a:rPr>
              <a:t>(1)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4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4" grpId="0" animBg="1"/>
      <p:bldP spid="7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64</a:t>
            </a:fld>
            <a:endParaRPr kumimoji="1" lang="ja-JP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38" y="1250150"/>
            <a:ext cx="871692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625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65</a:t>
            </a:fld>
            <a:endParaRPr kumimoji="1" lang="ja-JP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24744"/>
            <a:ext cx="900598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1375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124745"/>
            <a:ext cx="507256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19536" y="-99392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Charmed particles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312024" y="1318321"/>
            <a:ext cx="4464496" cy="4525963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c-c produced in the early stage of collisions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D,J/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y</a:t>
            </a:r>
            <a:r>
              <a:rPr lang="en-US" altLang="ja-JP" dirty="0">
                <a:solidFill>
                  <a:srgbClr val="FF0000"/>
                </a:solidFill>
              </a:rPr>
              <a:t> may be modified 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Probe of high density state</a:t>
            </a:r>
          </a:p>
          <a:p>
            <a:pPr marL="457200" lvl="1" indent="0">
              <a:buNone/>
            </a:pPr>
            <a:r>
              <a:rPr lang="en-US" altLang="ja-JP" dirty="0"/>
              <a:t>J-PARC energies close to the production thresholds</a:t>
            </a:r>
          </a:p>
          <a:p>
            <a:pPr lvl="1"/>
            <a:r>
              <a:rPr lang="en-US" altLang="ja-JP" dirty="0"/>
              <a:t>D </a:t>
            </a:r>
            <a:r>
              <a:rPr lang="en-US" altLang="ja-JP" dirty="0">
                <a:solidFill>
                  <a:srgbClr val="0070C0"/>
                </a:solidFill>
              </a:rPr>
              <a:t>(5.07 </a:t>
            </a:r>
            <a:r>
              <a:rPr lang="en-US" altLang="ja-JP" dirty="0" err="1">
                <a:solidFill>
                  <a:srgbClr val="0070C0"/>
                </a:solidFill>
              </a:rPr>
              <a:t>AGeV</a:t>
            </a:r>
            <a:r>
              <a:rPr lang="en-US" altLang="ja-JP" dirty="0">
                <a:solidFill>
                  <a:srgbClr val="0070C0"/>
                </a:solidFill>
              </a:rPr>
              <a:t>),</a:t>
            </a:r>
            <a:r>
              <a:rPr lang="en-US" altLang="ja-JP" dirty="0"/>
              <a:t>J/</a:t>
            </a:r>
            <a:r>
              <a:rPr lang="en-US" altLang="ja-JP" dirty="0">
                <a:latin typeface="Symbol" panose="05050102010706020507" pitchFamily="18" charset="2"/>
              </a:rPr>
              <a:t>y </a:t>
            </a:r>
            <a:r>
              <a:rPr lang="en-US" altLang="ja-JP" dirty="0">
                <a:solidFill>
                  <a:srgbClr val="0070C0"/>
                </a:solidFill>
              </a:rPr>
              <a:t>(4.77 </a:t>
            </a:r>
            <a:r>
              <a:rPr lang="en-US" altLang="ja-JP" dirty="0" err="1">
                <a:solidFill>
                  <a:srgbClr val="0070C0"/>
                </a:solidFill>
              </a:rPr>
              <a:t>AGeV</a:t>
            </a:r>
            <a:r>
              <a:rPr lang="en-US" altLang="ja-JP" dirty="0">
                <a:solidFill>
                  <a:srgbClr val="0070C0"/>
                </a:solidFill>
              </a:rPr>
              <a:t>)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dirty="0"/>
              <a:t>May be possible with increased beam energy 12 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/>
              <a:t>19 </a:t>
            </a:r>
            <a:r>
              <a:rPr lang="en-US" altLang="ja-JP" dirty="0" err="1"/>
              <a:t>AGeV</a:t>
            </a:r>
            <a:r>
              <a:rPr lang="en-US" altLang="ja-JP" dirty="0"/>
              <a:t>/c</a:t>
            </a:r>
          </a:p>
          <a:p>
            <a:pPr lvl="1"/>
            <a:r>
              <a:rPr lang="ja-JP" altLang="en-US" dirty="0">
                <a:solidFill>
                  <a:srgbClr val="0070C0"/>
                </a:solidFill>
              </a:rPr>
              <a:t>√</a:t>
            </a:r>
            <a:r>
              <a:rPr lang="en-US" altLang="ja-JP" dirty="0">
                <a:solidFill>
                  <a:srgbClr val="0070C0"/>
                </a:solidFill>
              </a:rPr>
              <a:t>s= 4.9</a:t>
            </a:r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altLang="ja-JP" dirty="0">
                <a:solidFill>
                  <a:srgbClr val="0070C0"/>
                </a:solidFill>
              </a:rPr>
              <a:t>6.2GeV (U)</a:t>
            </a:r>
          </a:p>
          <a:p>
            <a:pPr lvl="1"/>
            <a:r>
              <a:rPr lang="en-US" altLang="ja-JP" dirty="0"/>
              <a:t>Enhancement due to multi-step processes in A+A?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66</a:t>
            </a:fld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6960096" y="1340768"/>
            <a:ext cx="1440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2063552" y="5157192"/>
            <a:ext cx="399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CBM Physics Book,</a:t>
            </a:r>
          </a:p>
          <a:p>
            <a:r>
              <a:rPr lang="en-US" altLang="ja-JP" dirty="0"/>
              <a:t>W. </a:t>
            </a:r>
            <a:r>
              <a:rPr lang="en-US" altLang="ja-JP" dirty="0" err="1"/>
              <a:t>Cassing</a:t>
            </a:r>
            <a:r>
              <a:rPr lang="en-US" altLang="ja-JP" dirty="0"/>
              <a:t>, E. L. </a:t>
            </a:r>
            <a:r>
              <a:rPr lang="en-US" altLang="ja-JP" dirty="0" err="1"/>
              <a:t>Bratkovskaya</a:t>
            </a:r>
            <a:r>
              <a:rPr lang="en-US" altLang="ja-JP" dirty="0"/>
              <a:t> and</a:t>
            </a:r>
          </a:p>
          <a:p>
            <a:r>
              <a:rPr lang="en-US" altLang="ja-JP" dirty="0"/>
              <a:t>A. </a:t>
            </a:r>
            <a:r>
              <a:rPr lang="en-US" altLang="ja-JP" dirty="0" err="1"/>
              <a:t>Sibirtsev</a:t>
            </a:r>
            <a:r>
              <a:rPr lang="en-US" altLang="ja-JP" dirty="0"/>
              <a:t>, </a:t>
            </a:r>
            <a:r>
              <a:rPr lang="en-US" altLang="ja-JP" dirty="0" err="1"/>
              <a:t>Nucl</a:t>
            </a:r>
            <a:r>
              <a:rPr lang="en-US" altLang="ja-JP" dirty="0"/>
              <a:t>. Phys. A 691 (2001) 753</a:t>
            </a:r>
          </a:p>
        </p:txBody>
      </p:sp>
    </p:spTree>
    <p:extLst>
      <p:ext uri="{BB962C8B-B14F-4D97-AF65-F5344CB8AC3E}">
        <p14:creationId xmlns:p14="http://schemas.microsoft.com/office/powerpoint/2010/main" val="20393686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Exotic particles in HI collisions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1919536" y="1600200"/>
            <a:ext cx="8291264" cy="4925144"/>
          </a:xfrm>
        </p:spPr>
        <p:txBody>
          <a:bodyPr>
            <a:normAutofit fontScale="47500" lnSpcReduction="20000"/>
          </a:bodyPr>
          <a:lstStyle/>
          <a:p>
            <a:r>
              <a:rPr kumimoji="1" lang="en-US" altLang="ja-JP" dirty="0" err="1"/>
              <a:t>Dibaryon</a:t>
            </a:r>
            <a:endParaRPr kumimoji="1" lang="en-US" altLang="ja-JP" dirty="0"/>
          </a:p>
          <a:p>
            <a:pPr lvl="1"/>
            <a:r>
              <a:rPr lang="en-US" altLang="ja-JP" dirty="0" err="1"/>
              <a:t>H</a:t>
            </a:r>
            <a:r>
              <a:rPr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-p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-p</a:t>
            </a:r>
            <a:endParaRPr lang="en-US" altLang="ja-JP" dirty="0">
              <a:sym typeface="Wingdings" panose="05000000000000000000" pitchFamily="2" charset="2"/>
            </a:endParaRPr>
          </a:p>
          <a:p>
            <a:pPr lvl="1"/>
            <a:r>
              <a:rPr lang="en-US" altLang="ja-JP" dirty="0">
                <a:sym typeface="Wingdings" panose="05000000000000000000" pitchFamily="2" charset="2"/>
              </a:rPr>
              <a:t>d*(2380)</a:t>
            </a:r>
            <a:r>
              <a:rPr lang="en-US" altLang="ja-JP" dirty="0" err="1">
                <a:sym typeface="Wingdings" panose="05000000000000000000" pitchFamily="2" charset="2"/>
              </a:rPr>
              <a:t>d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+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-</a:t>
            </a:r>
          </a:p>
          <a:p>
            <a:r>
              <a:rPr lang="en-US" altLang="ja-JP" dirty="0" err="1">
                <a:sym typeface="Wingdings" panose="05000000000000000000" pitchFamily="2" charset="2"/>
              </a:rPr>
              <a:t>Kaonic</a:t>
            </a:r>
            <a:r>
              <a:rPr lang="en-US" altLang="ja-JP" dirty="0">
                <a:sym typeface="Wingdings" panose="05000000000000000000" pitchFamily="2" charset="2"/>
              </a:rPr>
              <a:t> nucleus</a:t>
            </a:r>
          </a:p>
          <a:p>
            <a:pPr lvl="1"/>
            <a:r>
              <a:rPr lang="en-US" altLang="ja-JP" dirty="0" err="1">
                <a:sym typeface="Wingdings" panose="05000000000000000000" pitchFamily="2" charset="2"/>
              </a:rPr>
              <a:t>K-pp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-pp</a:t>
            </a:r>
            <a:endParaRPr lang="en-US" altLang="ja-JP" dirty="0">
              <a:sym typeface="Wingdings" panose="05000000000000000000" pitchFamily="2" charset="2"/>
            </a:endParaRPr>
          </a:p>
          <a:p>
            <a:r>
              <a:rPr lang="en-US" altLang="ja-JP" dirty="0">
                <a:sym typeface="Wingdings" panose="05000000000000000000" pitchFamily="2" charset="2"/>
              </a:rPr>
              <a:t>Resonances</a:t>
            </a:r>
          </a:p>
          <a:p>
            <a:pPr lvl="1"/>
            <a:r>
              <a:rPr lang="en-US" altLang="ja-JP" dirty="0">
                <a:sym typeface="Wingdings" panose="05000000000000000000" pitchFamily="2" charset="2"/>
              </a:rPr>
              <a:t>K*(892)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K</a:t>
            </a:r>
            <a:endParaRPr lang="en-US" altLang="ja-JP" dirty="0">
              <a:sym typeface="Wingdings" panose="05000000000000000000" pitchFamily="2" charset="2"/>
            </a:endParaRPr>
          </a:p>
          <a:p>
            <a:pPr lvl="1"/>
            <a:r>
              <a:rPr kumimoji="1"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kumimoji="1" lang="en-US" altLang="ja-JP" dirty="0">
                <a:sym typeface="Wingdings" panose="05000000000000000000" pitchFamily="2" charset="2"/>
              </a:rPr>
              <a:t>(1232)p</a:t>
            </a:r>
            <a:r>
              <a:rPr kumimoji="1"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altLang="ja-JP" dirty="0">
                <a:sym typeface="Wingdings" panose="05000000000000000000" pitchFamily="2" charset="2"/>
              </a:rPr>
              <a:t>(1385)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endParaRPr lang="en-US" altLang="ja-JP" dirty="0">
              <a:sym typeface="Wingdings" panose="05000000000000000000" pitchFamily="2" charset="2"/>
            </a:endParaRPr>
          </a:p>
          <a:p>
            <a:pPr lvl="1"/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>
                <a:sym typeface="Wingdings" panose="05000000000000000000" pitchFamily="2" charset="2"/>
              </a:rPr>
              <a:t>(1520)</a:t>
            </a:r>
            <a:r>
              <a:rPr lang="en-US" altLang="ja-JP" dirty="0" err="1">
                <a:sym typeface="Wingdings" panose="05000000000000000000" pitchFamily="2" charset="2"/>
              </a:rPr>
              <a:t>pK</a:t>
            </a:r>
            <a:r>
              <a:rPr lang="en-US" altLang="ja-JP" dirty="0">
                <a:sym typeface="Wingdings" panose="05000000000000000000" pitchFamily="2" charset="2"/>
              </a:rPr>
              <a:t>-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dirty="0">
                <a:sym typeface="Wingdings" panose="05000000000000000000" pitchFamily="2" charset="2"/>
              </a:rPr>
              <a:t>(1530)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Xp</a:t>
            </a:r>
            <a:endParaRPr lang="en-US" altLang="ja-JP" dirty="0"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pPr lvl="1"/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WLK-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X-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Lp</a:t>
            </a:r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</a:p>
          <a:p>
            <a:r>
              <a:rPr lang="en-US" altLang="ja-JP" dirty="0">
                <a:sym typeface="Wingdings" panose="05000000000000000000" pitchFamily="2" charset="2"/>
              </a:rPr>
              <a:t>Penta quarks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lang="en-US" altLang="ja-JP" dirty="0">
                <a:sym typeface="Wingdings" panose="05000000000000000000" pitchFamily="2" charset="2"/>
              </a:rPr>
              <a:t>+(</a:t>
            </a:r>
            <a:r>
              <a:rPr lang="en-US" altLang="ja-JP" dirty="0" err="1">
                <a:sym typeface="Wingdings" panose="05000000000000000000" pitchFamily="2" charset="2"/>
              </a:rPr>
              <a:t>uudd</a:t>
            </a: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err="1">
                <a:sym typeface="Wingdings" panose="05000000000000000000" pitchFamily="2" charset="2"/>
              </a:rPr>
              <a:t>sbar</a:t>
            </a:r>
            <a:r>
              <a:rPr lang="en-US" altLang="ja-JP" dirty="0">
                <a:sym typeface="Wingdings" panose="05000000000000000000" pitchFamily="2" charset="2"/>
              </a:rPr>
              <a:t>)</a:t>
            </a:r>
            <a:r>
              <a:rPr lang="en-US" altLang="ja-JP" dirty="0" err="1">
                <a:sym typeface="Wingdings" panose="05000000000000000000" pitchFamily="2" charset="2"/>
              </a:rPr>
              <a:t>pKs</a:t>
            </a:r>
            <a:endParaRPr lang="en-US" altLang="ja-JP" dirty="0">
              <a:sym typeface="Wingdings" panose="05000000000000000000" pitchFamily="2" charset="2"/>
            </a:endParaRPr>
          </a:p>
          <a:p>
            <a:pPr lvl="1"/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Q++</a:t>
            </a:r>
            <a:r>
              <a:rPr lang="en-US" altLang="ja-JP" dirty="0">
                <a:sym typeface="Wingdings" panose="05000000000000000000" pitchFamily="2" charset="2"/>
              </a:rPr>
              <a:t>+(</a:t>
            </a:r>
            <a:r>
              <a:rPr lang="en-US" altLang="ja-JP" dirty="0" err="1">
                <a:sym typeface="Wingdings" panose="05000000000000000000" pitchFamily="2" charset="2"/>
              </a:rPr>
              <a:t>uuuu</a:t>
            </a: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err="1">
                <a:sym typeface="Wingdings" panose="05000000000000000000" pitchFamily="2" charset="2"/>
              </a:rPr>
              <a:t>sbar</a:t>
            </a:r>
            <a:r>
              <a:rPr lang="en-US" altLang="ja-JP" dirty="0">
                <a:sym typeface="Wingdings" panose="05000000000000000000" pitchFamily="2" charset="2"/>
              </a:rPr>
              <a:t>)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+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+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lang="en-US" altLang="ja-JP" dirty="0">
                <a:sym typeface="Wingdings" panose="05000000000000000000" pitchFamily="2" charset="2"/>
              </a:rPr>
              <a:t>0(</a:t>
            </a:r>
            <a:r>
              <a:rPr lang="en-US" altLang="ja-JP" dirty="0" err="1">
                <a:sym typeface="Wingdings" panose="05000000000000000000" pitchFamily="2" charset="2"/>
              </a:rPr>
              <a:t>uddd</a:t>
            </a: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err="1">
                <a:sym typeface="Wingdings" panose="05000000000000000000" pitchFamily="2" charset="2"/>
              </a:rPr>
              <a:t>sbar</a:t>
            </a:r>
            <a:r>
              <a:rPr lang="en-US" altLang="ja-JP" dirty="0">
                <a:sym typeface="Wingdings" panose="05000000000000000000" pitchFamily="2" charset="2"/>
              </a:rPr>
              <a:t>)pK-</a:t>
            </a:r>
          </a:p>
          <a:p>
            <a:pPr lvl="1"/>
            <a:r>
              <a:rPr lang="en-US" altLang="ja-JP" dirty="0">
                <a:sym typeface="Wingdings" panose="05000000000000000000" pitchFamily="2" charset="2"/>
              </a:rPr>
              <a:t>Ns(</a:t>
            </a:r>
            <a:r>
              <a:rPr lang="en-US" altLang="ja-JP" dirty="0" err="1">
                <a:sym typeface="Wingdings" panose="05000000000000000000" pitchFamily="2" charset="2"/>
              </a:rPr>
              <a:t>uudd</a:t>
            </a: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err="1">
                <a:sym typeface="Wingdings" panose="05000000000000000000" pitchFamily="2" charset="2"/>
              </a:rPr>
              <a:t>ubar</a:t>
            </a:r>
            <a:r>
              <a:rPr lang="en-US" altLang="ja-JP" dirty="0">
                <a:sym typeface="Wingdings" panose="05000000000000000000" pitchFamily="2" charset="2"/>
              </a:rPr>
              <a:t>)</a:t>
            </a:r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>
                <a:sym typeface="Wingdings" panose="05000000000000000000" pitchFamily="2" charset="2"/>
              </a:rPr>
              <a:t>K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altLang="ja-JP" dirty="0">
                <a:sym typeface="Wingdings" panose="05000000000000000000" pitchFamily="2" charset="2"/>
              </a:rPr>
              <a:t>5(</a:t>
            </a:r>
            <a:r>
              <a:rPr lang="en-US" altLang="ja-JP" dirty="0" err="1">
                <a:sym typeface="Wingdings" panose="05000000000000000000" pitchFamily="2" charset="2"/>
              </a:rPr>
              <a:t>udds</a:t>
            </a: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err="1">
                <a:sym typeface="Wingdings" panose="05000000000000000000" pitchFamily="2" charset="2"/>
              </a:rPr>
              <a:t>ubar</a:t>
            </a:r>
            <a:r>
              <a:rPr lang="en-US" altLang="ja-JP" dirty="0">
                <a:sym typeface="Wingdings" panose="05000000000000000000" pitchFamily="2" charset="2"/>
              </a:rPr>
              <a:t>)</a:t>
            </a:r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Lp</a:t>
            </a:r>
          </a:p>
          <a:p>
            <a:pPr lvl="1"/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altLang="ja-JP" dirty="0">
                <a:sym typeface="Wingdings" panose="05000000000000000000" pitchFamily="2" charset="2"/>
              </a:rPr>
              <a:t>5(</a:t>
            </a:r>
            <a:r>
              <a:rPr lang="en-US" altLang="ja-JP" dirty="0" err="1">
                <a:sym typeface="Wingdings" panose="05000000000000000000" pitchFamily="2" charset="2"/>
              </a:rPr>
              <a:t>uuds</a:t>
            </a: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err="1">
                <a:sym typeface="Wingdings" panose="05000000000000000000" pitchFamily="2" charset="2"/>
              </a:rPr>
              <a:t>dbar</a:t>
            </a:r>
            <a:r>
              <a:rPr lang="en-US" altLang="ja-JP" dirty="0">
                <a:sym typeface="Wingdings" panose="05000000000000000000" pitchFamily="2" charset="2"/>
              </a:rPr>
              <a:t>)pK0bar</a:t>
            </a:r>
          </a:p>
          <a:p>
            <a:pPr lvl="1"/>
            <a:r>
              <a:rPr lang="ja-JP" altLang="ja-JP" dirty="0"/>
              <a:t>π</a:t>
            </a:r>
            <a:r>
              <a:rPr lang="en-US" altLang="ja-JP" dirty="0"/>
              <a:t>-p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ja-JP" altLang="ja-JP" dirty="0"/>
              <a:t>φ</a:t>
            </a:r>
            <a:r>
              <a:rPr lang="en-US" altLang="ja-JP" dirty="0"/>
              <a:t>n (</a:t>
            </a:r>
            <a:r>
              <a:rPr lang="en-US" altLang="ja-JP" dirty="0" err="1"/>
              <a:t>udd</a:t>
            </a:r>
            <a:r>
              <a:rPr lang="en-US" altLang="ja-JP" dirty="0"/>
              <a:t> </a:t>
            </a:r>
            <a:r>
              <a:rPr lang="en-US" altLang="ja-JP" dirty="0" err="1"/>
              <a:t>ssbar</a:t>
            </a:r>
            <a:r>
              <a:rPr lang="en-US" altLang="ja-JP" dirty="0"/>
              <a:t>)</a:t>
            </a:r>
            <a:endParaRPr lang="ja-JP" altLang="ja-JP" dirty="0"/>
          </a:p>
          <a:p>
            <a:pPr lvl="1"/>
            <a:endParaRPr lang="en-US" altLang="ja-JP" dirty="0">
              <a:sym typeface="Wingdings" panose="05000000000000000000" pitchFamily="2" charset="2"/>
            </a:endParaRPr>
          </a:p>
          <a:p>
            <a:pPr lvl="1"/>
            <a:endParaRPr lang="en-US" altLang="ja-JP" dirty="0">
              <a:sym typeface="Wingdings" panose="05000000000000000000" pitchFamily="2" charset="2"/>
            </a:endParaRPr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6574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50CCC82C-2BAA-4421-AEED-9BF4691A1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319050"/>
            <a:ext cx="5724782" cy="5538951"/>
          </a:xfrm>
          <a:prstGeom prst="rect">
            <a:avLst/>
          </a:prstGeom>
        </p:spPr>
      </p:pic>
      <p:sp>
        <p:nvSpPr>
          <p:cNvPr id="12" name="テキスト ボックス 12"/>
          <p:cNvSpPr txBox="1"/>
          <p:nvPr/>
        </p:nvSpPr>
        <p:spPr>
          <a:xfrm>
            <a:off x="12487437" y="5741009"/>
            <a:ext cx="31285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600" dirty="0" err="1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Strangelets</a:t>
            </a:r>
            <a:r>
              <a:rPr lang="en-US" altLang="ja-JP" sz="16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: P. Braun-</a:t>
            </a:r>
            <a:r>
              <a:rPr lang="en-US" altLang="ja-JP" sz="1600" dirty="0" err="1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Munzinger</a:t>
            </a:r>
            <a:r>
              <a:rPr lang="en-US" altLang="ja-JP" sz="16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J. Phys. G21 (1995) L17</a:t>
            </a:r>
            <a:endParaRPr lang="ja-JP" altLang="en-US" sz="16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41082" y="6329675"/>
            <a:ext cx="2133600" cy="365125"/>
          </a:xfrm>
        </p:spPr>
        <p:txBody>
          <a:bodyPr/>
          <a:lstStyle/>
          <a:p>
            <a:pPr>
              <a:defRPr/>
            </a:pPr>
            <a:fld id="{5251E378-2EFD-4509-9F83-864AAD1287B2}" type="slidenum"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>
                <a:defRPr/>
              </a:pPr>
              <a:t>7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133600" y="300117"/>
            <a:ext cx="7924800" cy="488023"/>
          </a:xfrm>
        </p:spPr>
        <p:txBody>
          <a:bodyPr>
            <a:noAutofit/>
          </a:bodyPr>
          <a:lstStyle/>
          <a:p>
            <a:r>
              <a:rPr lang="en-US" altLang="ja-JP" dirty="0"/>
              <a:t>J-PARC-HI: High-intensity Frontier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4915" y="5643120"/>
            <a:ext cx="5143804" cy="4653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28209" y="1569746"/>
            <a:ext cx="3340671" cy="584776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Calibri"/>
              </a:rPr>
              <a:t>Statistics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FF"/>
                </a:solidFill>
                <a:latin typeface="Calibri"/>
              </a:rPr>
              <a:t>1 year at AGS = 5 min at J-PARC-HI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676191" y="-1210658"/>
            <a:ext cx="3192689" cy="255402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ja-JP" altLang="en-US" sz="2000" b="1" kern="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世界最高強度</a:t>
            </a:r>
            <a:r>
              <a:rPr lang="en-US" altLang="ja-JP" sz="20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~10</a:t>
            </a:r>
            <a:r>
              <a:rPr lang="en-US" altLang="ja-JP" sz="2000" kern="0" baseline="300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11</a:t>
            </a:r>
            <a:r>
              <a:rPr lang="en-US" altLang="ja-JP" sz="20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Hz, </a:t>
            </a:r>
            <a:r>
              <a:rPr lang="ja-JP" altLang="en-US" sz="20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反応レート</a:t>
            </a:r>
            <a:r>
              <a:rPr lang="en-US" altLang="ja-JP" sz="20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= 10</a:t>
            </a:r>
            <a:r>
              <a:rPr lang="en-US" altLang="ja-JP" sz="2000" kern="0" baseline="300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8</a:t>
            </a:r>
            <a:r>
              <a:rPr lang="en-US" altLang="ja-JP" sz="20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Hz</a:t>
            </a:r>
            <a:endParaRPr lang="en-US" sz="1900" kern="0" dirty="0">
              <a:solidFill>
                <a:prstClr val="black"/>
              </a:solidFill>
              <a:latin typeface="Calibri"/>
            </a:endParaRPr>
          </a:p>
          <a:p>
            <a:pPr>
              <a:buClr>
                <a:prstClr val="black"/>
              </a:buClr>
              <a:defRPr/>
            </a:pPr>
            <a:r>
              <a:rPr lang="en-US" sz="1900" kern="0" dirty="0" err="1">
                <a:solidFill>
                  <a:prstClr val="black"/>
                </a:solidFill>
                <a:latin typeface="Calibri"/>
              </a:rPr>
              <a:t>E</a:t>
            </a:r>
            <a:r>
              <a:rPr lang="en-US" sz="1900" kern="0" baseline="-25000" dirty="0" err="1">
                <a:solidFill>
                  <a:prstClr val="black"/>
                </a:solidFill>
                <a:latin typeface="Calibri"/>
              </a:rPr>
              <a:t>lab</a:t>
            </a:r>
            <a:r>
              <a:rPr lang="en-US" sz="1900" kern="0" dirty="0">
                <a:solidFill>
                  <a:prstClr val="black"/>
                </a:solidFill>
                <a:latin typeface="Calibri"/>
              </a:rPr>
              <a:t>=1-11AGeV, </a:t>
            </a:r>
            <a:r>
              <a:rPr lang="en-US" sz="1900" kern="0" dirty="0">
                <a:solidFill>
                  <a:prstClr val="black"/>
                </a:solidFill>
                <a:latin typeface="Calibri"/>
                <a:sym typeface="Symbol"/>
              </a:rPr>
              <a:t></a:t>
            </a:r>
            <a:r>
              <a:rPr lang="en-US" sz="1900" kern="0" dirty="0" err="1">
                <a:solidFill>
                  <a:prstClr val="black"/>
                </a:solidFill>
                <a:latin typeface="Calibri"/>
              </a:rPr>
              <a:t>s</a:t>
            </a:r>
            <a:r>
              <a:rPr lang="en-US" sz="1900" kern="0" baseline="-25000" dirty="0" err="1">
                <a:solidFill>
                  <a:prstClr val="black"/>
                </a:solidFill>
                <a:latin typeface="Calibri"/>
              </a:rPr>
              <a:t>NN</a:t>
            </a:r>
            <a:r>
              <a:rPr lang="en-US" sz="1900" kern="0" dirty="0">
                <a:solidFill>
                  <a:prstClr val="black"/>
                </a:solidFill>
                <a:latin typeface="Calibri"/>
              </a:rPr>
              <a:t>=1.9-4.9GeV </a:t>
            </a:r>
            <a:r>
              <a:rPr lang="ja-JP" altLang="en-US" sz="19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（陽子</a:t>
            </a:r>
            <a:r>
              <a:rPr lang="en-US" altLang="ja-JP" sz="19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30GeV</a:t>
            </a:r>
            <a:r>
              <a:rPr lang="ja-JP" altLang="en-US" sz="19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相当）</a:t>
            </a:r>
            <a:endParaRPr lang="en-US" altLang="ja-JP" sz="1900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lvl="1" indent="-342900">
              <a:buClr>
                <a:prstClr val="black"/>
              </a:buClr>
              <a:buFont typeface="Wingdings" pitchFamily="2" charset="2"/>
              <a:buChar char="l"/>
              <a:defRPr/>
            </a:pPr>
            <a:r>
              <a:rPr lang="ja-JP" altLang="en-US" sz="15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将来的に</a:t>
            </a:r>
            <a:r>
              <a:rPr lang="en-US" altLang="ja-JP" sz="15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19AGeV, 6.2 GeV </a:t>
            </a:r>
            <a:r>
              <a:rPr lang="ja-JP" altLang="en-US" sz="15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（陽子</a:t>
            </a:r>
            <a:r>
              <a:rPr lang="en-US" altLang="ja-JP" sz="15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50GeV</a:t>
            </a:r>
            <a:r>
              <a:rPr lang="ja-JP" altLang="en-US" sz="15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相当）のアップグレード検討</a:t>
            </a:r>
            <a:endParaRPr lang="en-US" sz="700" kern="0" dirty="0">
              <a:solidFill>
                <a:prstClr val="black"/>
              </a:solidFill>
              <a:latin typeface="Calibri"/>
            </a:endParaRPr>
          </a:p>
          <a:p>
            <a:pPr>
              <a:buClr>
                <a:prstClr val="black"/>
              </a:buClr>
              <a:defRPr/>
            </a:pPr>
            <a:r>
              <a:rPr lang="ja-JP" altLang="en-US" sz="19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イオン種</a:t>
            </a:r>
            <a:r>
              <a:rPr lang="en-US" altLang="ja-JP" sz="19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</a:t>
            </a:r>
            <a:r>
              <a:rPr lang="ja-JP" altLang="en-US" sz="1900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it-IT" sz="1900" kern="0" dirty="0">
                <a:solidFill>
                  <a:prstClr val="black"/>
                </a:solidFill>
                <a:latin typeface="Calibri"/>
              </a:rPr>
              <a:t>p, ...,  Au, U </a:t>
            </a:r>
          </a:p>
        </p:txBody>
      </p:sp>
      <p:sp>
        <p:nvSpPr>
          <p:cNvPr id="11" name="テキスト ボックス 6"/>
          <p:cNvSpPr txBox="1"/>
          <p:nvPr/>
        </p:nvSpPr>
        <p:spPr>
          <a:xfrm>
            <a:off x="12528209" y="5122551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Ref: HSD calculations in FAIR Baseline Technical Report (Mar 2006)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A. </a:t>
            </a:r>
            <a:r>
              <a:rPr lang="en-US" altLang="ja-JP" sz="1200" dirty="0" err="1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Andronic</a:t>
            </a:r>
            <a:r>
              <a:rPr lang="en-US" altLang="ja-JP" sz="1200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, PLB697 (2011) 203</a:t>
            </a:r>
            <a:endParaRPr lang="ja-JP" altLang="en-US" sz="1200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5"/>
          <p:cNvSpPr txBox="1"/>
          <p:nvPr/>
        </p:nvSpPr>
        <p:spPr>
          <a:xfrm>
            <a:off x="12528209" y="2549044"/>
            <a:ext cx="3347864" cy="2739211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Beam rate: 10</a:t>
            </a:r>
            <a:r>
              <a:rPr lang="en-US" altLang="ja-JP" baseline="30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11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 Hz</a:t>
            </a:r>
          </a:p>
          <a:p>
            <a:pPr>
              <a:defRPr/>
            </a:pPr>
            <a:endParaRPr lang="en-US" altLang="ja-JP" sz="10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en-US" altLang="ja-JP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0.1% </a:t>
            </a:r>
            <a:r>
              <a:rPr lang="en-US" altLang="ja-JP" dirty="0" err="1">
                <a:solidFill>
                  <a:srgbClr val="0070C0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l</a:t>
            </a:r>
            <a:r>
              <a:rPr lang="en-US" altLang="ja-JP" baseline="-25000" dirty="0" err="1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I</a:t>
            </a:r>
            <a:r>
              <a:rPr lang="en-US" altLang="ja-JP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 target 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altLang="ja-JP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Interaction rate: 10</a:t>
            </a:r>
            <a:r>
              <a:rPr lang="en-US" altLang="ja-JP" baseline="30000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8</a:t>
            </a:r>
            <a:r>
              <a:rPr lang="en-US" altLang="ja-JP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Hz</a:t>
            </a:r>
          </a:p>
          <a:p>
            <a:pPr>
              <a:defRPr/>
            </a:pPr>
            <a:endParaRPr lang="en-US" altLang="ja-JP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In one month experiment:</a:t>
            </a:r>
            <a:endParaRPr lang="en-US" altLang="ja-JP" sz="10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en-US" altLang="ja-JP" dirty="0" err="1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r,w,f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ee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: 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  10</a:t>
            </a:r>
            <a:r>
              <a:rPr lang="en-US" altLang="ja-JP" baseline="30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10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 - 10</a:t>
            </a:r>
            <a:r>
              <a:rPr lang="en-US" altLang="ja-JP" baseline="30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12</a:t>
            </a:r>
          </a:p>
          <a:p>
            <a:pPr>
              <a:defRPr/>
            </a:pP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Hypernuclei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: 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10</a:t>
            </a:r>
            <a:r>
              <a:rPr lang="en-US" altLang="ja-JP" baseline="30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4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 – 10</a:t>
            </a:r>
            <a:r>
              <a:rPr lang="en-US" altLang="ja-JP" baseline="30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12</a:t>
            </a:r>
          </a:p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J/</a:t>
            </a:r>
            <a:r>
              <a:rPr lang="en-US" altLang="ja-JP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  <a:sym typeface="Wingdings" panose="05000000000000000000" pitchFamily="2" charset="2"/>
              </a:rPr>
              <a:t>Y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, D :         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10</a:t>
            </a:r>
            <a:r>
              <a:rPr lang="en-US" altLang="ja-JP" baseline="30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7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-10</a:t>
            </a:r>
            <a:r>
              <a:rPr lang="en-US" altLang="ja-JP" baseline="30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9</a:t>
            </a:r>
          </a:p>
          <a:p>
            <a:pPr>
              <a:defRPr/>
            </a:pP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Strangelets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: 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1</a:t>
            </a:r>
            <a:r>
              <a:rPr lang="en-US" altLang="ja-JP" baseline="30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- 10</a:t>
            </a:r>
            <a:r>
              <a:rPr lang="en-US" altLang="ja-JP" baseline="30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2</a:t>
            </a:r>
            <a:endParaRPr lang="ja-JP" altLang="en-US" baseline="300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" name="Rectangle 70"/>
          <p:cNvSpPr/>
          <p:nvPr/>
        </p:nvSpPr>
        <p:spPr>
          <a:xfrm>
            <a:off x="18113927" y="6178583"/>
            <a:ext cx="1223082" cy="3473511"/>
          </a:xfrm>
          <a:prstGeom prst="rect">
            <a:avLst/>
          </a:prstGeom>
          <a:solidFill>
            <a:srgbClr val="9C9CDF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>
              <a:defRPr/>
            </a:pPr>
            <a:endParaRPr lang="en-US" sz="1400" dirty="0">
              <a:solidFill>
                <a:srgbClr val="000090"/>
              </a:solidFill>
              <a:latin typeface="Calibri"/>
            </a:endParaRPr>
          </a:p>
          <a:p>
            <a:pPr>
              <a:defRPr/>
            </a:pPr>
            <a:endParaRPr lang="en-US" sz="1200" dirty="0">
              <a:solidFill>
                <a:srgbClr val="000090"/>
              </a:solidFill>
              <a:latin typeface="Calibri"/>
            </a:endParaRPr>
          </a:p>
          <a:p>
            <a:pPr algn="ctr">
              <a:defRPr/>
            </a:pPr>
            <a:r>
              <a:rPr lang="en-US" altLang="ja-JP" sz="1200" i="1" dirty="0">
                <a:solidFill>
                  <a:srgbClr val="000090"/>
                </a:solidFill>
                <a:latin typeface="Calibri"/>
                <a:ea typeface="ＭＳ Ｐゴシック" panose="020B0600070205080204" pitchFamily="50" charset="-128"/>
              </a:rPr>
              <a:t>Highest baryon density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FC4BA57-4924-4D91-8E03-DB0F5859B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3704" y="1827194"/>
            <a:ext cx="5103159" cy="4937506"/>
          </a:xfrm>
          <a:prstGeom prst="rect">
            <a:avLst/>
          </a:prstGeom>
        </p:spPr>
      </p:pic>
      <p:sp>
        <p:nvSpPr>
          <p:cNvPr id="19" name="Rectangle 70">
            <a:extLst>
              <a:ext uri="{FF2B5EF4-FFF2-40B4-BE49-F238E27FC236}">
                <a16:creationId xmlns:a16="http://schemas.microsoft.com/office/drawing/2014/main" id="{4ACB963B-4D2E-4D7C-A1BD-CC3D6739488C}"/>
              </a:ext>
            </a:extLst>
          </p:cNvPr>
          <p:cNvSpPr/>
          <p:nvPr/>
        </p:nvSpPr>
        <p:spPr>
          <a:xfrm>
            <a:off x="3011531" y="1628801"/>
            <a:ext cx="1613720" cy="4577507"/>
          </a:xfrm>
          <a:prstGeom prst="rect">
            <a:avLst/>
          </a:prstGeom>
          <a:solidFill>
            <a:srgbClr val="9C9CDF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000090"/>
              </a:solidFill>
              <a:latin typeface="Calibri"/>
            </a:endParaRPr>
          </a:p>
          <a:p>
            <a:endParaRPr lang="en-US" dirty="0">
              <a:solidFill>
                <a:srgbClr val="000090"/>
              </a:solidFill>
              <a:latin typeface="Calibri"/>
            </a:endParaRPr>
          </a:p>
          <a:p>
            <a:endParaRPr lang="en-US" sz="1600" dirty="0">
              <a:solidFill>
                <a:srgbClr val="000090"/>
              </a:solidFill>
              <a:latin typeface="Calibri"/>
            </a:endParaRPr>
          </a:p>
          <a:p>
            <a:pPr algn="ctr"/>
            <a:r>
              <a:rPr lang="en-US" altLang="ja-JP" sz="1600" i="1" dirty="0">
                <a:solidFill>
                  <a:srgbClr val="000090"/>
                </a:solidFill>
                <a:latin typeface="Calibri"/>
                <a:ea typeface="ＭＳ Ｐゴシック" panose="020B0600070205080204" pitchFamily="50" charset="-128"/>
              </a:rPr>
              <a:t>Max baryon density</a:t>
            </a:r>
          </a:p>
        </p:txBody>
      </p:sp>
      <p:sp>
        <p:nvSpPr>
          <p:cNvPr id="20" name="右矢印 26">
            <a:extLst>
              <a:ext uri="{FF2B5EF4-FFF2-40B4-BE49-F238E27FC236}">
                <a16:creationId xmlns:a16="http://schemas.microsoft.com/office/drawing/2014/main" id="{4058970C-F9EE-408B-A44B-1E3DB59D16EB}"/>
              </a:ext>
            </a:extLst>
          </p:cNvPr>
          <p:cNvSpPr/>
          <p:nvPr/>
        </p:nvSpPr>
        <p:spPr>
          <a:xfrm rot="5400000">
            <a:off x="8190961" y="1860616"/>
            <a:ext cx="472107" cy="1886464"/>
          </a:xfrm>
          <a:prstGeom prst="rightArrow">
            <a:avLst/>
          </a:prstGeom>
          <a:gradFill flip="none"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orbel" panose="020B0503020204020204"/>
              <a:ea typeface="HGｺﾞｼｯｸM" panose="020B0609000000000000" pitchFamily="49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39BB1E3-D8C9-4024-B704-85210B8B88F9}"/>
              </a:ext>
            </a:extLst>
          </p:cNvPr>
          <p:cNvSpPr txBox="1"/>
          <p:nvPr/>
        </p:nvSpPr>
        <p:spPr>
          <a:xfrm>
            <a:off x="6756652" y="1569746"/>
            <a:ext cx="5351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High rate beam * fixed target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World’s highest interaction rate : 10</a:t>
            </a:r>
            <a:r>
              <a:rPr lang="en-US" altLang="ja-JP" sz="2400" baseline="300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8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Hz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01D7772-4A9B-4533-9C77-F2880AA1C532}"/>
              </a:ext>
            </a:extLst>
          </p:cNvPr>
          <p:cNvSpPr txBox="1"/>
          <p:nvPr/>
        </p:nvSpPr>
        <p:spPr>
          <a:xfrm>
            <a:off x="6638982" y="3157780"/>
            <a:ext cx="425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5-order higher than AGS / SPS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4F4D5B2-DCCA-4974-8719-D8D9D7E3863A}"/>
              </a:ext>
            </a:extLst>
          </p:cNvPr>
          <p:cNvGrpSpPr/>
          <p:nvPr/>
        </p:nvGrpSpPr>
        <p:grpSpPr>
          <a:xfrm>
            <a:off x="6756652" y="3646546"/>
            <a:ext cx="3687009" cy="951326"/>
            <a:chOff x="5039101" y="3524056"/>
            <a:chExt cx="3687009" cy="951326"/>
          </a:xfrm>
          <a:solidFill>
            <a:srgbClr val="00B0F0"/>
          </a:solidFill>
        </p:grpSpPr>
        <p:sp>
          <p:nvSpPr>
            <p:cNvPr id="24" name="角丸四角形 22">
              <a:extLst>
                <a:ext uri="{FF2B5EF4-FFF2-40B4-BE49-F238E27FC236}">
                  <a16:creationId xmlns:a16="http://schemas.microsoft.com/office/drawing/2014/main" id="{BFC3B81F-9214-485E-A6C4-990450B56CF4}"/>
                </a:ext>
              </a:extLst>
            </p:cNvPr>
            <p:cNvSpPr/>
            <p:nvPr/>
          </p:nvSpPr>
          <p:spPr>
            <a:xfrm>
              <a:off x="5039101" y="3524056"/>
              <a:ext cx="3687009" cy="95132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softEdge rad="63500"/>
            </a:effectLst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E6C635A8-6F4C-40F3-AF5A-B26801D904DC}"/>
                </a:ext>
              </a:extLst>
            </p:cNvPr>
            <p:cNvSpPr txBox="1"/>
            <p:nvPr/>
          </p:nvSpPr>
          <p:spPr>
            <a:xfrm>
              <a:off x="5174481" y="3592628"/>
              <a:ext cx="1282082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AGS, SPS</a:t>
              </a:r>
            </a:p>
            <a:p>
              <a:pPr algn="ctr"/>
              <a:r>
                <a:rPr lang="en-US" altLang="ja-JP" sz="24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1 year</a:t>
              </a:r>
              <a:endParaRPr lang="ja-JP" altLang="en-US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EBCF6E11-FAEF-47E4-8DE5-B0EC2D6821A7}"/>
                </a:ext>
              </a:extLst>
            </p:cNvPr>
            <p:cNvSpPr txBox="1"/>
            <p:nvPr/>
          </p:nvSpPr>
          <p:spPr>
            <a:xfrm>
              <a:off x="7116650" y="3592628"/>
              <a:ext cx="1382366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FFFF00"/>
                  </a:solidFill>
                  <a:latin typeface="Calibri"/>
                  <a:ea typeface="ＭＳ Ｐゴシック" panose="020B0600070205080204" pitchFamily="50" charset="-128"/>
                </a:rPr>
                <a:t>J-PARC-HI</a:t>
              </a:r>
            </a:p>
            <a:p>
              <a:pPr algn="ctr"/>
              <a:r>
                <a:rPr lang="en-US" altLang="ja-JP" sz="2400" dirty="0">
                  <a:solidFill>
                    <a:srgbClr val="FFFF00"/>
                  </a:solidFill>
                  <a:latin typeface="Calibri"/>
                  <a:ea typeface="ＭＳ Ｐゴシック" panose="020B0600070205080204" pitchFamily="50" charset="-128"/>
                </a:rPr>
                <a:t>5 min</a:t>
              </a:r>
              <a:endParaRPr lang="ja-JP" altLang="en-US" sz="2400" dirty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C91608E-15BF-43CC-99C2-FD8FA6F1D18E}"/>
                </a:ext>
              </a:extLst>
            </p:cNvPr>
            <p:cNvSpPr txBox="1"/>
            <p:nvPr/>
          </p:nvSpPr>
          <p:spPr>
            <a:xfrm>
              <a:off x="6515248" y="3746516"/>
              <a:ext cx="54373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＝</a:t>
              </a:r>
              <a:endParaRPr lang="en-US" altLang="ja-JP" sz="2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1C0033F-E421-4607-932F-01C5C35CD460}"/>
              </a:ext>
            </a:extLst>
          </p:cNvPr>
          <p:cNvSpPr txBox="1"/>
          <p:nvPr/>
        </p:nvSpPr>
        <p:spPr>
          <a:xfrm>
            <a:off x="6638982" y="4656463"/>
            <a:ext cx="3595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1-order higher than FAIR</a:t>
            </a:r>
            <a:endParaRPr lang="ja-JP" altLang="en-US" sz="24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" name="矢印: 上 2">
            <a:extLst>
              <a:ext uri="{FF2B5EF4-FFF2-40B4-BE49-F238E27FC236}">
                <a16:creationId xmlns:a16="http://schemas.microsoft.com/office/drawing/2014/main" id="{FA55E474-0483-417D-8211-AE1E3B51D28A}"/>
              </a:ext>
            </a:extLst>
          </p:cNvPr>
          <p:cNvSpPr/>
          <p:nvPr/>
        </p:nvSpPr>
        <p:spPr>
          <a:xfrm>
            <a:off x="3098181" y="2154523"/>
            <a:ext cx="282465" cy="2963605"/>
          </a:xfrm>
          <a:prstGeom prst="upArrow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0" name="矢印: 上 29">
            <a:extLst>
              <a:ext uri="{FF2B5EF4-FFF2-40B4-BE49-F238E27FC236}">
                <a16:creationId xmlns:a16="http://schemas.microsoft.com/office/drawing/2014/main" id="{BEDD4FFF-CFED-44EF-A4C1-4ACB2729B683}"/>
              </a:ext>
            </a:extLst>
          </p:cNvPr>
          <p:cNvSpPr/>
          <p:nvPr/>
        </p:nvSpPr>
        <p:spPr>
          <a:xfrm>
            <a:off x="4060473" y="2137642"/>
            <a:ext cx="282465" cy="643287"/>
          </a:xfrm>
          <a:prstGeom prst="upArrow">
            <a:avLst/>
          </a:prstGeom>
          <a:gradFill flip="none" rotWithShape="1">
            <a:gsLst>
              <a:gs pos="0">
                <a:srgbClr val="0DFF0D">
                  <a:shade val="30000"/>
                  <a:satMod val="115000"/>
                </a:srgbClr>
              </a:gs>
              <a:gs pos="50000">
                <a:srgbClr val="0DFF0D">
                  <a:shade val="67500"/>
                  <a:satMod val="115000"/>
                </a:srgbClr>
              </a:gs>
              <a:gs pos="100000">
                <a:srgbClr val="0DFF0D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586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9" grpId="0"/>
      <p:bldP spid="3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mub_t_tra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250" y="692696"/>
            <a:ext cx="5395912" cy="49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itle 5"/>
          <p:cNvSpPr>
            <a:spLocks noGrp="1" noChangeArrowheads="1"/>
          </p:cNvSpPr>
          <p:nvPr>
            <p:ph type="ctrTitle"/>
          </p:nvPr>
        </p:nvSpPr>
        <p:spPr>
          <a:xfrm>
            <a:off x="1703512" y="387336"/>
            <a:ext cx="8982248" cy="521384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ja-JP" dirty="0">
                <a:ea typeface="ＭＳ ゴシック" pitchFamily="49" charset="-128"/>
              </a:rPr>
              <a:t>J-PARC-HI </a:t>
            </a:r>
            <a:r>
              <a:rPr lang="ja-JP" altLang="en-US" dirty="0">
                <a:ea typeface="ＭＳ ゴシック" pitchFamily="49" charset="-128"/>
              </a:rPr>
              <a:t>計画</a:t>
            </a:r>
            <a:br>
              <a:rPr lang="en-US" altLang="ja-JP" dirty="0">
                <a:ea typeface="ＭＳ ゴシック" pitchFamily="49" charset="-128"/>
              </a:rPr>
            </a:br>
            <a:r>
              <a:rPr lang="en-US" altLang="ja-JP" dirty="0">
                <a:ea typeface="ＭＳ ゴシック" pitchFamily="49" charset="-128"/>
              </a:rPr>
              <a:t>- </a:t>
            </a:r>
            <a:r>
              <a:rPr lang="ja-JP" altLang="en-US" dirty="0">
                <a:ea typeface="ＭＳ ゴシック" pitchFamily="49" charset="-128"/>
              </a:rPr>
              <a:t>宇宙最高密度物質の研究</a:t>
            </a:r>
            <a:r>
              <a:rPr lang="en-US" altLang="ja-JP" dirty="0">
                <a:ea typeface="ＭＳ ゴシック" pitchFamily="49" charset="-128"/>
              </a:rPr>
              <a:t> -</a:t>
            </a:r>
            <a:endParaRPr lang="ja-JP" altLang="en-US" dirty="0">
              <a:ea typeface="ＭＳ ゴシック" pitchFamily="49" charset="-128"/>
            </a:endParaRPr>
          </a:p>
        </p:txBody>
      </p:sp>
      <p:sp>
        <p:nvSpPr>
          <p:cNvPr id="7174" name="Content Placeholder 1"/>
          <p:cNvSpPr>
            <a:spLocks noGrp="1" noChangeArrowheads="1"/>
          </p:cNvSpPr>
          <p:nvPr>
            <p:ph type="subTitle" idx="1"/>
          </p:nvPr>
        </p:nvSpPr>
        <p:spPr>
          <a:xfrm>
            <a:off x="1422413" y="1493093"/>
            <a:ext cx="4234984" cy="5426604"/>
          </a:xfrm>
        </p:spPr>
        <p:txBody>
          <a:bodyPr>
            <a:normAutofit lnSpcReduction="10000"/>
          </a:bodyPr>
          <a:lstStyle/>
          <a:p>
            <a:pPr marL="111125" algn="l"/>
            <a:r>
              <a:rPr lang="en-US" altLang="ja-JP" sz="2400" dirty="0">
                <a:solidFill>
                  <a:srgbClr val="2203DB"/>
                </a:solidFill>
                <a:ea typeface="ＭＳ Ｐゴシック" charset="-128"/>
              </a:rPr>
              <a:t>J-PARC</a:t>
            </a:r>
            <a:r>
              <a:rPr lang="ja-JP" altLang="en-US" sz="2400" dirty="0">
                <a:solidFill>
                  <a:srgbClr val="2203DB"/>
                </a:solidFill>
                <a:ea typeface="ＭＳ Ｐゴシック" charset="-128"/>
              </a:rPr>
              <a:t>における重イオン衝突</a:t>
            </a:r>
            <a:endParaRPr lang="en-US" altLang="ja-JP" sz="2400" dirty="0">
              <a:solidFill>
                <a:srgbClr val="2203DB"/>
              </a:solidFill>
              <a:ea typeface="ＭＳ Ｐゴシック" charset="-128"/>
            </a:endParaRPr>
          </a:p>
          <a:p>
            <a:pPr marL="111125" algn="l"/>
            <a:r>
              <a:rPr lang="ja-JP" altLang="en-US" sz="2400" dirty="0">
                <a:solidFill>
                  <a:srgbClr val="FF0000"/>
                </a:solidFill>
              </a:rPr>
              <a:t>原子核の８倍程度の宇宙最高密度の物質を生成する唯一の実験的手段</a:t>
            </a:r>
            <a:endParaRPr lang="en-US" altLang="ja-JP" sz="2400" dirty="0">
              <a:solidFill>
                <a:srgbClr val="2203DB"/>
              </a:solidFill>
              <a:ea typeface="ＭＳ Ｐゴシック" charset="-128"/>
              <a:sym typeface="Wingdings" panose="05000000000000000000" pitchFamily="2" charset="2"/>
            </a:endParaRPr>
          </a:p>
          <a:p>
            <a:pPr marL="111125" algn="l"/>
            <a:endParaRPr lang="en-US" altLang="ja-JP" sz="2400" dirty="0">
              <a:solidFill>
                <a:srgbClr val="2203DB"/>
              </a:solidFill>
              <a:ea typeface="ＭＳ Ｐゴシック" charset="-128"/>
            </a:endParaRPr>
          </a:p>
          <a:p>
            <a:pPr marL="111125" algn="l"/>
            <a:r>
              <a:rPr lang="ja-JP" altLang="en-US" sz="2400" dirty="0">
                <a:solidFill>
                  <a:srgbClr val="2203DB"/>
                </a:solidFill>
                <a:ea typeface="ＭＳ Ｐゴシック" charset="-128"/>
              </a:rPr>
              <a:t>研究目的</a:t>
            </a:r>
            <a:endParaRPr lang="en-US" altLang="ja-JP" sz="2400" dirty="0">
              <a:solidFill>
                <a:srgbClr val="2203DB"/>
              </a:solidFill>
              <a:ea typeface="ＭＳ Ｐゴシック" charset="-128"/>
            </a:endParaRPr>
          </a:p>
          <a:p>
            <a:pPr marL="454025" indent="-342900" algn="l">
              <a:buFont typeface="Arial" panose="020B0604020202020204" pitchFamily="34" charset="0"/>
              <a:buChar char="•"/>
            </a:pPr>
            <a:r>
              <a:rPr lang="ja-JP" altLang="en-US" sz="2400" dirty="0">
                <a:solidFill>
                  <a:srgbClr val="2203DB"/>
                </a:solidFill>
                <a:ea typeface="ＭＳ Ｐゴシック" charset="-128"/>
              </a:rPr>
              <a:t>強相互作用物質の相構造の解明</a:t>
            </a:r>
            <a:endParaRPr lang="en-US" altLang="ja-JP" sz="2400" dirty="0">
              <a:solidFill>
                <a:srgbClr val="2203DB"/>
              </a:solidFill>
              <a:ea typeface="ＭＳ Ｐゴシック" charset="-128"/>
            </a:endParaRPr>
          </a:p>
          <a:p>
            <a:pPr marL="111125" algn="l"/>
            <a:r>
              <a:rPr lang="en-US" altLang="ja-JP" sz="2400" dirty="0">
                <a:solidFill>
                  <a:srgbClr val="2203DB"/>
                </a:solidFill>
                <a:ea typeface="ＭＳ Ｐゴシック" charset="-128"/>
              </a:rPr>
              <a:t>(</a:t>
            </a:r>
            <a:r>
              <a:rPr lang="ja-JP" altLang="en-US" sz="2400" dirty="0">
                <a:solidFill>
                  <a:srgbClr val="2203DB"/>
                </a:solidFill>
                <a:ea typeface="ＭＳ Ｐゴシック" charset="-128"/>
              </a:rPr>
              <a:t>一次相転移境界線、臨界点）</a:t>
            </a:r>
            <a:endParaRPr lang="en-US" altLang="ja-JP" sz="2400" dirty="0">
              <a:solidFill>
                <a:srgbClr val="2203DB"/>
              </a:solidFill>
              <a:ea typeface="ＭＳ Ｐゴシック" charset="-128"/>
            </a:endParaRPr>
          </a:p>
          <a:p>
            <a:pPr marL="454025" indent="-342900" algn="l">
              <a:buFont typeface="Arial" panose="020B0604020202020204" pitchFamily="34" charset="0"/>
              <a:buChar char="•"/>
            </a:pPr>
            <a:r>
              <a:rPr lang="ja-JP" altLang="en-US" sz="2400" dirty="0">
                <a:solidFill>
                  <a:srgbClr val="E923D1"/>
                </a:solidFill>
              </a:rPr>
              <a:t>高密度物質の物性研究（状態方程式等）</a:t>
            </a:r>
            <a:endParaRPr lang="en-US" altLang="ja-JP" sz="2400" dirty="0">
              <a:solidFill>
                <a:srgbClr val="E923D1"/>
              </a:solidFill>
            </a:endParaRPr>
          </a:p>
          <a:p>
            <a:pPr marL="454025" indent="-342900" algn="l">
              <a:buFont typeface="Arial" panose="020B0604020202020204" pitchFamily="34" charset="0"/>
              <a:buChar char="•"/>
            </a:pPr>
            <a:endParaRPr lang="en-US" altLang="ja-JP" sz="2400" dirty="0">
              <a:solidFill>
                <a:srgbClr val="E923D1"/>
              </a:solidFill>
            </a:endParaRPr>
          </a:p>
          <a:p>
            <a:pPr marL="111125" algn="l"/>
            <a:r>
              <a:rPr lang="en-US" altLang="ja-JP" sz="2400" dirty="0">
                <a:solidFill>
                  <a:srgbClr val="E923D1"/>
                </a:solidFill>
              </a:rPr>
              <a:t>2025</a:t>
            </a:r>
            <a:r>
              <a:rPr lang="ja-JP" altLang="en-US" sz="2400" dirty="0">
                <a:solidFill>
                  <a:srgbClr val="E923D1"/>
                </a:solidFill>
              </a:rPr>
              <a:t>年頃の開始を目指す</a:t>
            </a:r>
            <a:endParaRPr lang="en-US" altLang="ja-JP" sz="2400" dirty="0">
              <a:solidFill>
                <a:srgbClr val="E923D1"/>
              </a:solidFill>
            </a:endParaRPr>
          </a:p>
        </p:txBody>
      </p:sp>
      <p:sp>
        <p:nvSpPr>
          <p:cNvPr id="7173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SzPct val="68000"/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F14F91A-F8FA-47A1-A9C0-968210D37C53}" type="slidenum">
              <a:rPr lang="ja-JP" altLang="en-US" sz="1000">
                <a:latin typeface="Arial" charset="0"/>
                <a:ea typeface="ＭＳ Ｐゴシック" charset="-128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ja-JP" sz="1800" dirty="0">
              <a:latin typeface="Arial" charset="0"/>
              <a:ea typeface="ＭＳ Ｐゴシック" charset="-128"/>
            </a:endParaRPr>
          </a:p>
        </p:txBody>
      </p:sp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13638435" y="1493094"/>
            <a:ext cx="8223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SzPct val="68000"/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b="1" dirty="0">
                <a:solidFill>
                  <a:srgbClr val="33CC33"/>
                </a:solidFill>
                <a:latin typeface="Arial" charset="0"/>
                <a:ea typeface="ＭＳ Ｐゴシック" charset="-128"/>
              </a:rPr>
              <a:t>LHC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b="1" dirty="0">
                <a:solidFill>
                  <a:srgbClr val="33CC33"/>
                </a:solidFill>
                <a:latin typeface="Arial" charset="0"/>
                <a:ea typeface="ＭＳ Ｐゴシック" charset="-128"/>
              </a:rPr>
              <a:t>RHIC</a:t>
            </a:r>
          </a:p>
        </p:txBody>
      </p:sp>
      <p:sp>
        <p:nvSpPr>
          <p:cNvPr id="7182" name="Text Box 13"/>
          <p:cNvSpPr txBox="1">
            <a:spLocks noChangeArrowheads="1"/>
          </p:cNvSpPr>
          <p:nvPr/>
        </p:nvSpPr>
        <p:spPr bwMode="auto">
          <a:xfrm>
            <a:off x="14907716" y="4484898"/>
            <a:ext cx="18986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SzPct val="68000"/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latin typeface="Arial" charset="0"/>
                <a:ea typeface="ＭＳ Ｐゴシック" charset="-128"/>
              </a:rPr>
              <a:t>GSI-SIS</a:t>
            </a:r>
          </a:p>
        </p:txBody>
      </p:sp>
      <p:sp>
        <p:nvSpPr>
          <p:cNvPr id="7183" name="Line 14"/>
          <p:cNvSpPr>
            <a:spLocks noChangeShapeType="1"/>
          </p:cNvSpPr>
          <p:nvPr/>
        </p:nvSpPr>
        <p:spPr bwMode="auto">
          <a:xfrm flipV="1">
            <a:off x="15942766" y="4138823"/>
            <a:ext cx="419100" cy="376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190535" y="5855860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latin typeface="Symbol" panose="05050102010706020507" pitchFamily="18" charset="2"/>
              </a:rPr>
              <a:t>m</a:t>
            </a:r>
            <a:r>
              <a:rPr lang="en-US" altLang="ja-JP" baseline="-25000" dirty="0" err="1"/>
              <a:t>B</a:t>
            </a:r>
            <a:endParaRPr lang="ja-JP" altLang="en-US" baseline="-25000" dirty="0"/>
          </a:p>
        </p:txBody>
      </p:sp>
      <p:pic>
        <p:nvPicPr>
          <p:cNvPr id="15" name="Picture 2" descr="C:\Documents and Settings\leitch\My Documents\physics\2011\users_mtg\decadal_figs\f_hi_5\LRP-phase-diagr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0876" y="4715852"/>
            <a:ext cx="4198136" cy="4103424"/>
          </a:xfrm>
          <a:prstGeom prst="rect">
            <a:avLst/>
          </a:prstGeom>
          <a:noFill/>
        </p:spPr>
      </p:pic>
      <p:sp>
        <p:nvSpPr>
          <p:cNvPr id="7180" name="Text Box 11"/>
          <p:cNvSpPr txBox="1">
            <a:spLocks noChangeArrowheads="1"/>
          </p:cNvSpPr>
          <p:nvPr/>
        </p:nvSpPr>
        <p:spPr bwMode="auto">
          <a:xfrm>
            <a:off x="-2457218" y="6721150"/>
            <a:ext cx="1224136" cy="369332"/>
          </a:xfrm>
          <a:prstGeom prst="rect">
            <a:avLst/>
          </a:prstGeom>
          <a:solidFill>
            <a:srgbClr val="0DFF0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SzPct val="68000"/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SimHei" pitchFamily="49" charset="-122"/>
                <a:sym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J-PARC</a:t>
            </a:r>
            <a:endParaRPr lang="ja-JP" altLang="en-US" sz="1800" dirty="0">
              <a:solidFill>
                <a:srgbClr val="FF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0968" y="2630905"/>
            <a:ext cx="3814211" cy="244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円/楕円 2"/>
          <p:cNvSpPr/>
          <p:nvPr/>
        </p:nvSpPr>
        <p:spPr>
          <a:xfrm rot="824210">
            <a:off x="-3258007" y="7229891"/>
            <a:ext cx="1041636" cy="366939"/>
          </a:xfrm>
          <a:prstGeom prst="ellipse">
            <a:avLst/>
          </a:prstGeom>
          <a:noFill/>
          <a:ln>
            <a:solidFill>
              <a:srgbClr val="0DF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C39E9CB-72C4-4991-ACBD-8629ACAA5738}"/>
              </a:ext>
            </a:extLst>
          </p:cNvPr>
          <p:cNvGrpSpPr/>
          <p:nvPr/>
        </p:nvGrpSpPr>
        <p:grpSpPr>
          <a:xfrm>
            <a:off x="5672655" y="2176192"/>
            <a:ext cx="4836676" cy="3811444"/>
            <a:chOff x="4148655" y="2176192"/>
            <a:chExt cx="4836676" cy="3811444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611" y="2519493"/>
              <a:ext cx="4713720" cy="3468143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6905000" y="333861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FFFF00"/>
                  </a:solidFill>
                </a:rPr>
                <a:t>臨界点</a:t>
              </a:r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H="1">
              <a:off x="6632248" y="3669307"/>
              <a:ext cx="288032" cy="41814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233C3A7-63BE-4F90-B2D3-F61726315999}"/>
                </a:ext>
              </a:extLst>
            </p:cNvPr>
            <p:cNvSpPr txBox="1"/>
            <p:nvPr/>
          </p:nvSpPr>
          <p:spPr>
            <a:xfrm>
              <a:off x="4148655" y="217619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初期宇宙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55BF8B3-856D-43E7-9D50-C6206F44B88D}"/>
                </a:ext>
              </a:extLst>
            </p:cNvPr>
            <p:cNvSpPr txBox="1"/>
            <p:nvPr/>
          </p:nvSpPr>
          <p:spPr>
            <a:xfrm>
              <a:off x="4737277" y="561830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原子核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00A595E-C413-487D-A677-699EC0F16B2D}"/>
                </a:ext>
              </a:extLst>
            </p:cNvPr>
            <p:cNvSpPr txBox="1"/>
            <p:nvPr/>
          </p:nvSpPr>
          <p:spPr>
            <a:xfrm>
              <a:off x="6284894" y="4715852"/>
              <a:ext cx="1516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NS-NS merger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D12932BA-B98B-48D5-B8FC-5AB8F29CC979}"/>
                </a:ext>
              </a:extLst>
            </p:cNvPr>
            <p:cNvSpPr txBox="1"/>
            <p:nvPr/>
          </p:nvSpPr>
          <p:spPr>
            <a:xfrm>
              <a:off x="6928424" y="535804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中性子星</a:t>
              </a:r>
            </a:p>
          </p:txBody>
        </p:sp>
        <p:sp>
          <p:nvSpPr>
            <p:cNvPr id="27" name="右矢印 20">
              <a:extLst>
                <a:ext uri="{FF2B5EF4-FFF2-40B4-BE49-F238E27FC236}">
                  <a16:creationId xmlns:a16="http://schemas.microsoft.com/office/drawing/2014/main" id="{E7A8B14A-692C-4959-AD1D-ABAC01A49942}"/>
                </a:ext>
              </a:extLst>
            </p:cNvPr>
            <p:cNvSpPr/>
            <p:nvPr/>
          </p:nvSpPr>
          <p:spPr>
            <a:xfrm>
              <a:off x="5891218" y="5589240"/>
              <a:ext cx="1013782" cy="245148"/>
            </a:xfrm>
            <a:prstGeom prst="rightArrow">
              <a:avLst/>
            </a:prstGeom>
            <a:solidFill>
              <a:srgbClr val="E923D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589D9E35-37F1-4169-92DB-BA65791B3293}"/>
                </a:ext>
              </a:extLst>
            </p:cNvPr>
            <p:cNvSpPr/>
            <p:nvPr/>
          </p:nvSpPr>
          <p:spPr>
            <a:xfrm>
              <a:off x="5659343" y="3880176"/>
              <a:ext cx="2441049" cy="134902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9" name="右矢印 20">
              <a:extLst>
                <a:ext uri="{FF2B5EF4-FFF2-40B4-BE49-F238E27FC236}">
                  <a16:creationId xmlns:a16="http://schemas.microsoft.com/office/drawing/2014/main" id="{5BDDB38D-F97B-422C-B6BB-8A303CFDFFED}"/>
                </a:ext>
              </a:extLst>
            </p:cNvPr>
            <p:cNvSpPr/>
            <p:nvPr/>
          </p:nvSpPr>
          <p:spPr>
            <a:xfrm rot="16200000">
              <a:off x="7161377" y="5066296"/>
              <a:ext cx="410054" cy="260216"/>
            </a:xfrm>
            <a:prstGeom prst="rightArrow">
              <a:avLst/>
            </a:prstGeom>
            <a:solidFill>
              <a:srgbClr val="E923D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DC1952BD-246E-46E6-B3F0-71C844C5C278}"/>
                </a:ext>
              </a:extLst>
            </p:cNvPr>
            <p:cNvSpPr txBox="1"/>
            <p:nvPr/>
          </p:nvSpPr>
          <p:spPr>
            <a:xfrm>
              <a:off x="5508824" y="551811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星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8F14C023-89A6-4761-B028-D0CB82C0D4C3}"/>
                </a:ext>
              </a:extLst>
            </p:cNvPr>
            <p:cNvSpPr txBox="1"/>
            <p:nvPr/>
          </p:nvSpPr>
          <p:spPr>
            <a:xfrm>
              <a:off x="5791704" y="5250686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</a:rPr>
                <a:t>超新星爆発</a:t>
              </a: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8AB14235-F389-49E3-93A0-EDF7DA1C740D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4702653" y="2545524"/>
              <a:ext cx="0" cy="281152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F51457E-13DB-4FF6-9C1C-41BEDF559241}"/>
              </a:ext>
            </a:extLst>
          </p:cNvPr>
          <p:cNvSpPr txBox="1"/>
          <p:nvPr/>
        </p:nvSpPr>
        <p:spPr>
          <a:xfrm>
            <a:off x="6849144" y="2103530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ハドロン・原子核物質の相図</a:t>
            </a:r>
          </a:p>
        </p:txBody>
      </p:sp>
    </p:spTree>
    <p:extLst>
      <p:ext uri="{BB962C8B-B14F-4D97-AF65-F5344CB8AC3E}">
        <p14:creationId xmlns:p14="http://schemas.microsoft.com/office/powerpoint/2010/main" val="2185721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2"/>
          <p:cNvSpPr txBox="1"/>
          <p:nvPr/>
        </p:nvSpPr>
        <p:spPr>
          <a:xfrm>
            <a:off x="12748145" y="6398159"/>
            <a:ext cx="31285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err="1">
                <a:solidFill>
                  <a:srgbClr val="FF0000"/>
                </a:solidFill>
              </a:rPr>
              <a:t>Strangelets</a:t>
            </a:r>
            <a:r>
              <a:rPr lang="en-US" altLang="ja-JP" sz="1600" dirty="0">
                <a:solidFill>
                  <a:srgbClr val="FF0000"/>
                </a:solidFill>
              </a:rPr>
              <a:t>: P. Braun-</a:t>
            </a:r>
            <a:r>
              <a:rPr lang="en-US" altLang="ja-JP" sz="1600" dirty="0" err="1">
                <a:solidFill>
                  <a:srgbClr val="FF0000"/>
                </a:solidFill>
              </a:rPr>
              <a:t>Munzinger</a:t>
            </a:r>
            <a:r>
              <a:rPr lang="en-US" altLang="ja-JP" sz="1600" dirty="0">
                <a:solidFill>
                  <a:srgbClr val="FF0000"/>
                </a:solidFill>
              </a:rPr>
              <a:t>,</a:t>
            </a:r>
          </a:p>
          <a:p>
            <a:r>
              <a:rPr lang="en-US" altLang="ja-JP" sz="1600" dirty="0">
                <a:solidFill>
                  <a:srgbClr val="FF0000"/>
                </a:solidFill>
              </a:rPr>
              <a:t>J. Phys. G21 (1995) L17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4696" y="698293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T. </a:t>
            </a:r>
            <a:r>
              <a:rPr lang="en-US" altLang="ja-JP" dirty="0" err="1"/>
              <a:t>Sakaguchi</a:t>
            </a:r>
            <a:r>
              <a:rPr lang="en-US" altLang="ja-JP" dirty="0"/>
              <a:t>, QM2017@Chicago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1E378-2EFD-4509-9F83-864AAD1287B2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991544" y="96793"/>
            <a:ext cx="7924800" cy="488023"/>
          </a:xfrm>
        </p:spPr>
        <p:txBody>
          <a:bodyPr>
            <a:noAutofit/>
          </a:bodyPr>
          <a:lstStyle/>
          <a:p>
            <a:r>
              <a:rPr lang="en-US" sz="3600" dirty="0"/>
              <a:t>HI Beams at J-PARC-HI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7488445"/>
            <a:ext cx="5143804" cy="4653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48145" y="2124144"/>
            <a:ext cx="3340671" cy="584776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Statistics</a:t>
            </a:r>
          </a:p>
          <a:p>
            <a:pPr algn="ctr"/>
            <a:r>
              <a:rPr lang="en-US" sz="1600" i="1" dirty="0">
                <a:solidFill>
                  <a:srgbClr val="0000FF"/>
                </a:solidFill>
              </a:rPr>
              <a:t>1 year at AGS = 5 min at J-PARC-HI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73524" y="681364"/>
            <a:ext cx="7742820" cy="10081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000" b="1" i="1" kern="0" dirty="0">
                <a:solidFill>
                  <a:srgbClr val="FF0000"/>
                </a:solidFill>
              </a:rPr>
              <a:t>World’s highest beam rate </a:t>
            </a:r>
            <a:r>
              <a:rPr lang="en-US" altLang="ja-JP" sz="2000" kern="0" dirty="0"/>
              <a:t>~10</a:t>
            </a:r>
            <a:r>
              <a:rPr lang="en-US" altLang="ja-JP" sz="2000" kern="0" baseline="30000" dirty="0"/>
              <a:t>11</a:t>
            </a:r>
            <a:r>
              <a:rPr lang="en-US" altLang="ja-JP" sz="2000" kern="0" dirty="0"/>
              <a:t> Hz, Interaction rate = 10</a:t>
            </a:r>
            <a:r>
              <a:rPr lang="en-US" altLang="ja-JP" sz="2000" kern="0" baseline="30000" dirty="0"/>
              <a:t>7-8</a:t>
            </a:r>
            <a:r>
              <a:rPr lang="en-US" altLang="ja-JP" sz="2000" kern="0" dirty="0"/>
              <a:t> Hz</a:t>
            </a:r>
            <a:endParaRPr lang="en-US" sz="1900" kern="0" dirty="0"/>
          </a:p>
          <a:p>
            <a:r>
              <a:rPr lang="en-US" sz="1900" kern="0" dirty="0" err="1"/>
              <a:t>E</a:t>
            </a:r>
            <a:r>
              <a:rPr lang="en-US" sz="1900" kern="0" baseline="-25000" dirty="0" err="1"/>
              <a:t>lab</a:t>
            </a:r>
            <a:r>
              <a:rPr lang="en-US" sz="1900" kern="0" dirty="0"/>
              <a:t>=1-19AGeV, </a:t>
            </a:r>
            <a:r>
              <a:rPr lang="en-US" sz="1900" kern="0" dirty="0">
                <a:sym typeface="Symbol"/>
              </a:rPr>
              <a:t></a:t>
            </a:r>
            <a:r>
              <a:rPr lang="en-US" sz="1900" kern="0" dirty="0" err="1"/>
              <a:t>s</a:t>
            </a:r>
            <a:r>
              <a:rPr lang="en-US" sz="1900" kern="0" baseline="-25000" dirty="0" err="1"/>
              <a:t>NN</a:t>
            </a:r>
            <a:r>
              <a:rPr lang="en-US" sz="1900" kern="0" dirty="0"/>
              <a:t>=1.9-6.2GeV (U)</a:t>
            </a:r>
          </a:p>
          <a:p>
            <a:r>
              <a:rPr lang="en-US" sz="1900" kern="0" dirty="0"/>
              <a:t>Ion species</a:t>
            </a:r>
            <a:r>
              <a:rPr lang="en-US" altLang="ja-JP" sz="1900" kern="0" dirty="0"/>
              <a:t>:</a:t>
            </a:r>
            <a:r>
              <a:rPr lang="ja-JP" altLang="en-US" sz="1900" kern="0" dirty="0"/>
              <a:t> </a:t>
            </a:r>
            <a:r>
              <a:rPr lang="en-US" sz="1900" kern="0" dirty="0"/>
              <a:t>p, Si,…, Au, U</a:t>
            </a:r>
          </a:p>
        </p:txBody>
      </p:sp>
      <p:sp>
        <p:nvSpPr>
          <p:cNvPr id="11" name="テキスト ボックス 6"/>
          <p:cNvSpPr txBox="1"/>
          <p:nvPr/>
        </p:nvSpPr>
        <p:spPr>
          <a:xfrm>
            <a:off x="12660560" y="5676949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</a:rPr>
              <a:t>Ref: HSD calculations in FAIR Baseline Technical Report (Mar 2006)</a:t>
            </a:r>
          </a:p>
          <a:p>
            <a:r>
              <a:rPr lang="en-US" altLang="ja-JP" sz="1200" dirty="0">
                <a:solidFill>
                  <a:srgbClr val="0070C0"/>
                </a:solidFill>
              </a:rPr>
              <a:t>A. </a:t>
            </a:r>
            <a:r>
              <a:rPr lang="en-US" altLang="ja-JP" sz="1200" dirty="0" err="1">
                <a:solidFill>
                  <a:srgbClr val="0070C0"/>
                </a:solidFill>
              </a:rPr>
              <a:t>Andronic</a:t>
            </a:r>
            <a:r>
              <a:rPr lang="en-US" altLang="ja-JP" sz="1200" dirty="0">
                <a:solidFill>
                  <a:srgbClr val="0070C0"/>
                </a:solidFill>
              </a:rPr>
              <a:t>, PLB697 (2011) 203</a:t>
            </a:r>
            <a:endParaRPr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5"/>
          <p:cNvSpPr txBox="1"/>
          <p:nvPr/>
        </p:nvSpPr>
        <p:spPr>
          <a:xfrm>
            <a:off x="12660560" y="2893264"/>
            <a:ext cx="3347864" cy="2739211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Beam rate: 10</a:t>
            </a:r>
            <a:r>
              <a:rPr lang="en-US" altLang="ja-JP" baseline="30000" dirty="0">
                <a:solidFill>
                  <a:srgbClr val="FF0000"/>
                </a:solidFill>
              </a:rPr>
              <a:t>11</a:t>
            </a:r>
            <a:r>
              <a:rPr lang="en-US" altLang="ja-JP" dirty="0">
                <a:solidFill>
                  <a:srgbClr val="FF0000"/>
                </a:solidFill>
              </a:rPr>
              <a:t> Hz</a:t>
            </a:r>
          </a:p>
          <a:p>
            <a:endParaRPr lang="en-US" altLang="ja-JP" sz="1000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0070C0"/>
                </a:solidFill>
              </a:rPr>
              <a:t>0.1% </a:t>
            </a:r>
            <a:r>
              <a:rPr lang="en-US" altLang="ja-JP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baseline="-25000" dirty="0" err="1">
                <a:solidFill>
                  <a:srgbClr val="0070C0"/>
                </a:solidFill>
              </a:rPr>
              <a:t>I</a:t>
            </a:r>
            <a:r>
              <a:rPr lang="en-US" altLang="ja-JP" dirty="0">
                <a:solidFill>
                  <a:srgbClr val="0070C0"/>
                </a:solidFill>
              </a:rPr>
              <a:t> target </a:t>
            </a:r>
          </a:p>
          <a:p>
            <a:pPr marL="285750" indent="-285750">
              <a:buFont typeface="Wingdings" charset="0"/>
              <a:buChar char="à"/>
            </a:pPr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Interaction rate: 10</a:t>
            </a:r>
            <a:r>
              <a:rPr lang="en-US" altLang="ja-JP" baseline="30000" dirty="0">
                <a:solidFill>
                  <a:srgbClr val="0070C0"/>
                </a:solidFill>
              </a:rPr>
              <a:t>8</a:t>
            </a:r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Hz</a:t>
            </a:r>
          </a:p>
          <a:p>
            <a:endParaRPr lang="en-US" altLang="ja-JP" dirty="0"/>
          </a:p>
          <a:p>
            <a:r>
              <a:rPr lang="en-US" altLang="ja-JP" dirty="0"/>
              <a:t>In one month experiment:</a:t>
            </a:r>
            <a:endParaRPr lang="en-US" altLang="ja-JP" sz="1000" dirty="0"/>
          </a:p>
          <a:p>
            <a:r>
              <a:rPr lang="en-US" altLang="ja-JP" dirty="0" err="1">
                <a:latin typeface="Symbol" panose="05050102010706020507" pitchFamily="18" charset="2"/>
              </a:rPr>
              <a:t>r,w,f</a:t>
            </a:r>
            <a:r>
              <a:rPr lang="en-US" altLang="ja-JP" dirty="0" err="1">
                <a:sym typeface="Wingdings" panose="05000000000000000000" pitchFamily="2" charset="2"/>
              </a:rPr>
              <a:t>ee</a:t>
            </a:r>
            <a:r>
              <a:rPr lang="en-US" altLang="ja-JP" dirty="0">
                <a:sym typeface="Wingdings" panose="05000000000000000000" pitchFamily="2" charset="2"/>
              </a:rPr>
              <a:t>: </a:t>
            </a:r>
            <a:r>
              <a:rPr lang="en-US" altLang="ja-JP" dirty="0">
                <a:solidFill>
                  <a:srgbClr val="FF0000"/>
                </a:solidFill>
              </a:rPr>
              <a:t>  10</a:t>
            </a:r>
            <a:r>
              <a:rPr lang="en-US" altLang="ja-JP" baseline="30000" dirty="0">
                <a:solidFill>
                  <a:srgbClr val="FF0000"/>
                </a:solidFill>
              </a:rPr>
              <a:t>10</a:t>
            </a:r>
            <a:r>
              <a:rPr lang="en-US" altLang="ja-JP" dirty="0">
                <a:solidFill>
                  <a:srgbClr val="FF0000"/>
                </a:solidFill>
              </a:rPr>
              <a:t> - 10</a:t>
            </a:r>
            <a:r>
              <a:rPr lang="en-US" altLang="ja-JP" baseline="30000" dirty="0">
                <a:solidFill>
                  <a:srgbClr val="FF0000"/>
                </a:solidFill>
              </a:rPr>
              <a:t>12</a:t>
            </a:r>
          </a:p>
          <a:p>
            <a:r>
              <a:rPr lang="en-US" altLang="ja-JP" dirty="0" err="1">
                <a:sym typeface="Wingdings" panose="05000000000000000000" pitchFamily="2" charset="2"/>
              </a:rPr>
              <a:t>Hypernuclei</a:t>
            </a:r>
            <a:r>
              <a:rPr lang="en-US" altLang="ja-JP" dirty="0">
                <a:sym typeface="Wingdings" panose="05000000000000000000" pitchFamily="2" charset="2"/>
              </a:rPr>
              <a:t>: 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10</a:t>
            </a:r>
            <a:r>
              <a:rPr lang="en-US" altLang="ja-JP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4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 – 10</a:t>
            </a:r>
            <a:r>
              <a:rPr lang="en-US" altLang="ja-JP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12</a:t>
            </a:r>
          </a:p>
          <a:p>
            <a:r>
              <a:rPr lang="en-US" altLang="ja-JP" dirty="0">
                <a:sym typeface="Wingdings" panose="05000000000000000000" pitchFamily="2" charset="2"/>
              </a:rPr>
              <a:t>J/</a:t>
            </a:r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en-US" altLang="ja-JP" dirty="0">
                <a:sym typeface="Wingdings" panose="05000000000000000000" pitchFamily="2" charset="2"/>
              </a:rPr>
              <a:t>, D :         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10</a:t>
            </a:r>
            <a:r>
              <a:rPr lang="en-US" altLang="ja-JP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7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-10</a:t>
            </a:r>
            <a:r>
              <a:rPr lang="en-US" altLang="ja-JP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9</a:t>
            </a:r>
          </a:p>
          <a:p>
            <a:r>
              <a:rPr lang="en-US" altLang="ja-JP" dirty="0" err="1">
                <a:sym typeface="Wingdings" panose="05000000000000000000" pitchFamily="2" charset="2"/>
              </a:rPr>
              <a:t>Strangelets</a:t>
            </a:r>
            <a:r>
              <a:rPr lang="en-US" altLang="ja-JP" dirty="0">
                <a:sym typeface="Wingdings" panose="05000000000000000000" pitchFamily="2" charset="2"/>
              </a:rPr>
              <a:t>: 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en-US" altLang="ja-JP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- 10</a:t>
            </a:r>
            <a:r>
              <a:rPr lang="en-US" altLang="ja-JP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endParaRPr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14" name="Rectangle 70"/>
          <p:cNvSpPr/>
          <p:nvPr/>
        </p:nvSpPr>
        <p:spPr>
          <a:xfrm>
            <a:off x="4680145" y="7913375"/>
            <a:ext cx="1552285" cy="3529013"/>
          </a:xfrm>
          <a:prstGeom prst="rect">
            <a:avLst/>
          </a:prstGeom>
          <a:solidFill>
            <a:srgbClr val="9C9CDF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pPr algn="ctr"/>
            <a:endParaRPr lang="en-US" sz="1400" dirty="0">
              <a:solidFill>
                <a:srgbClr val="000090"/>
              </a:solidFill>
            </a:endParaRPr>
          </a:p>
          <a:p>
            <a:endParaRPr lang="en-US" sz="1400" dirty="0">
              <a:solidFill>
                <a:srgbClr val="000090"/>
              </a:solidFill>
            </a:endParaRPr>
          </a:p>
          <a:p>
            <a:endParaRPr lang="en-US" sz="1200" dirty="0">
              <a:solidFill>
                <a:srgbClr val="000090"/>
              </a:solidFill>
            </a:endParaRPr>
          </a:p>
          <a:p>
            <a:pPr algn="ctr"/>
            <a:r>
              <a:rPr lang="en-US" altLang="ja-JP" sz="1200" i="1" dirty="0">
                <a:solidFill>
                  <a:srgbClr val="000090"/>
                </a:solidFill>
              </a:rPr>
              <a:t>Highest baryon density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30A5D38-AC4E-425F-857F-745BFBD5A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66" y="1819764"/>
            <a:ext cx="5575852" cy="5068077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7EC6A9EC-D1C0-4903-9D52-C2873AD3F796}"/>
              </a:ext>
            </a:extLst>
          </p:cNvPr>
          <p:cNvCxnSpPr/>
          <p:nvPr/>
        </p:nvCxnSpPr>
        <p:spPr>
          <a:xfrm>
            <a:off x="4943872" y="5013176"/>
            <a:ext cx="1080120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B4B0462-5F72-4FCF-90BC-0082824F3A47}"/>
              </a:ext>
            </a:extLst>
          </p:cNvPr>
          <p:cNvSpPr txBox="1"/>
          <p:nvPr/>
        </p:nvSpPr>
        <p:spPr>
          <a:xfrm>
            <a:off x="5147854" y="4968898"/>
            <a:ext cx="56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AGS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65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7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81458</TotalTime>
  <Words>4701</Words>
  <Application>Microsoft Office PowerPoint</Application>
  <PresentationFormat>ワイド画面</PresentationFormat>
  <Paragraphs>1170</Paragraphs>
  <Slides>67</Slides>
  <Notes>24</Notes>
  <HiddenSlides>8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67</vt:i4>
      </vt:variant>
    </vt:vector>
  </HeadingPairs>
  <TitlesOfParts>
    <vt:vector size="82" baseType="lpstr">
      <vt:lpstr>CMR10</vt:lpstr>
      <vt:lpstr>ＭＳ Ｐゴシック</vt:lpstr>
      <vt:lpstr>小塚ゴシック Pr6N B</vt:lpstr>
      <vt:lpstr>游ゴシック</vt:lpstr>
      <vt:lpstr>游明朝</vt:lpstr>
      <vt:lpstr>Arial</vt:lpstr>
      <vt:lpstr>Book Antiqua</vt:lpstr>
      <vt:lpstr>Calibri</vt:lpstr>
      <vt:lpstr>Cambria Math</vt:lpstr>
      <vt:lpstr>Corbel</vt:lpstr>
      <vt:lpstr>Symbol</vt:lpstr>
      <vt:lpstr>Times New Roman</vt:lpstr>
      <vt:lpstr>Verdana</vt:lpstr>
      <vt:lpstr>Wingdings</vt:lpstr>
      <vt:lpstr>Office ​​テーマ</vt:lpstr>
      <vt:lpstr>Online event filtering and data acquisition  at J-PARC-HI  Hiroyuki Sako (JAEA / U. Tsukuba) ミニワークショップ: 次世代物理実験に向けた広帯域データ収集・処理システム 2020/3/16 at Tokyo Office of U. Ryukyu </vt:lpstr>
      <vt:lpstr>PowerPoint プレゼンテーション</vt:lpstr>
      <vt:lpstr>Strategy towards J-PARC-HI experiment</vt:lpstr>
      <vt:lpstr>Goals of J-PARC-HI (I)</vt:lpstr>
      <vt:lpstr>Goals of J-PARC-HI (II)</vt:lpstr>
      <vt:lpstr>Goals of J-PARC-HI</vt:lpstr>
      <vt:lpstr>J-PARC-HI: High-intensity Frontier</vt:lpstr>
      <vt:lpstr>J-PARC-HI 計画 - 宇宙最高密度物質の研究 -</vt:lpstr>
      <vt:lpstr>HI Beams at J-PARC-HI</vt:lpstr>
      <vt:lpstr>Particle production rates</vt:lpstr>
      <vt:lpstr>Hadron setup</vt:lpstr>
      <vt:lpstr>PowerPoint プレゼンテーション</vt:lpstr>
      <vt:lpstr>Problem</vt:lpstr>
      <vt:lpstr>Data rate estimation</vt:lpstr>
      <vt:lpstr>Comparison with ALICE</vt:lpstr>
      <vt:lpstr>Details</vt:lpstr>
      <vt:lpstr>Concept of Online-Offline computing system for J-PARC-HI</vt:lpstr>
      <vt:lpstr>Two-event resolution for J-PARC-HI</vt:lpstr>
      <vt:lpstr>Wish list for J-PARC-HI</vt:lpstr>
      <vt:lpstr>Backup</vt:lpstr>
      <vt:lpstr>J-PARC E16 : Dilepton in p+A (Feb. 2020-) f meson modification in nucleus</vt:lpstr>
      <vt:lpstr>Status of J-PARC E16 Run 0</vt:lpstr>
      <vt:lpstr>RPC at E16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HUL(Hadron Universal Logic)-TDC (steaming readout mode) R. Honda (Tohoku U.) </vt:lpstr>
      <vt:lpstr>Beam Test at ELPH (Tohoku U)</vt:lpstr>
      <vt:lpstr>PowerPoint プレゼンテーション</vt:lpstr>
      <vt:lpstr>Hypernuclear Setup</vt:lpstr>
      <vt:lpstr>PowerPoint プレゼンテーション</vt:lpstr>
      <vt:lpstr>HI acceleration scheme at J-PARC</vt:lpstr>
      <vt:lpstr>Data flow &amp; processing (1)</vt:lpstr>
      <vt:lpstr>The receiver cards</vt:lpstr>
      <vt:lpstr>FLP-PC  Prototype （科研費挑戦的萌芽）</vt:lpstr>
      <vt:lpstr>Hardware Facility for ALICE</vt:lpstr>
      <vt:lpstr>J-PARC-HIでALICEのO2が適用可能か？  J-PARC-HIのレート考察</vt:lpstr>
      <vt:lpstr>Prototype test? （科研費萌芽）</vt:lpstr>
      <vt:lpstr>まとめと課題</vt:lpstr>
      <vt:lpstr>Backup</vt:lpstr>
      <vt:lpstr>Software triggers</vt:lpstr>
      <vt:lpstr>ALICE O2 upgradeの概要</vt:lpstr>
      <vt:lpstr>Rapidity and pT distributions</vt:lpstr>
      <vt:lpstr>Pixel size at 10% occupancy at 1 m distance from the target</vt:lpstr>
      <vt:lpstr>The data stream</vt:lpstr>
      <vt:lpstr>Experimental challenges</vt:lpstr>
      <vt:lpstr>R&amp;D status</vt:lpstr>
      <vt:lpstr>Event-by-event fluctuations</vt:lpstr>
      <vt:lpstr>J-PARCハドロン物理の高密度への展開</vt:lpstr>
      <vt:lpstr>ハイペロン２粒子相関</vt:lpstr>
      <vt:lpstr>PowerPoint プレゼンテーション</vt:lpstr>
      <vt:lpstr>PowerPoint プレゼンテーション</vt:lpstr>
      <vt:lpstr>さらなる高バリオン密度へ 新しい事象選択法　(preliminary)</vt:lpstr>
      <vt:lpstr>Preliminary detector specifications</vt:lpstr>
      <vt:lpstr>PowerPoint プレゼンテーション</vt:lpstr>
      <vt:lpstr>Simulation for   U86+acceleration in the RCS</vt:lpstr>
      <vt:lpstr>PowerPoint プレゼンテーション</vt:lpstr>
      <vt:lpstr>PowerPoint プレゼンテーション</vt:lpstr>
      <vt:lpstr>Charmed particles</vt:lpstr>
      <vt:lpstr>Exotic particles in HI collisions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SLAC-LASS Experiment</dc:title>
  <dc:creator>sako</dc:creator>
  <cp:lastModifiedBy>Sako Hiroyuki</cp:lastModifiedBy>
  <cp:revision>3718</cp:revision>
  <cp:lastPrinted>2014-08-04T03:31:53Z</cp:lastPrinted>
  <dcterms:created xsi:type="dcterms:W3CDTF">2014-02-04T02:26:20Z</dcterms:created>
  <dcterms:modified xsi:type="dcterms:W3CDTF">2020-03-15T14:02:42Z</dcterms:modified>
</cp:coreProperties>
</file>