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71" r:id="rId2"/>
    <p:sldId id="556" r:id="rId3"/>
    <p:sldId id="557" r:id="rId4"/>
    <p:sldId id="563" r:id="rId5"/>
    <p:sldId id="564" r:id="rId6"/>
    <p:sldId id="565" r:id="rId7"/>
    <p:sldId id="566" r:id="rId8"/>
    <p:sldId id="558" r:id="rId9"/>
    <p:sldId id="559" r:id="rId10"/>
    <p:sldId id="573" r:id="rId11"/>
    <p:sldId id="560" r:id="rId12"/>
    <p:sldId id="562" r:id="rId13"/>
    <p:sldId id="561" r:id="rId14"/>
    <p:sldId id="567" r:id="rId15"/>
    <p:sldId id="569" r:id="rId16"/>
    <p:sldId id="570" r:id="rId17"/>
    <p:sldId id="571" r:id="rId18"/>
    <p:sldId id="568" r:id="rId19"/>
    <p:sldId id="578" r:id="rId20"/>
    <p:sldId id="579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B68F9EC-103F-4862-927B-E883C27937D4}">
          <p14:sldIdLst>
            <p14:sldId id="471"/>
          </p14:sldIdLst>
        </p14:section>
        <p14:section name="参考資料" id="{1B776B8D-BAAC-4DD6-AE00-A97C5D221CB5}">
          <p14:sldIdLst>
            <p14:sldId id="556"/>
            <p14:sldId id="557"/>
            <p14:sldId id="563"/>
            <p14:sldId id="564"/>
            <p14:sldId id="565"/>
            <p14:sldId id="566"/>
            <p14:sldId id="558"/>
            <p14:sldId id="559"/>
            <p14:sldId id="573"/>
            <p14:sldId id="560"/>
            <p14:sldId id="562"/>
            <p14:sldId id="561"/>
            <p14:sldId id="567"/>
            <p14:sldId id="569"/>
            <p14:sldId id="570"/>
            <p14:sldId id="571"/>
            <p14:sldId id="568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64170" autoAdjust="0"/>
  </p:normalViewPr>
  <p:slideViewPr>
    <p:cSldViewPr snapToGrid="0">
      <p:cViewPr varScale="1">
        <p:scale>
          <a:sx n="91" d="100"/>
          <a:sy n="91" d="100"/>
        </p:scale>
        <p:origin x="28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EBEA-8CB8-454E-B5AA-4115A8A1F8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1FBA-0431-4058-B717-1D4BFA4CB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70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00:15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32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7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0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364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2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33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73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3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5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39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00:15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4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58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85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08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9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80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81FBA-0431-4058-B717-1D4BFA4CB79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55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184" y="1651000"/>
            <a:ext cx="11664949" cy="2209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5218" y="4364039"/>
            <a:ext cx="8773583" cy="19446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サブタイトルの書式設定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53189"/>
            <a:ext cx="2844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53189"/>
            <a:ext cx="3860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53189"/>
            <a:ext cx="2844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A886EFD-2E0F-4DA2-B16D-2454709EA3E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335360" y="4077072"/>
            <a:ext cx="114808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8" y="268284"/>
            <a:ext cx="7818323" cy="11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37BC-6420-4320-A3E9-F51F6CF6DAD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850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544514"/>
            <a:ext cx="2743200" cy="56927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544514"/>
            <a:ext cx="8026400" cy="56927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01CD-98E3-4041-8A55-9F03840DBA1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13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1184565" y="6404818"/>
            <a:ext cx="570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202F3A5-21D6-4090-8F15-94F810A0E4F3}" type="slidenum">
              <a:rPr lang="en-US" altLang="ja-JP" sz="16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>
                <a:defRPr/>
              </a:pPr>
              <a:t>‹#›</a:t>
            </a:fld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/>
            </a:lvl1pPr>
            <a:lvl2pPr>
              <a:buClr>
                <a:srgbClr val="006699"/>
              </a:buClr>
              <a:defRPr/>
            </a:lvl2pPr>
            <a:lvl3pPr>
              <a:buClr>
                <a:srgbClr val="006699"/>
              </a:buClr>
              <a:defRPr/>
            </a:lvl3pPr>
            <a:lvl4pPr>
              <a:buClr>
                <a:srgbClr val="006699"/>
              </a:buClr>
              <a:defRPr/>
            </a:lvl4pPr>
            <a:lvl5pPr>
              <a:buClr>
                <a:srgbClr val="006699"/>
              </a:buClr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6584D08E-7EE2-4167-9871-CDB0C073B5B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710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5872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98653E1A-79F3-46CC-9C78-1932CE80D4F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701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2060576"/>
            <a:ext cx="5384800" cy="4176713"/>
          </a:xfrm>
        </p:spPr>
        <p:txBody>
          <a:bodyPr/>
          <a:lstStyle>
            <a:lvl1pPr>
              <a:buClr>
                <a:srgbClr val="006699"/>
              </a:buClr>
              <a:defRPr sz="2800"/>
            </a:lvl1pPr>
            <a:lvl2pPr>
              <a:buClr>
                <a:srgbClr val="006699"/>
              </a:buClr>
              <a:defRPr sz="2400"/>
            </a:lvl2pPr>
            <a:lvl3pPr>
              <a:buClr>
                <a:srgbClr val="006699"/>
              </a:buClr>
              <a:defRPr sz="2000"/>
            </a:lvl3pPr>
            <a:lvl4pPr>
              <a:buClr>
                <a:srgbClr val="006699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2060576"/>
            <a:ext cx="5384800" cy="4176713"/>
          </a:xfrm>
        </p:spPr>
        <p:txBody>
          <a:bodyPr/>
          <a:lstStyle>
            <a:lvl1pPr marL="514350" indent="-514350">
              <a:buClr>
                <a:srgbClr val="006699"/>
              </a:buClr>
              <a:buFont typeface="+mj-lt"/>
              <a:buAutoNum type="arabicPeriod"/>
              <a:defRPr sz="2800"/>
            </a:lvl1pPr>
            <a:lvl2pPr marL="914400" indent="-457200">
              <a:buClr>
                <a:srgbClr val="006699"/>
              </a:buClr>
              <a:buFont typeface="+mj-lt"/>
              <a:buAutoNum type="arabicPeriod"/>
              <a:defRPr sz="2400"/>
            </a:lvl2pPr>
            <a:lvl3pPr marL="1371600" indent="-457200">
              <a:buClr>
                <a:srgbClr val="006699"/>
              </a:buClr>
              <a:buFont typeface="+mj-lt"/>
              <a:buAutoNum type="arabicPeriod"/>
              <a:defRPr sz="2000"/>
            </a:lvl3pPr>
            <a:lvl4pPr marL="1714500" indent="-342900">
              <a:buClr>
                <a:srgbClr val="006699"/>
              </a:buClr>
              <a:buFont typeface="+mj-lt"/>
              <a:buAutoNum type="arabicPeriod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74EC-DB14-499B-BAEB-8B443E2B01D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258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2980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79027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43004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79027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43004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7D1F-373E-4DB6-A596-79E4C9C34A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45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C73E-A3D9-48F9-BDBF-B39C28F9D8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35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6B25-C0B1-4E56-9532-351FB80321A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325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4630-B062-4E31-A98C-F235C02364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352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69064"/>
            <a:ext cx="3860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69064"/>
            <a:ext cx="28448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F470-D74E-4082-B184-6B659278294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39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yoyama\Desktop\Niaslogo.gif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431371" y="6460158"/>
            <a:ext cx="87765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1477" y="116632"/>
            <a:ext cx="1019092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03795"/>
            <a:ext cx="10972800" cy="44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79829" y="1124744"/>
            <a:ext cx="114808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 dirty="0"/>
          </a:p>
        </p:txBody>
      </p:sp>
      <p:sp>
        <p:nvSpPr>
          <p:cNvPr id="89096" name="Text Box 8"/>
          <p:cNvSpPr txBox="1">
            <a:spLocks noChangeArrowheads="1"/>
          </p:cNvSpPr>
          <p:nvPr userDrawn="1"/>
        </p:nvSpPr>
        <p:spPr bwMode="auto">
          <a:xfrm>
            <a:off x="4160769" y="6544356"/>
            <a:ext cx="2899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66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Nagasaki Institute of Applied Science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279829" y="6381328"/>
            <a:ext cx="11480800" cy="0"/>
          </a:xfrm>
          <a:prstGeom prst="line">
            <a:avLst/>
          </a:prstGeom>
          <a:noFill/>
          <a:ln w="76200" cmpd="thinThick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7091" y="188640"/>
            <a:ext cx="95837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F4C08-D6D4-4566-8D09-AE7ED852C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8" y="2660822"/>
            <a:ext cx="10225377" cy="1159121"/>
          </a:xfrm>
        </p:spPr>
        <p:txBody>
          <a:bodyPr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高位合成</a:t>
            </a:r>
            <a:r>
              <a:rPr lang="ja-JP" altLang="en-US" sz="3200" dirty="0" smtClean="0">
                <a:latin typeface="+mj-lt"/>
                <a:ea typeface="+mj-ea"/>
              </a:rPr>
              <a:t>（</a:t>
            </a:r>
            <a:r>
              <a:rPr lang="en-US" altLang="ja-JP" sz="3200" dirty="0" smtClean="0">
                <a:latin typeface="+mj-lt"/>
                <a:ea typeface="+mj-ea"/>
              </a:rPr>
              <a:t>HLS)</a:t>
            </a:r>
            <a:r>
              <a:rPr lang="ja-JP" altLang="en-US" sz="3200" dirty="0" smtClean="0">
                <a:latin typeface="+mj-ea"/>
                <a:ea typeface="+mj-ea"/>
              </a:rPr>
              <a:t>を用いた</a:t>
            </a:r>
            <a:r>
              <a:rPr lang="en-US" altLang="ja-JP" sz="3200" dirty="0" smtClean="0">
                <a:latin typeface="+mj-lt"/>
                <a:ea typeface="+mj-ea"/>
              </a:rPr>
              <a:t>FPGA</a:t>
            </a:r>
            <a:r>
              <a:rPr lang="ja-JP" altLang="en-US" sz="3200" dirty="0" smtClean="0">
                <a:latin typeface="+mj-ea"/>
                <a:ea typeface="+mj-ea"/>
              </a:rPr>
              <a:t>による</a:t>
            </a:r>
            <a:r>
              <a:rPr lang="en-US" altLang="ja-JP" sz="3200" dirty="0" smtClean="0">
                <a:latin typeface="+mj-ea"/>
                <a:ea typeface="+mj-ea"/>
              </a:rPr>
              <a:t/>
            </a:r>
            <a:br>
              <a:rPr lang="en-US" altLang="ja-JP" sz="3200" dirty="0" smtClean="0">
                <a:latin typeface="+mj-ea"/>
                <a:ea typeface="+mj-ea"/>
              </a:rPr>
            </a:br>
            <a:r>
              <a:rPr lang="ja-JP" altLang="en-US" sz="3200" dirty="0" smtClean="0">
                <a:latin typeface="+mj-ea"/>
                <a:ea typeface="+mj-ea"/>
              </a:rPr>
              <a:t>検出器データ処理のアクセラレーション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4FE14B-F5A8-4611-B383-E26D96AE8F47}"/>
              </a:ext>
            </a:extLst>
          </p:cNvPr>
          <p:cNvSpPr txBox="1"/>
          <p:nvPr/>
        </p:nvSpPr>
        <p:spPr>
          <a:xfrm>
            <a:off x="7861739" y="4753062"/>
            <a:ext cx="397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/>
              <a:t>田中・大山　研究室所属</a:t>
            </a:r>
            <a:endParaRPr lang="en-US" altLang="ja-JP" sz="2400" dirty="0"/>
          </a:p>
          <a:p>
            <a:pPr algn="r"/>
            <a:r>
              <a:rPr lang="ja-JP" altLang="en-US" sz="2400" dirty="0"/>
              <a:t>電気</a:t>
            </a:r>
            <a:r>
              <a:rPr lang="ja-JP" altLang="en-US" sz="2400" dirty="0" smtClean="0"/>
              <a:t>電子工学コース　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年　</a:t>
            </a:r>
            <a:endParaRPr lang="en-US" altLang="ja-JP" sz="2400" dirty="0"/>
          </a:p>
          <a:p>
            <a:pPr algn="r"/>
            <a:r>
              <a:rPr lang="en-US" altLang="ja-JP" sz="2400" dirty="0" smtClean="0"/>
              <a:t>1818013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Edwin Tan Yong Yee</a:t>
            </a:r>
            <a:endParaRPr lang="en-US" altLang="ja-JP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88815F-B22C-4F00-81A6-BC8AF4D3B0F3}"/>
              </a:ext>
            </a:extLst>
          </p:cNvPr>
          <p:cNvSpPr/>
          <p:nvPr/>
        </p:nvSpPr>
        <p:spPr>
          <a:xfrm>
            <a:off x="4693648" y="6349815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2021/9/22</a:t>
            </a:r>
            <a:r>
              <a:rPr lang="ja-JP" altLang="en-US" dirty="0"/>
              <a:t>　</a:t>
            </a:r>
            <a:r>
              <a:rPr lang="en-US" altLang="ja-JP" dirty="0" smtClean="0"/>
              <a:t>HLS</a:t>
            </a:r>
            <a:r>
              <a:rPr lang="ja-JP" altLang="en-US" dirty="0" smtClean="0"/>
              <a:t>会議</a:t>
            </a:r>
            <a:r>
              <a:rPr lang="ja-JP" altLang="en-US" dirty="0"/>
              <a:t>　</a:t>
            </a:r>
            <a:r>
              <a:rPr lang="ja-JP" altLang="en-US" dirty="0" smtClean="0"/>
              <a:t>発表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24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Enqueue</a:t>
            </a:r>
            <a:r>
              <a:rPr lang="en-US" dirty="0">
                <a:latin typeface="+mj-lt"/>
              </a:rPr>
              <a:t> Function Calls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44" y="1933904"/>
            <a:ext cx="9567156" cy="349196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77" y="1346406"/>
            <a:ext cx="6112909" cy="4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Non-</a:t>
            </a:r>
            <a:r>
              <a:rPr lang="en-US" altLang="ja-JP" dirty="0" err="1" smtClean="0">
                <a:latin typeface="+mj-lt"/>
                <a:ea typeface="+mj-ea"/>
              </a:rPr>
              <a:t>enqueued</a:t>
            </a:r>
            <a:r>
              <a:rPr lang="en-US" altLang="ja-JP" dirty="0" smtClean="0">
                <a:latin typeface="+mj-lt"/>
                <a:ea typeface="+mj-ea"/>
              </a:rPr>
              <a:t> vs </a:t>
            </a:r>
            <a:r>
              <a:rPr lang="en-US" altLang="ja-JP" dirty="0" err="1" smtClean="0">
                <a:latin typeface="+mj-lt"/>
                <a:ea typeface="+mj-ea"/>
              </a:rPr>
              <a:t>Enqueued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4" y="1744717"/>
            <a:ext cx="11211868" cy="38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Non-</a:t>
            </a:r>
            <a:r>
              <a:rPr lang="en-US" altLang="ja-JP" dirty="0" err="1" smtClean="0">
                <a:latin typeface="+mj-lt"/>
                <a:ea typeface="+mj-ea"/>
              </a:rPr>
              <a:t>enqueued</a:t>
            </a:r>
            <a:r>
              <a:rPr lang="en-US" altLang="ja-JP" dirty="0" smtClean="0">
                <a:latin typeface="+mj-lt"/>
                <a:ea typeface="+mj-ea"/>
              </a:rPr>
              <a:t> Waveform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5" y="1312433"/>
            <a:ext cx="11955871" cy="48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latin typeface="+mj-lt"/>
              </a:rPr>
              <a:t>E</a:t>
            </a:r>
            <a:r>
              <a:rPr lang="en-US" altLang="ja-JP" dirty="0" err="1" smtClean="0">
                <a:latin typeface="+mj-lt"/>
              </a:rPr>
              <a:t>nqueued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Waveform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1301673"/>
            <a:ext cx="11997290" cy="4882231"/>
          </a:xfrm>
        </p:spPr>
      </p:pic>
    </p:spTree>
    <p:extLst>
      <p:ext uri="{BB962C8B-B14F-4D97-AF65-F5344CB8AC3E}">
        <p14:creationId xmlns:p14="http://schemas.microsoft.com/office/powerpoint/2010/main" val="75752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Loops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1172323"/>
            <a:ext cx="9284470" cy="5163408"/>
          </a:xfrm>
        </p:spPr>
      </p:pic>
    </p:spTree>
    <p:extLst>
      <p:ext uri="{BB962C8B-B14F-4D97-AF65-F5344CB8AC3E}">
        <p14:creationId xmlns:p14="http://schemas.microsoft.com/office/powerpoint/2010/main" val="210432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Sequential Loop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" y="1313793"/>
            <a:ext cx="11940560" cy="4850853"/>
          </a:xfrm>
        </p:spPr>
      </p:pic>
    </p:spTree>
    <p:extLst>
      <p:ext uri="{BB962C8B-B14F-4D97-AF65-F5344CB8AC3E}">
        <p14:creationId xmlns:p14="http://schemas.microsoft.com/office/powerpoint/2010/main" val="54946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Parallel Loop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" y="1334815"/>
            <a:ext cx="11880633" cy="4834758"/>
          </a:xfrm>
        </p:spPr>
      </p:pic>
    </p:spTree>
    <p:extLst>
      <p:ext uri="{BB962C8B-B14F-4D97-AF65-F5344CB8AC3E}">
        <p14:creationId xmlns:p14="http://schemas.microsoft.com/office/powerpoint/2010/main" val="7859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Clock Frequency -&gt; 250MHz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9" y="1345324"/>
            <a:ext cx="11794423" cy="4824247"/>
          </a:xfrm>
        </p:spPr>
      </p:pic>
    </p:spTree>
    <p:extLst>
      <p:ext uri="{BB962C8B-B14F-4D97-AF65-F5344CB8AC3E}">
        <p14:creationId xmlns:p14="http://schemas.microsoft.com/office/powerpoint/2010/main" val="412050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j-ea"/>
                <a:ea typeface="+mj-ea"/>
              </a:rPr>
              <a:t>i</a:t>
            </a:r>
            <a:r>
              <a:rPr lang="en-US" altLang="ja-JP" dirty="0" smtClean="0">
                <a:latin typeface="+mj-ea"/>
                <a:ea typeface="+mj-ea"/>
              </a:rPr>
              <a:t>++ Options: FPGA Related Options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13561"/>
          <a:stretch/>
        </p:blipFill>
        <p:spPr>
          <a:xfrm>
            <a:off x="1149126" y="1450428"/>
            <a:ext cx="9642171" cy="41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ea"/>
                <a:ea typeface="+mj-ea"/>
              </a:rPr>
              <a:t>まとめ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普通の</a:t>
            </a:r>
            <a:r>
              <a:rPr lang="en-US" altLang="ja-JP" dirty="0" smtClean="0">
                <a:latin typeface="+mn-ea"/>
                <a:ea typeface="+mn-ea"/>
              </a:rPr>
              <a:t>C++</a:t>
            </a:r>
            <a:r>
              <a:rPr lang="ja-JP" altLang="en-US" dirty="0" smtClean="0">
                <a:latin typeface="+mn-ea"/>
                <a:ea typeface="+mn-ea"/>
              </a:rPr>
              <a:t>の知識だけでは足りない</a:t>
            </a:r>
            <a:endParaRPr lang="en-US" altLang="ja-JP" dirty="0" smtClean="0">
              <a:latin typeface="+mn-ea"/>
              <a:ea typeface="+mn-ea"/>
            </a:endParaRPr>
          </a:p>
          <a:p>
            <a:endParaRPr lang="ja-JP" altLang="en-US" dirty="0" smtClean="0">
              <a:latin typeface="+mn-ea"/>
              <a:ea typeface="+mn-ea"/>
            </a:endParaRPr>
          </a:p>
          <a:p>
            <a:r>
              <a:rPr lang="en-US" altLang="ja-JP" dirty="0" smtClean="0">
                <a:latin typeface="+mn-ea"/>
                <a:ea typeface="+mn-ea"/>
              </a:rPr>
              <a:t>HLS</a:t>
            </a:r>
            <a:r>
              <a:rPr lang="ja-JP" altLang="en-US" dirty="0" smtClean="0">
                <a:latin typeface="+mn-ea"/>
                <a:ea typeface="+mn-ea"/>
              </a:rPr>
              <a:t>化ための関数の理解は必要</a:t>
            </a:r>
            <a:endParaRPr lang="en-US" altLang="ja-JP" dirty="0" smtClean="0"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  <a:p>
            <a:endParaRPr 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9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4" y="1213131"/>
            <a:ext cx="8847647" cy="51297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 smtClean="0">
                <a:latin typeface="+mj-lt"/>
              </a:rPr>
              <a:t>Mean</a:t>
            </a:r>
            <a:r>
              <a:rPr lang="en-US" altLang="ja-JP" sz="4800" dirty="0">
                <a:latin typeface="+mj-lt"/>
              </a:rPr>
              <a:t>, Median, Mode</a:t>
            </a:r>
            <a:r>
              <a:rPr lang="en-US" altLang="ja-JP" sz="4800" dirty="0">
                <a:latin typeface="+mn-ea"/>
              </a:rPr>
              <a:t> </a:t>
            </a:r>
            <a:r>
              <a:rPr lang="ja-JP" altLang="en-US" sz="4800" dirty="0">
                <a:latin typeface="+mn-ea"/>
              </a:rPr>
              <a:t>の計算コード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8863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F4C08-D6D4-4566-8D09-AE7ED852C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8" y="2660822"/>
            <a:ext cx="10225377" cy="1159121"/>
          </a:xfrm>
        </p:spPr>
        <p:txBody>
          <a:bodyPr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ご清聴ありがとうございました</a:t>
            </a:r>
            <a:endParaRPr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80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Data Set (Simulation Data)</a:t>
            </a:r>
            <a:endParaRPr lang="ja-JP" altLang="en-US" dirty="0">
              <a:latin typeface="+mj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"/>
          <a:stretch/>
        </p:blipFill>
        <p:spPr>
          <a:xfrm>
            <a:off x="1851150" y="1219200"/>
            <a:ext cx="8325643" cy="50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Histogram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316779"/>
            <a:ext cx="9172230" cy="49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Waveform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1155643"/>
            <a:ext cx="9321083" cy="5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1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Waveform Max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5" y="1179642"/>
            <a:ext cx="9259005" cy="5150968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A622C0C-11C9-4AD9-86BB-385B9F4C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662" y="3669773"/>
            <a:ext cx="1059815" cy="95672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19.250 ns</a:t>
            </a:r>
            <a:endParaRPr lang="en-US" altLang="ja-JP" sz="16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1.631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1.612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sz="1600" b="1" dirty="0">
                <a:solidFill>
                  <a:srgbClr val="FF0000"/>
                </a:solidFill>
                <a:latin typeface="+mn-lt"/>
              </a:rPr>
              <a:t>s</a:t>
            </a:r>
            <a:endParaRPr lang="en-US" altLang="ja-JP" sz="16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238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Waveform Mean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66" y="1180239"/>
            <a:ext cx="9214344" cy="5163210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A622C0C-11C9-4AD9-86BB-385B9F4CF0A8}"/>
              </a:ext>
            </a:extLst>
          </p:cNvPr>
          <p:cNvSpPr txBox="1">
            <a:spLocks/>
          </p:cNvSpPr>
          <p:nvPr/>
        </p:nvSpPr>
        <p:spPr bwMode="auto">
          <a:xfrm>
            <a:off x="7708060" y="3671566"/>
            <a:ext cx="1059815" cy="9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1.742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1.782 </a:t>
            </a:r>
            <a:r>
              <a:rPr lang="en-US" sz="1600" b="1" kern="0" dirty="0" smtClean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0.040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</a:rPr>
              <a:t>s</a:t>
            </a:r>
            <a:endParaRPr lang="en-US" altLang="ja-JP" sz="1600" b="1" kern="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406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Waveform Median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43" y="1174052"/>
            <a:ext cx="9305589" cy="5170664"/>
          </a:xfr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A622C0C-11C9-4AD9-86BB-385B9F4CF0A8}"/>
              </a:ext>
            </a:extLst>
          </p:cNvPr>
          <p:cNvSpPr txBox="1">
            <a:spLocks/>
          </p:cNvSpPr>
          <p:nvPr/>
        </p:nvSpPr>
        <p:spPr bwMode="auto">
          <a:xfrm>
            <a:off x="7783363" y="3650051"/>
            <a:ext cx="1059815" cy="9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1.893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1.934 </a:t>
            </a:r>
            <a:r>
              <a:rPr lang="en-US" sz="1600" b="1" kern="0" dirty="0" smtClean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0.041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</a:rPr>
              <a:t>s</a:t>
            </a:r>
            <a:endParaRPr lang="en-US" altLang="ja-JP" sz="1600" b="1" kern="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251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9806-0837-4AF7-BE22-AB1234C4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  <a:ea typeface="+mj-ea"/>
              </a:rPr>
              <a:t>Waveform Mode</a:t>
            </a:r>
            <a:endParaRPr kumimoji="1" lang="ja-JP" altLang="en-US" dirty="0">
              <a:latin typeface="+mj-lt"/>
              <a:ea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31" y="1169946"/>
            <a:ext cx="9186614" cy="5147672"/>
          </a:xfr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A622C0C-11C9-4AD9-86BB-385B9F4CF0A8}"/>
              </a:ext>
            </a:extLst>
          </p:cNvPr>
          <p:cNvSpPr txBox="1">
            <a:spLocks/>
          </p:cNvSpPr>
          <p:nvPr/>
        </p:nvSpPr>
        <p:spPr bwMode="auto">
          <a:xfrm>
            <a:off x="7944728" y="3650051"/>
            <a:ext cx="1059815" cy="9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2.045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3.790 </a:t>
            </a:r>
            <a:r>
              <a:rPr lang="en-US" sz="1600" b="1" kern="0" dirty="0" smtClean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s</a:t>
            </a:r>
          </a:p>
          <a:p>
            <a:pPr marL="0" indent="0">
              <a:buNone/>
            </a:pP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  <a:ea typeface="+mn-ea"/>
              </a:rPr>
              <a:t>1.745 </a:t>
            </a:r>
            <a:r>
              <a:rPr lang="en-US" sz="1600" b="1" kern="0" dirty="0">
                <a:solidFill>
                  <a:srgbClr val="FF0000"/>
                </a:solidFill>
              </a:rPr>
              <a:t>µ</a:t>
            </a:r>
            <a:r>
              <a:rPr lang="en-US" altLang="ja-JP" sz="1600" b="1" kern="0" dirty="0" smtClean="0">
                <a:solidFill>
                  <a:srgbClr val="FF0000"/>
                </a:solidFill>
                <a:latin typeface="+mn-lt"/>
              </a:rPr>
              <a:t>s</a:t>
            </a:r>
            <a:endParaRPr lang="en-US" altLang="ja-JP" sz="1600" b="1" kern="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195273"/>
      </p:ext>
    </p:extLst>
  </p:cSld>
  <p:clrMapOvr>
    <a:masterClrMapping/>
  </p:clrMapOvr>
</p:sld>
</file>

<file path=ppt/theme/theme1.xml><?xml version="1.0" encoding="utf-8"?>
<a:theme xmlns:a="http://schemas.openxmlformats.org/drawingml/2006/main" name="NiAS1">
  <a:themeElements>
    <a:clrScheme name="TohokuKiyoyama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ohokuKiyoyama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9498</TotalTime>
  <Words>133</Words>
  <Application>Microsoft Office PowerPoint</Application>
  <PresentationFormat>ワイド画面</PresentationFormat>
  <Paragraphs>61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HG丸ｺﾞｼｯｸM-PRO</vt:lpstr>
      <vt:lpstr>ＭＳ Ｐゴシック</vt:lpstr>
      <vt:lpstr>游ゴシック</vt:lpstr>
      <vt:lpstr>Arial</vt:lpstr>
      <vt:lpstr>Calibri</vt:lpstr>
      <vt:lpstr>Times New Roman</vt:lpstr>
      <vt:lpstr>Wingdings</vt:lpstr>
      <vt:lpstr>NiAS1</vt:lpstr>
      <vt:lpstr>高位合成（HLS)を用いたFPGAによる 検出器データ処理のアクセラレーション</vt:lpstr>
      <vt:lpstr>Mean, Median, Mode の計算コード</vt:lpstr>
      <vt:lpstr>Data Set (Simulation Data)</vt:lpstr>
      <vt:lpstr>Histogram</vt:lpstr>
      <vt:lpstr>Waveform</vt:lpstr>
      <vt:lpstr>Waveform Max</vt:lpstr>
      <vt:lpstr>Waveform Mean</vt:lpstr>
      <vt:lpstr>Waveform Median</vt:lpstr>
      <vt:lpstr>Waveform Mode</vt:lpstr>
      <vt:lpstr>Enqueue Function Calls</vt:lpstr>
      <vt:lpstr>Non-enqueued vs Enqueued</vt:lpstr>
      <vt:lpstr>Non-enqueued Waveform</vt:lpstr>
      <vt:lpstr>Enqueued Waveform</vt:lpstr>
      <vt:lpstr>Loops</vt:lpstr>
      <vt:lpstr>Sequential Loop</vt:lpstr>
      <vt:lpstr>Parallel Loop</vt:lpstr>
      <vt:lpstr>Clock Frequency -&gt; 250MHz</vt:lpstr>
      <vt:lpstr>i++ Options: FPGA Related Options</vt:lpstr>
      <vt:lpstr>まとめ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losemary</dc:creator>
  <cp:lastModifiedBy>edwin</cp:lastModifiedBy>
  <cp:revision>710</cp:revision>
  <dcterms:created xsi:type="dcterms:W3CDTF">2018-09-24T04:38:11Z</dcterms:created>
  <dcterms:modified xsi:type="dcterms:W3CDTF">2021-09-21T23:22:14Z</dcterms:modified>
</cp:coreProperties>
</file>