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8" r:id="rId1"/>
    <p:sldMasterId id="2147483685" r:id="rId2"/>
  </p:sldMasterIdLst>
  <p:notesMasterIdLst>
    <p:notesMasterId r:id="rId41"/>
  </p:notesMasterIdLst>
  <p:handoutMasterIdLst>
    <p:handoutMasterId r:id="rId42"/>
  </p:handoutMasterIdLst>
  <p:sldIdLst>
    <p:sldId id="316" r:id="rId3"/>
    <p:sldId id="349" r:id="rId4"/>
    <p:sldId id="318" r:id="rId5"/>
    <p:sldId id="347" r:id="rId6"/>
    <p:sldId id="342" r:id="rId7"/>
    <p:sldId id="341" r:id="rId8"/>
    <p:sldId id="373" r:id="rId9"/>
    <p:sldId id="323" r:id="rId10"/>
    <p:sldId id="350" r:id="rId11"/>
    <p:sldId id="351" r:id="rId12"/>
    <p:sldId id="355" r:id="rId13"/>
    <p:sldId id="356" r:id="rId14"/>
    <p:sldId id="358" r:id="rId15"/>
    <p:sldId id="360" r:id="rId16"/>
    <p:sldId id="364" r:id="rId17"/>
    <p:sldId id="333" r:id="rId18"/>
    <p:sldId id="338" r:id="rId19"/>
    <p:sldId id="339" r:id="rId20"/>
    <p:sldId id="335" r:id="rId21"/>
    <p:sldId id="340" r:id="rId22"/>
    <p:sldId id="372" r:id="rId23"/>
    <p:sldId id="368" r:id="rId24"/>
    <p:sldId id="331" r:id="rId25"/>
    <p:sldId id="332" r:id="rId26"/>
    <p:sldId id="371" r:id="rId27"/>
    <p:sldId id="344" r:id="rId28"/>
    <p:sldId id="317" r:id="rId29"/>
    <p:sldId id="369" r:id="rId30"/>
    <p:sldId id="370" r:id="rId31"/>
    <p:sldId id="343" r:id="rId32"/>
    <p:sldId id="359" r:id="rId33"/>
    <p:sldId id="361" r:id="rId34"/>
    <p:sldId id="362" r:id="rId35"/>
    <p:sldId id="363" r:id="rId36"/>
    <p:sldId id="353" r:id="rId37"/>
    <p:sldId id="365" r:id="rId38"/>
    <p:sldId id="366" r:id="rId39"/>
    <p:sldId id="367" r:id="rId40"/>
  </p:sldIdLst>
  <p:sldSz cx="12192000" cy="6858000"/>
  <p:notesSz cx="9866313" cy="67357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E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48" autoAdjust="0"/>
    <p:restoredTop sz="97511" autoAdjust="0"/>
  </p:normalViewPr>
  <p:slideViewPr>
    <p:cSldViewPr snapToGrid="0" showGuides="1">
      <p:cViewPr varScale="1">
        <p:scale>
          <a:sx n="111" d="100"/>
          <a:sy n="111" d="100"/>
        </p:scale>
        <p:origin x="72" y="1104"/>
      </p:cViewPr>
      <p:guideLst/>
    </p:cSldViewPr>
  </p:slideViewPr>
  <p:outlineViewPr>
    <p:cViewPr>
      <p:scale>
        <a:sx n="33" d="100"/>
        <a:sy n="33" d="100"/>
      </p:scale>
      <p:origin x="0" y="-8371"/>
    </p:cViewPr>
  </p:outlineViewPr>
  <p:notesTextViewPr>
    <p:cViewPr>
      <p:scale>
        <a:sx n="1" d="1"/>
        <a:sy n="1" d="1"/>
      </p:scale>
      <p:origin x="0" y="0"/>
    </p:cViewPr>
  </p:notesTextViewPr>
  <p:sorterViewPr>
    <p:cViewPr>
      <p:scale>
        <a:sx n="170" d="100"/>
        <a:sy n="170" d="100"/>
      </p:scale>
      <p:origin x="0" y="-996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276255" cy="33814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87733" y="0"/>
            <a:ext cx="4276254" cy="338143"/>
          </a:xfrm>
          <a:prstGeom prst="rect">
            <a:avLst/>
          </a:prstGeom>
        </p:spPr>
        <p:txBody>
          <a:bodyPr vert="horz" lIns="91440" tIns="45720" rIns="91440" bIns="45720" rtlCol="0"/>
          <a:lstStyle>
            <a:lvl1pPr algn="r">
              <a:defRPr sz="1200"/>
            </a:lvl1pPr>
          </a:lstStyle>
          <a:p>
            <a:fld id="{1FADF0A9-1C1A-475B-8881-136E1D270C1F}" type="datetimeFigureOut">
              <a:rPr kumimoji="1" lang="ja-JP" altLang="en-US" smtClean="0"/>
              <a:t>2022/9/22</a:t>
            </a:fld>
            <a:endParaRPr kumimoji="1" lang="ja-JP" altLang="en-US"/>
          </a:p>
        </p:txBody>
      </p:sp>
      <p:sp>
        <p:nvSpPr>
          <p:cNvPr id="4" name="フッター プレースホルダー 3"/>
          <p:cNvSpPr>
            <a:spLocks noGrp="1"/>
          </p:cNvSpPr>
          <p:nvPr>
            <p:ph type="ftr" sz="quarter" idx="2"/>
          </p:nvPr>
        </p:nvSpPr>
        <p:spPr>
          <a:xfrm>
            <a:off x="1" y="6397620"/>
            <a:ext cx="4276255" cy="33814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87733" y="6397620"/>
            <a:ext cx="4276254" cy="338143"/>
          </a:xfrm>
          <a:prstGeom prst="rect">
            <a:avLst/>
          </a:prstGeom>
        </p:spPr>
        <p:txBody>
          <a:bodyPr vert="horz" lIns="91440" tIns="45720" rIns="91440" bIns="45720" rtlCol="0" anchor="b"/>
          <a:lstStyle>
            <a:lvl1pPr algn="r">
              <a:defRPr sz="1200"/>
            </a:lvl1pPr>
          </a:lstStyle>
          <a:p>
            <a:fld id="{1BDFD428-E7F9-4852-A95C-6CB8334CD3D8}" type="slidenum">
              <a:rPr kumimoji="1" lang="ja-JP" altLang="en-US" smtClean="0"/>
              <a:t>‹#›</a:t>
            </a:fld>
            <a:endParaRPr kumimoji="1" lang="ja-JP" altLang="en-US"/>
          </a:p>
        </p:txBody>
      </p:sp>
    </p:spTree>
    <p:extLst>
      <p:ext uri="{BB962C8B-B14F-4D97-AF65-F5344CB8AC3E}">
        <p14:creationId xmlns:p14="http://schemas.microsoft.com/office/powerpoint/2010/main" val="30552433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275403" cy="33795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88627" y="0"/>
            <a:ext cx="4275403" cy="337958"/>
          </a:xfrm>
          <a:prstGeom prst="rect">
            <a:avLst/>
          </a:prstGeom>
        </p:spPr>
        <p:txBody>
          <a:bodyPr vert="horz" lIns="91440" tIns="45720" rIns="91440" bIns="45720" rtlCol="0"/>
          <a:lstStyle>
            <a:lvl1pPr algn="r">
              <a:defRPr sz="1200"/>
            </a:lvl1pPr>
          </a:lstStyle>
          <a:p>
            <a:fld id="{6729FC49-37A3-42B7-9D79-DDD5847A7C99}" type="datetimeFigureOut">
              <a:rPr kumimoji="1" lang="ja-JP" altLang="en-US" smtClean="0"/>
              <a:t>2022/9/22</a:t>
            </a:fld>
            <a:endParaRPr kumimoji="1" lang="ja-JP" altLang="en-US"/>
          </a:p>
        </p:txBody>
      </p:sp>
      <p:sp>
        <p:nvSpPr>
          <p:cNvPr id="4" name="スライド イメージ プレースホルダー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6397807"/>
            <a:ext cx="4275403" cy="33795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88627" y="6397807"/>
            <a:ext cx="4275403" cy="337957"/>
          </a:xfrm>
          <a:prstGeom prst="rect">
            <a:avLst/>
          </a:prstGeom>
        </p:spPr>
        <p:txBody>
          <a:bodyPr vert="horz" lIns="91440" tIns="45720" rIns="91440" bIns="45720" rtlCol="0" anchor="b"/>
          <a:lstStyle>
            <a:lvl1pPr algn="r">
              <a:defRPr sz="1200"/>
            </a:lvl1pPr>
          </a:lstStyle>
          <a:p>
            <a:fld id="{C0D13910-A808-47B1-8A99-66D3471BA490}" type="slidenum">
              <a:rPr kumimoji="1" lang="ja-JP" altLang="en-US" smtClean="0"/>
              <a:t>‹#›</a:t>
            </a:fld>
            <a:endParaRPr kumimoji="1" lang="ja-JP" altLang="en-US"/>
          </a:p>
        </p:txBody>
      </p:sp>
    </p:spTree>
    <p:extLst>
      <p:ext uri="{BB962C8B-B14F-4D97-AF65-F5344CB8AC3E}">
        <p14:creationId xmlns:p14="http://schemas.microsoft.com/office/powerpoint/2010/main" val="18698267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defRPr>
                <a:solidFill>
                  <a:schemeClr val="tx1"/>
                </a:solidFill>
                <a:latin typeface="Arial" charset="0"/>
                <a:ea typeface="ＭＳ Ｐゴシック" pitchFamily="48" charset="-128"/>
              </a:defRPr>
            </a:lvl1pPr>
            <a:lvl2pPr marL="742950" indent="-285750">
              <a:defRPr>
                <a:solidFill>
                  <a:schemeClr val="tx1"/>
                </a:solidFill>
                <a:latin typeface="Arial" charset="0"/>
                <a:ea typeface="ＭＳ Ｐゴシック" pitchFamily="48" charset="-128"/>
              </a:defRPr>
            </a:lvl2pPr>
            <a:lvl3pPr marL="1143000" indent="-228600">
              <a:defRPr>
                <a:solidFill>
                  <a:schemeClr val="tx1"/>
                </a:solidFill>
                <a:latin typeface="Arial" charset="0"/>
                <a:ea typeface="ＭＳ Ｐゴシック" pitchFamily="48" charset="-128"/>
              </a:defRPr>
            </a:lvl3pPr>
            <a:lvl4pPr marL="1600200" indent="-228600">
              <a:defRPr>
                <a:solidFill>
                  <a:schemeClr val="tx1"/>
                </a:solidFill>
                <a:latin typeface="Arial" charset="0"/>
                <a:ea typeface="ＭＳ Ｐゴシック" pitchFamily="48" charset="-128"/>
              </a:defRPr>
            </a:lvl4pPr>
            <a:lvl5pPr marL="2057400" indent="-228600">
              <a:defRPr>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48"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F40220-BDEE-48FA-B76D-CE9E7287B766}"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endParaRPr>
          </a:p>
        </p:txBody>
      </p:sp>
      <p:sp>
        <p:nvSpPr>
          <p:cNvPr id="7171" name="Rectangle 2"/>
          <p:cNvSpPr>
            <a:spLocks noGrp="1" noRot="1" noChangeAspect="1" noChangeArrowheads="1" noTextEdit="1"/>
          </p:cNvSpPr>
          <p:nvPr>
            <p:ph type="sldImg"/>
          </p:nvPr>
        </p:nvSpPr>
        <p:spPr>
          <a:xfrm>
            <a:off x="2913063" y="841375"/>
            <a:ext cx="4040187" cy="2273300"/>
          </a:xfrm>
          <a:ln/>
        </p:spPr>
      </p:sp>
      <p:sp>
        <p:nvSpPr>
          <p:cNvPr id="7172"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4219736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239184" y="1651000"/>
            <a:ext cx="11664949" cy="2209800"/>
          </a:xfrm>
        </p:spPr>
        <p:txBody>
          <a:bodyPr/>
          <a:lstStyle>
            <a:lvl1pPr>
              <a:defRPr>
                <a:solidFill>
                  <a:schemeClr val="tx1"/>
                </a:solidFill>
              </a:defRPr>
            </a:lvl1pPr>
          </a:lstStyle>
          <a:p>
            <a:pPr lvl="0"/>
            <a:r>
              <a:rPr lang="ja-JP" altLang="en-US" noProof="0" dirty="0" smtClean="0"/>
              <a:t>マスタ タイトルの書式設定</a:t>
            </a:r>
          </a:p>
        </p:txBody>
      </p:sp>
      <p:sp>
        <p:nvSpPr>
          <p:cNvPr id="90115" name="Rectangle 3"/>
          <p:cNvSpPr>
            <a:spLocks noGrp="1" noChangeArrowheads="1"/>
          </p:cNvSpPr>
          <p:nvPr>
            <p:ph type="subTitle" idx="1"/>
          </p:nvPr>
        </p:nvSpPr>
        <p:spPr>
          <a:xfrm>
            <a:off x="3215218" y="4364039"/>
            <a:ext cx="8773583" cy="1944687"/>
          </a:xfrm>
        </p:spPr>
        <p:txBody>
          <a:bodyPr/>
          <a:lstStyle>
            <a:lvl1pPr marL="0" indent="0" algn="ctr">
              <a:buFont typeface="Wingdings" pitchFamily="2" charset="2"/>
              <a:buNone/>
              <a:defRPr>
                <a:solidFill>
                  <a:schemeClr val="tx1"/>
                </a:solidFill>
              </a:defRPr>
            </a:lvl1pPr>
          </a:lstStyle>
          <a:p>
            <a:pPr lvl="0"/>
            <a:r>
              <a:rPr lang="ja-JP" altLang="en-US" noProof="0" dirty="0" smtClean="0"/>
              <a:t>マスタ サブタイトルの書式設定</a:t>
            </a:r>
          </a:p>
        </p:txBody>
      </p:sp>
      <p:sp>
        <p:nvSpPr>
          <p:cNvPr id="9" name="Rectangle 16"/>
          <p:cNvSpPr>
            <a:spLocks noGrp="1" noChangeArrowheads="1"/>
          </p:cNvSpPr>
          <p:nvPr>
            <p:ph type="dt" sz="half" idx="10"/>
          </p:nvPr>
        </p:nvSpPr>
        <p:spPr>
          <a:xfrm>
            <a:off x="609600" y="6453189"/>
            <a:ext cx="2844800" cy="288925"/>
          </a:xfrm>
          <a:prstGeom prst="rect">
            <a:avLst/>
          </a:prstGeom>
        </p:spPr>
        <p:txBody>
          <a:bodyPr/>
          <a:lstStyle>
            <a:lvl1pPr>
              <a:defRPr>
                <a:latin typeface="HG丸ｺﾞｼｯｸM-PRO" panose="020F0600000000000000" pitchFamily="50" charset="-128"/>
                <a:ea typeface="HG丸ｺﾞｼｯｸM-PRO" panose="020F0600000000000000" pitchFamily="50" charset="-128"/>
              </a:defRPr>
            </a:lvl1pPr>
          </a:lstStyle>
          <a:p>
            <a:pPr>
              <a:defRPr/>
            </a:pPr>
            <a:endParaRPr lang="en-US" altLang="ja-JP" dirty="0"/>
          </a:p>
        </p:txBody>
      </p:sp>
      <p:sp>
        <p:nvSpPr>
          <p:cNvPr id="10" name="Rectangle 17"/>
          <p:cNvSpPr>
            <a:spLocks noGrp="1" noChangeArrowheads="1"/>
          </p:cNvSpPr>
          <p:nvPr>
            <p:ph type="ftr" sz="quarter" idx="11"/>
          </p:nvPr>
        </p:nvSpPr>
        <p:spPr>
          <a:xfrm>
            <a:off x="4165600" y="6453189"/>
            <a:ext cx="3860800" cy="288925"/>
          </a:xfrm>
          <a:prstGeom prst="rect">
            <a:avLst/>
          </a:prstGeom>
        </p:spPr>
        <p:txBody>
          <a:bodyPr/>
          <a:lstStyle>
            <a:lvl1pPr>
              <a:defRPr>
                <a:latin typeface="HG丸ｺﾞｼｯｸM-PRO" panose="020F0600000000000000" pitchFamily="50" charset="-128"/>
                <a:ea typeface="HG丸ｺﾞｼｯｸM-PRO" panose="020F0600000000000000" pitchFamily="50" charset="-128"/>
              </a:defRPr>
            </a:lvl1pPr>
          </a:lstStyle>
          <a:p>
            <a:pPr>
              <a:defRPr/>
            </a:pPr>
            <a:endParaRPr lang="en-US" altLang="ja-JP"/>
          </a:p>
        </p:txBody>
      </p:sp>
      <p:sp>
        <p:nvSpPr>
          <p:cNvPr id="11" name="Rectangle 18"/>
          <p:cNvSpPr>
            <a:spLocks noGrp="1" noChangeArrowheads="1"/>
          </p:cNvSpPr>
          <p:nvPr>
            <p:ph type="sldNum" sz="quarter" idx="12"/>
          </p:nvPr>
        </p:nvSpPr>
        <p:spPr>
          <a:xfrm>
            <a:off x="8737600" y="6453189"/>
            <a:ext cx="2844800" cy="288925"/>
          </a:xfrm>
          <a:prstGeom prst="rect">
            <a:avLst/>
          </a:prstGeom>
        </p:spPr>
        <p:txBody>
          <a:bodyPr/>
          <a:lstStyle>
            <a:lvl1pPr>
              <a:defRPr>
                <a:latin typeface="HG丸ｺﾞｼｯｸM-PRO" panose="020F0600000000000000" pitchFamily="50" charset="-128"/>
                <a:ea typeface="HG丸ｺﾞｼｯｸM-PRO" panose="020F0600000000000000" pitchFamily="50" charset="-128"/>
              </a:defRPr>
            </a:lvl1pPr>
          </a:lstStyle>
          <a:p>
            <a:pPr>
              <a:defRPr/>
            </a:pPr>
            <a:fld id="{BA886EFD-2E0F-4DA2-B16D-2454709EA3E4}" type="slidenum">
              <a:rPr lang="en-US" altLang="ja-JP" smtClean="0"/>
              <a:pPr>
                <a:defRPr/>
              </a:pPr>
              <a:t>‹#›</a:t>
            </a:fld>
            <a:endParaRPr lang="en-US" altLang="ja-JP"/>
          </a:p>
        </p:txBody>
      </p:sp>
      <p:sp>
        <p:nvSpPr>
          <p:cNvPr id="12" name="Line 7"/>
          <p:cNvSpPr>
            <a:spLocks noChangeShapeType="1"/>
          </p:cNvSpPr>
          <p:nvPr userDrawn="1"/>
        </p:nvSpPr>
        <p:spPr bwMode="auto">
          <a:xfrm>
            <a:off x="335360" y="4077072"/>
            <a:ext cx="11480800" cy="0"/>
          </a:xfrm>
          <a:prstGeom prst="line">
            <a:avLst/>
          </a:prstGeom>
          <a:noFill/>
          <a:ln w="76200" cmpd="thickThin">
            <a:solidFill>
              <a:srgbClr val="00669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368" y="268284"/>
            <a:ext cx="7818323" cy="1166444"/>
          </a:xfrm>
          <a:prstGeom prst="rect">
            <a:avLst/>
          </a:prstGeom>
        </p:spPr>
      </p:pic>
    </p:spTree>
    <p:extLst>
      <p:ext uri="{BB962C8B-B14F-4D97-AF65-F5344CB8AC3E}">
        <p14:creationId xmlns:p14="http://schemas.microsoft.com/office/powerpoint/2010/main" val="378128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xfrm>
            <a:off x="609600" y="6469064"/>
            <a:ext cx="2844800" cy="288925"/>
          </a:xfrm>
          <a:prstGeom prst="rect">
            <a:avLst/>
          </a:prstGeom>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xfrm>
            <a:off x="4165600" y="6469064"/>
            <a:ext cx="3860800" cy="288925"/>
          </a:xfrm>
          <a:prstGeom prst="rect">
            <a:avLst/>
          </a:prstGeom>
          <a:ln/>
        </p:spPr>
        <p:txBody>
          <a:bodyPr/>
          <a:lstStyle>
            <a:lvl1pPr>
              <a:defRPr/>
            </a:lvl1pPr>
          </a:lstStyle>
          <a:p>
            <a:pPr>
              <a:defRPr/>
            </a:pPr>
            <a:endParaRPr lang="en-US" altLang="ja-JP"/>
          </a:p>
        </p:txBody>
      </p:sp>
    </p:spTree>
    <p:extLst>
      <p:ext uri="{BB962C8B-B14F-4D97-AF65-F5344CB8AC3E}">
        <p14:creationId xmlns:p14="http://schemas.microsoft.com/office/powerpoint/2010/main" val="144039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544514"/>
            <a:ext cx="2743200" cy="569277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09600" y="544514"/>
            <a:ext cx="8026400" cy="569277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xfrm>
            <a:off x="609600" y="6469064"/>
            <a:ext cx="2844800" cy="288925"/>
          </a:xfrm>
          <a:prstGeom prst="rect">
            <a:avLst/>
          </a:prstGeom>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xfrm>
            <a:off x="4165600" y="6469064"/>
            <a:ext cx="3860800" cy="288925"/>
          </a:xfrm>
          <a:prstGeom prst="rect">
            <a:avLst/>
          </a:prstGeom>
          <a:ln/>
        </p:spPr>
        <p:txBody>
          <a:bodyPr/>
          <a:lstStyle>
            <a:lvl1pPr>
              <a:defRPr/>
            </a:lvl1pPr>
          </a:lstStyle>
          <a:p>
            <a:pPr>
              <a:defRPr/>
            </a:pPr>
            <a:endParaRPr lang="en-US" altLang="ja-JP"/>
          </a:p>
        </p:txBody>
      </p:sp>
    </p:spTree>
    <p:extLst>
      <p:ext uri="{BB962C8B-B14F-4D97-AF65-F5344CB8AC3E}">
        <p14:creationId xmlns:p14="http://schemas.microsoft.com/office/powerpoint/2010/main" val="3071210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B3CB1143-B54C-4E75-86DF-E0DFEE5160A7}" type="datetime1">
              <a:rPr kumimoji="1" lang="ja-JP" altLang="en-US" smtClean="0"/>
              <a:t>2022/9/22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C67BE3-301D-4AD6-A4BE-C4371F1AE370}" type="slidenum">
              <a:rPr kumimoji="1" lang="ja-JP" altLang="en-US" smtClean="0"/>
              <a:t>‹#›</a:t>
            </a:fld>
            <a:endParaRPr kumimoji="1" lang="ja-JP" altLang="en-US"/>
          </a:p>
        </p:txBody>
      </p:sp>
      <p:pic>
        <p:nvPicPr>
          <p:cNvPr id="7" name="図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67751" y="6302288"/>
            <a:ext cx="2823075" cy="419320"/>
          </a:xfrm>
          <a:prstGeom prst="rect">
            <a:avLst/>
          </a:prstGeom>
          <a:ln w="57150">
            <a:solidFill>
              <a:schemeClr val="tx1"/>
            </a:solidFill>
          </a:ln>
          <a:effectLst>
            <a:glow rad="63500">
              <a:schemeClr val="accent5">
                <a:satMod val="175000"/>
                <a:alpha val="40000"/>
              </a:schemeClr>
            </a:glow>
            <a:softEdge rad="63500"/>
          </a:effectLst>
        </p:spPr>
      </p:pic>
    </p:spTree>
    <p:extLst>
      <p:ext uri="{BB962C8B-B14F-4D97-AF65-F5344CB8AC3E}">
        <p14:creationId xmlns:p14="http://schemas.microsoft.com/office/powerpoint/2010/main" val="4152574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3"/>
          <p:cNvSpPr>
            <a:spLocks noGrp="1"/>
          </p:cNvSpPr>
          <p:nvPr>
            <p:ph type="dt" sz="half" idx="10"/>
          </p:nvPr>
        </p:nvSpPr>
        <p:spPr/>
        <p:txBody>
          <a:bodyPr/>
          <a:lstStyle/>
          <a:p>
            <a:fld id="{375B5507-C498-4D8C-BD67-856B734B9EEB}" type="datetime1">
              <a:rPr kumimoji="1" lang="ja-JP" altLang="en-US" smtClean="0"/>
              <a:t>2022/9/22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C67BE3-301D-4AD6-A4BE-C4371F1AE370}" type="slidenum">
              <a:rPr kumimoji="1" lang="ja-JP" altLang="en-US" smtClean="0"/>
              <a:t>‹#›</a:t>
            </a:fld>
            <a:endParaRPr kumimoji="1" lang="ja-JP" altLang="en-US"/>
          </a:p>
        </p:txBody>
      </p:sp>
      <p:sp>
        <p:nvSpPr>
          <p:cNvPr id="8" name="Rectangle 18"/>
          <p:cNvSpPr/>
          <p:nvPr userDrawn="1"/>
        </p:nvSpPr>
        <p:spPr>
          <a:xfrm>
            <a:off x="0" y="0"/>
            <a:ext cx="914400" cy="90846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Rectangle 18"/>
          <p:cNvSpPr/>
          <p:nvPr userDrawn="1"/>
        </p:nvSpPr>
        <p:spPr>
          <a:xfrm>
            <a:off x="0" y="856409"/>
            <a:ext cx="12158443" cy="516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0" name="図 9"/>
          <p:cNvPicPr>
            <a:picLocks noChangeAspect="1"/>
          </p:cNvPicPr>
          <p:nvPr userDrawn="1"/>
        </p:nvPicPr>
        <p:blipFill>
          <a:blip r:embed="rId2"/>
          <a:stretch>
            <a:fillRect/>
          </a:stretch>
        </p:blipFill>
        <p:spPr>
          <a:xfrm>
            <a:off x="11131019" y="103615"/>
            <a:ext cx="963163" cy="7235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33980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43C195F0-ECC3-42B3-91BC-736B82874F74}" type="datetime1">
              <a:rPr kumimoji="1" lang="ja-JP" altLang="en-US" smtClean="0"/>
              <a:t>2022/9/22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C67BE3-301D-4AD6-A4BE-C4371F1AE370}" type="slidenum">
              <a:rPr kumimoji="1" lang="ja-JP" altLang="en-US" smtClean="0"/>
              <a:t>‹#›</a:t>
            </a:fld>
            <a:endParaRPr kumimoji="1" lang="ja-JP" altLang="en-US" dirty="0"/>
          </a:p>
        </p:txBody>
      </p:sp>
    </p:spTree>
    <p:extLst>
      <p:ext uri="{BB962C8B-B14F-4D97-AF65-F5344CB8AC3E}">
        <p14:creationId xmlns:p14="http://schemas.microsoft.com/office/powerpoint/2010/main" val="93495945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43C195F0-ECC3-42B3-91BC-736B82874F74}" type="datetime1">
              <a:rPr kumimoji="1" lang="ja-JP" altLang="en-US" smtClean="0"/>
              <a:t>2022/9/22</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9C67BE3-301D-4AD6-A4BE-C4371F1AE370}" type="slidenum">
              <a:rPr kumimoji="1" lang="ja-JP" altLang="en-US" smtClean="0"/>
              <a:t>‹#›</a:t>
            </a:fld>
            <a:endParaRPr kumimoji="1" lang="ja-JP" altLang="en-US" dirty="0"/>
          </a:p>
        </p:txBody>
      </p:sp>
    </p:spTree>
    <p:extLst>
      <p:ext uri="{BB962C8B-B14F-4D97-AF65-F5344CB8AC3E}">
        <p14:creationId xmlns:p14="http://schemas.microsoft.com/office/powerpoint/2010/main" val="109661817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43C195F0-ECC3-42B3-91BC-736B82874F74}" type="datetime1">
              <a:rPr kumimoji="1" lang="ja-JP" altLang="en-US" smtClean="0"/>
              <a:t>2022/9/22</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9C67BE3-301D-4AD6-A4BE-C4371F1AE370}" type="slidenum">
              <a:rPr kumimoji="1" lang="ja-JP" altLang="en-US" smtClean="0"/>
              <a:t>‹#›</a:t>
            </a:fld>
            <a:endParaRPr kumimoji="1" lang="ja-JP" altLang="en-US" dirty="0"/>
          </a:p>
        </p:txBody>
      </p:sp>
    </p:spTree>
    <p:extLst>
      <p:ext uri="{BB962C8B-B14F-4D97-AF65-F5344CB8AC3E}">
        <p14:creationId xmlns:p14="http://schemas.microsoft.com/office/powerpoint/2010/main" val="1428973286"/>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7" name="Date Placeholder 2"/>
          <p:cNvSpPr>
            <a:spLocks noGrp="1"/>
          </p:cNvSpPr>
          <p:nvPr>
            <p:ph type="dt" sz="half" idx="10"/>
          </p:nvPr>
        </p:nvSpPr>
        <p:spPr/>
        <p:txBody>
          <a:bodyPr/>
          <a:lstStyle/>
          <a:p>
            <a:fld id="{1AE0BBC4-3B3B-4665-B4E4-033BD2040017}" type="datetime1">
              <a:rPr kumimoji="1" lang="ja-JP" altLang="en-US" smtClean="0"/>
              <a:t>2022/9/22</a:t>
            </a:fld>
            <a:endParaRPr kumimoji="1" lang="ja-JP" altLang="en-US"/>
          </a:p>
        </p:txBody>
      </p:sp>
      <p:sp>
        <p:nvSpPr>
          <p:cNvPr id="5" name="Footer Placeholder 3"/>
          <p:cNvSpPr>
            <a:spLocks noGrp="1"/>
          </p:cNvSpPr>
          <p:nvPr>
            <p:ph type="ftr" sz="quarter" idx="11"/>
          </p:nvPr>
        </p:nvSpPr>
        <p:spPr/>
        <p:txBody>
          <a:bodyPr/>
          <a:lstStyle/>
          <a:p>
            <a:endParaRPr kumimoji="1" lang="ja-JP" altLang="en-US"/>
          </a:p>
        </p:txBody>
      </p:sp>
      <p:sp>
        <p:nvSpPr>
          <p:cNvPr id="6" name="Slide Number Placeholder 4"/>
          <p:cNvSpPr>
            <a:spLocks noGrp="1"/>
          </p:cNvSpPr>
          <p:nvPr>
            <p:ph type="sldNum" sz="quarter" idx="12"/>
          </p:nvPr>
        </p:nvSpPr>
        <p:spPr/>
        <p:txBody>
          <a:bodyPr/>
          <a:lstStyle/>
          <a:p>
            <a:fld id="{A9C67BE3-301D-4AD6-A4BE-C4371F1AE370}" type="slidenum">
              <a:rPr kumimoji="1" lang="ja-JP" altLang="en-US" smtClean="0"/>
              <a:t>‹#›</a:t>
            </a:fld>
            <a:endParaRPr kumimoji="1" lang="ja-JP" altLang="en-US"/>
          </a:p>
        </p:txBody>
      </p:sp>
      <p:sp>
        <p:nvSpPr>
          <p:cNvPr id="8" name="Rectangle 18"/>
          <p:cNvSpPr/>
          <p:nvPr userDrawn="1"/>
        </p:nvSpPr>
        <p:spPr>
          <a:xfrm>
            <a:off x="0" y="0"/>
            <a:ext cx="914400" cy="90846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Rectangle 18"/>
          <p:cNvSpPr/>
          <p:nvPr userDrawn="1"/>
        </p:nvSpPr>
        <p:spPr>
          <a:xfrm>
            <a:off x="0" y="856409"/>
            <a:ext cx="12158443" cy="516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0" name="図 9"/>
          <p:cNvPicPr>
            <a:picLocks noChangeAspect="1"/>
          </p:cNvPicPr>
          <p:nvPr userDrawn="1"/>
        </p:nvPicPr>
        <p:blipFill>
          <a:blip r:embed="rId2"/>
          <a:stretch>
            <a:fillRect/>
          </a:stretch>
        </p:blipFill>
        <p:spPr>
          <a:xfrm>
            <a:off x="11131019" y="103615"/>
            <a:ext cx="963163" cy="7235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78667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CFB64E1-58D5-4799-A0CF-B3FED03E3126}" type="datetime1">
              <a:rPr kumimoji="1" lang="ja-JP" altLang="en-US" smtClean="0"/>
              <a:t>2022/9/22</a:t>
            </a:fld>
            <a:endParaRPr kumimoji="1" lang="ja-JP" altLang="en-US"/>
          </a:p>
        </p:txBody>
      </p:sp>
      <p:sp>
        <p:nvSpPr>
          <p:cNvPr id="5" name="Footer Placeholder 2"/>
          <p:cNvSpPr>
            <a:spLocks noGrp="1"/>
          </p:cNvSpPr>
          <p:nvPr>
            <p:ph type="ftr" sz="quarter" idx="11"/>
          </p:nvPr>
        </p:nvSpPr>
        <p:spPr/>
        <p:txBody>
          <a:bodyPr/>
          <a:lstStyle/>
          <a:p>
            <a:endParaRPr kumimoji="1" lang="ja-JP" altLang="en-US"/>
          </a:p>
        </p:txBody>
      </p:sp>
      <p:sp>
        <p:nvSpPr>
          <p:cNvPr id="6" name="Slide Number Placeholder 3"/>
          <p:cNvSpPr>
            <a:spLocks noGrp="1"/>
          </p:cNvSpPr>
          <p:nvPr>
            <p:ph type="sldNum" sz="quarter" idx="12"/>
          </p:nvPr>
        </p:nvSpPr>
        <p:spPr/>
        <p:txBody>
          <a:bodyPr/>
          <a:lstStyle/>
          <a:p>
            <a:fld id="{A9C67BE3-301D-4AD6-A4BE-C4371F1AE370}" type="slidenum">
              <a:rPr kumimoji="1" lang="ja-JP" altLang="en-US" smtClean="0"/>
              <a:t>‹#›</a:t>
            </a:fld>
            <a:endParaRPr kumimoji="1" lang="ja-JP" altLang="en-US"/>
          </a:p>
        </p:txBody>
      </p:sp>
    </p:spTree>
    <p:extLst>
      <p:ext uri="{BB962C8B-B14F-4D97-AF65-F5344CB8AC3E}">
        <p14:creationId xmlns:p14="http://schemas.microsoft.com/office/powerpoint/2010/main" val="2466804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7" name="Date Placeholder 4"/>
          <p:cNvSpPr>
            <a:spLocks noGrp="1"/>
          </p:cNvSpPr>
          <p:nvPr>
            <p:ph type="dt" sz="half" idx="10"/>
          </p:nvPr>
        </p:nvSpPr>
        <p:spPr/>
        <p:txBody>
          <a:bodyPr/>
          <a:lstStyle/>
          <a:p>
            <a:fld id="{43C195F0-ECC3-42B3-91BC-736B82874F74}" type="datetime1">
              <a:rPr kumimoji="1" lang="ja-JP" altLang="en-US" smtClean="0"/>
              <a:t>2022/9/22</a:t>
            </a:fld>
            <a:endParaRPr kumimoji="1" lang="ja-JP" altLang="en-US" dirty="0"/>
          </a:p>
        </p:txBody>
      </p:sp>
      <p:sp>
        <p:nvSpPr>
          <p:cNvPr id="5" name="Footer Placeholder 5"/>
          <p:cNvSpPr>
            <a:spLocks noGrp="1"/>
          </p:cNvSpPr>
          <p:nvPr>
            <p:ph type="ftr" sz="quarter" idx="11"/>
          </p:nvPr>
        </p:nvSpPr>
        <p:spPr/>
        <p:txBody>
          <a:bodyPr/>
          <a:lstStyle/>
          <a:p>
            <a:endParaRPr kumimoji="1" lang="ja-JP" altLang="en-US"/>
          </a:p>
        </p:txBody>
      </p:sp>
      <p:sp>
        <p:nvSpPr>
          <p:cNvPr id="6" name="Slide Number Placeholder 6"/>
          <p:cNvSpPr>
            <a:spLocks noGrp="1"/>
          </p:cNvSpPr>
          <p:nvPr>
            <p:ph type="sldNum" sz="quarter" idx="12"/>
          </p:nvPr>
        </p:nvSpPr>
        <p:spPr/>
        <p:txBody>
          <a:bodyPr/>
          <a:lstStyle/>
          <a:p>
            <a:fld id="{A9C67BE3-301D-4AD6-A4BE-C4371F1AE370}" type="slidenum">
              <a:rPr kumimoji="1" lang="ja-JP" altLang="en-US" smtClean="0"/>
              <a:t>‹#›</a:t>
            </a:fld>
            <a:endParaRPr kumimoji="1" lang="ja-JP" altLang="en-US" dirty="0"/>
          </a:p>
        </p:txBody>
      </p:sp>
    </p:spTree>
    <p:extLst>
      <p:ext uri="{BB962C8B-B14F-4D97-AF65-F5344CB8AC3E}">
        <p14:creationId xmlns:p14="http://schemas.microsoft.com/office/powerpoint/2010/main" val="9146036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lvl1pPr>
              <a:buClr>
                <a:srgbClr val="006699"/>
              </a:buClr>
              <a:defRPr/>
            </a:lvl1pPr>
            <a:lvl2pPr>
              <a:buClr>
                <a:srgbClr val="006699"/>
              </a:buClr>
              <a:defRPr/>
            </a:lvl2pPr>
            <a:lvl3pPr>
              <a:buClr>
                <a:srgbClr val="006699"/>
              </a:buClr>
              <a:defRPr/>
            </a:lvl3pPr>
            <a:lvl4pPr>
              <a:buClr>
                <a:srgbClr val="006699"/>
              </a:buClr>
              <a:defRPr/>
            </a:lvl4pPr>
            <a:lvl5pPr>
              <a:buClr>
                <a:srgbClr val="006699"/>
              </a:buClr>
              <a:defRPr/>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5" name="日付プレースホルダー 3"/>
          <p:cNvSpPr>
            <a:spLocks noGrp="1"/>
          </p:cNvSpPr>
          <p:nvPr>
            <p:ph type="dt" sz="half" idx="10"/>
          </p:nvPr>
        </p:nvSpPr>
        <p:spPr>
          <a:xfrm>
            <a:off x="609600" y="6469064"/>
            <a:ext cx="2844800" cy="288925"/>
          </a:xfrm>
          <a:prstGeom prst="rect">
            <a:avLst/>
          </a:prstGeom>
        </p:spPr>
        <p:txBody>
          <a:bodyPr/>
          <a:lstStyle>
            <a:lvl1pPr>
              <a:defRPr>
                <a:latin typeface="HG丸ｺﾞｼｯｸM-PRO" panose="020F0600000000000000" pitchFamily="50" charset="-128"/>
                <a:ea typeface="HG丸ｺﾞｼｯｸM-PRO" panose="020F0600000000000000" pitchFamily="50" charset="-128"/>
              </a:defRPr>
            </a:lvl1pPr>
          </a:lstStyle>
          <a:p>
            <a:pPr>
              <a:defRPr/>
            </a:pPr>
            <a:endParaRPr lang="en-US" altLang="ja-JP"/>
          </a:p>
        </p:txBody>
      </p:sp>
      <p:sp>
        <p:nvSpPr>
          <p:cNvPr id="6" name="フッター プレースホルダー 4"/>
          <p:cNvSpPr>
            <a:spLocks noGrp="1"/>
          </p:cNvSpPr>
          <p:nvPr>
            <p:ph type="ftr" sz="quarter" idx="11"/>
          </p:nvPr>
        </p:nvSpPr>
        <p:spPr>
          <a:xfrm>
            <a:off x="4165600" y="6469064"/>
            <a:ext cx="3860800" cy="288925"/>
          </a:xfrm>
          <a:prstGeom prst="rect">
            <a:avLst/>
          </a:prstGeom>
        </p:spPr>
        <p:txBody>
          <a:bodyPr/>
          <a:lstStyle>
            <a:lvl1pPr>
              <a:defRPr>
                <a:latin typeface="HG丸ｺﾞｼｯｸM-PRO" panose="020F0600000000000000" pitchFamily="50" charset="-128"/>
                <a:ea typeface="HG丸ｺﾞｼｯｸM-PRO" panose="020F0600000000000000" pitchFamily="50" charset="-128"/>
              </a:defRPr>
            </a:lvl1pPr>
          </a:lstStyle>
          <a:p>
            <a:pPr>
              <a:defRPr/>
            </a:pPr>
            <a:endParaRPr lang="en-US" altLang="ja-JP"/>
          </a:p>
        </p:txBody>
      </p:sp>
    </p:spTree>
    <p:extLst>
      <p:ext uri="{BB962C8B-B14F-4D97-AF65-F5344CB8AC3E}">
        <p14:creationId xmlns:p14="http://schemas.microsoft.com/office/powerpoint/2010/main" val="30522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3C195F0-ECC3-42B3-91BC-736B82874F74}" type="datetime1">
              <a:rPr kumimoji="1" lang="ja-JP" altLang="en-US" smtClean="0"/>
              <a:t>2022/9/22</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9C67BE3-301D-4AD6-A4BE-C4371F1AE370}" type="slidenum">
              <a:rPr kumimoji="1" lang="ja-JP" altLang="en-US" smtClean="0"/>
              <a:t>‹#›</a:t>
            </a:fld>
            <a:endParaRPr kumimoji="1" lang="ja-JP" altLang="en-US" dirty="0"/>
          </a:p>
        </p:txBody>
      </p:sp>
    </p:spTree>
    <p:extLst>
      <p:ext uri="{BB962C8B-B14F-4D97-AF65-F5344CB8AC3E}">
        <p14:creationId xmlns:p14="http://schemas.microsoft.com/office/powerpoint/2010/main" val="213636250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3C195F0-ECC3-42B3-91BC-736B82874F74}" type="datetime1">
              <a:rPr kumimoji="1" lang="ja-JP" altLang="en-US" smtClean="0"/>
              <a:t>2022/9/22</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9C67BE3-301D-4AD6-A4BE-C4371F1AE370}" type="slidenum">
              <a:rPr kumimoji="1" lang="ja-JP" altLang="en-US" smtClean="0"/>
              <a:t>‹#›</a:t>
            </a:fld>
            <a:endParaRPr kumimoji="1" lang="ja-JP" altLang="en-US" dirty="0"/>
          </a:p>
        </p:txBody>
      </p:sp>
    </p:spTree>
    <p:extLst>
      <p:ext uri="{BB962C8B-B14F-4D97-AF65-F5344CB8AC3E}">
        <p14:creationId xmlns:p14="http://schemas.microsoft.com/office/powerpoint/2010/main" val="352693183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ja-JP" altLang="en-US" smtClean="0"/>
              <a:t>マスター タイトルの書式設定</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43C195F0-ECC3-42B3-91BC-736B82874F74}" type="datetime1">
              <a:rPr kumimoji="1" lang="ja-JP" altLang="en-US" smtClean="0"/>
              <a:t>2022/9/22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C67BE3-301D-4AD6-A4BE-C4371F1AE370}" type="slidenum">
              <a:rPr kumimoji="1" lang="ja-JP" altLang="en-US" smtClean="0"/>
              <a:t>‹#›</a:t>
            </a:fld>
            <a:endParaRPr kumimoji="1" lang="ja-JP" altLang="en-US" dirty="0"/>
          </a:p>
        </p:txBody>
      </p:sp>
    </p:spTree>
    <p:extLst>
      <p:ext uri="{BB962C8B-B14F-4D97-AF65-F5344CB8AC3E}">
        <p14:creationId xmlns:p14="http://schemas.microsoft.com/office/powerpoint/2010/main" val="230453442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ja-JP" altLang="en-US" smtClean="0"/>
              <a:t>マスター タイトルの書式設定</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ja-JP" altLang="en-US" smtClean="0"/>
              <a:t>マスター テキストの書式設定</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43C195F0-ECC3-42B3-91BC-736B82874F74}" type="datetime1">
              <a:rPr kumimoji="1" lang="ja-JP" altLang="en-US" smtClean="0"/>
              <a:t>2022/9/22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C67BE3-301D-4AD6-A4BE-C4371F1AE370}" type="slidenum">
              <a:rPr kumimoji="1" lang="ja-JP" altLang="en-US" smtClean="0"/>
              <a:t>‹#›</a:t>
            </a:fld>
            <a:endParaRPr kumimoji="1" lang="ja-JP" alt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025230912"/>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43C195F0-ECC3-42B3-91BC-736B82874F74}" type="datetime1">
              <a:rPr kumimoji="1" lang="ja-JP" altLang="en-US" smtClean="0"/>
              <a:t>2022/9/22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C67BE3-301D-4AD6-A4BE-C4371F1AE370}" type="slidenum">
              <a:rPr kumimoji="1" lang="ja-JP" altLang="en-US" smtClean="0"/>
              <a:t>‹#›</a:t>
            </a:fld>
            <a:endParaRPr kumimoji="1" lang="ja-JP" altLang="en-US" dirty="0"/>
          </a:p>
        </p:txBody>
      </p:sp>
    </p:spTree>
    <p:extLst>
      <p:ext uri="{BB962C8B-B14F-4D97-AF65-F5344CB8AC3E}">
        <p14:creationId xmlns:p14="http://schemas.microsoft.com/office/powerpoint/2010/main" val="215551576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3C195F0-ECC3-42B3-91BC-736B82874F74}" type="datetime1">
              <a:rPr kumimoji="1" lang="ja-JP" altLang="en-US" smtClean="0"/>
              <a:t>2022/9/22</a:t>
            </a:fld>
            <a:endParaRPr kumimoji="1" lang="ja-JP" altLang="en-US" dirty="0"/>
          </a:p>
        </p:txBody>
      </p:sp>
      <p:sp>
        <p:nvSpPr>
          <p:cNvPr id="4"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C67BE3-301D-4AD6-A4BE-C4371F1AE370}" type="slidenum">
              <a:rPr kumimoji="1" lang="ja-JP" altLang="en-US" smtClean="0"/>
              <a:t>‹#›</a:t>
            </a:fld>
            <a:endParaRPr kumimoji="1" lang="ja-JP" altLang="en-US" dirty="0"/>
          </a:p>
        </p:txBody>
      </p:sp>
    </p:spTree>
    <p:extLst>
      <p:ext uri="{BB962C8B-B14F-4D97-AF65-F5344CB8AC3E}">
        <p14:creationId xmlns:p14="http://schemas.microsoft.com/office/powerpoint/2010/main" val="2421291666"/>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3C195F0-ECC3-42B3-91BC-736B82874F74}" type="datetime1">
              <a:rPr kumimoji="1" lang="ja-JP" altLang="en-US" smtClean="0"/>
              <a:t>2022/9/22</a:t>
            </a:fld>
            <a:endParaRPr kumimoji="1" lang="ja-JP" altLang="en-US" dirty="0"/>
          </a:p>
        </p:txBody>
      </p:sp>
      <p:sp>
        <p:nvSpPr>
          <p:cNvPr id="4"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C67BE3-301D-4AD6-A4BE-C4371F1AE370}" type="slidenum">
              <a:rPr kumimoji="1" lang="ja-JP" altLang="en-US" smtClean="0"/>
              <a:t>‹#›</a:t>
            </a:fld>
            <a:endParaRPr kumimoji="1" lang="ja-JP" altLang="en-US" dirty="0"/>
          </a:p>
        </p:txBody>
      </p:sp>
    </p:spTree>
    <p:extLst>
      <p:ext uri="{BB962C8B-B14F-4D97-AF65-F5344CB8AC3E}">
        <p14:creationId xmlns:p14="http://schemas.microsoft.com/office/powerpoint/2010/main" val="3229496871"/>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nchor="t" anchorCtr="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3C195F0-ECC3-42B3-91BC-736B82874F74}" type="datetime1">
              <a:rPr kumimoji="1" lang="ja-JP" altLang="en-US" smtClean="0"/>
              <a:t>2022/9/22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C67BE3-301D-4AD6-A4BE-C4371F1AE370}" type="slidenum">
              <a:rPr kumimoji="1" lang="ja-JP" altLang="en-US" smtClean="0"/>
              <a:t>‹#›</a:t>
            </a:fld>
            <a:endParaRPr kumimoji="1" lang="ja-JP" altLang="en-US" dirty="0"/>
          </a:p>
        </p:txBody>
      </p:sp>
    </p:spTree>
    <p:extLst>
      <p:ext uri="{BB962C8B-B14F-4D97-AF65-F5344CB8AC3E}">
        <p14:creationId xmlns:p14="http://schemas.microsoft.com/office/powerpoint/2010/main" val="2319572317"/>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3C195F0-ECC3-42B3-91BC-736B82874F74}" type="datetime1">
              <a:rPr kumimoji="1" lang="ja-JP" altLang="en-US" smtClean="0"/>
              <a:t>2022/9/22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C67BE3-301D-4AD6-A4BE-C4371F1AE370}" type="slidenum">
              <a:rPr kumimoji="1" lang="ja-JP" altLang="en-US" smtClean="0"/>
              <a:t>‹#›</a:t>
            </a:fld>
            <a:endParaRPr kumimoji="1" lang="ja-JP" altLang="en-US" dirty="0"/>
          </a:p>
        </p:txBody>
      </p:sp>
    </p:spTree>
    <p:extLst>
      <p:ext uri="{BB962C8B-B14F-4D97-AF65-F5344CB8AC3E}">
        <p14:creationId xmlns:p14="http://schemas.microsoft.com/office/powerpoint/2010/main" val="103014857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587206"/>
            <a:ext cx="103632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1757547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09600" y="2060576"/>
            <a:ext cx="5384800" cy="4176713"/>
          </a:xfrm>
        </p:spPr>
        <p:txBody>
          <a:bodyPr/>
          <a:lstStyle>
            <a:lvl1pPr>
              <a:buClr>
                <a:srgbClr val="006699"/>
              </a:buClr>
              <a:defRPr sz="2800"/>
            </a:lvl1pPr>
            <a:lvl2pPr>
              <a:buClr>
                <a:srgbClr val="006699"/>
              </a:buClr>
              <a:defRPr sz="2400"/>
            </a:lvl2pPr>
            <a:lvl3pPr>
              <a:buClr>
                <a:srgbClr val="006699"/>
              </a:buClr>
              <a:defRPr sz="2000"/>
            </a:lvl3pPr>
            <a:lvl4pPr>
              <a:buClr>
                <a:srgbClr val="006699"/>
              </a:buClr>
              <a:defRPr sz="1800"/>
            </a:lvl4pPr>
            <a:lvl5pPr>
              <a:defRPr sz="1800"/>
            </a:lvl5pPr>
            <a:lvl6pPr>
              <a:defRPr sz="1800"/>
            </a:lvl6pPr>
            <a:lvl7pPr>
              <a:defRPr sz="1800"/>
            </a:lvl7pPr>
            <a:lvl8pPr>
              <a:defRPr sz="1800"/>
            </a:lvl8pPr>
            <a:lvl9pPr>
              <a:defRPr sz="1800"/>
            </a:lvl9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コンテンツ プレースホルダー 3"/>
          <p:cNvSpPr>
            <a:spLocks noGrp="1"/>
          </p:cNvSpPr>
          <p:nvPr>
            <p:ph sz="half" idx="2"/>
          </p:nvPr>
        </p:nvSpPr>
        <p:spPr>
          <a:xfrm>
            <a:off x="6197600" y="2060576"/>
            <a:ext cx="5384800" cy="4176713"/>
          </a:xfrm>
        </p:spPr>
        <p:txBody>
          <a:bodyPr/>
          <a:lstStyle>
            <a:lvl1pPr marL="514350" indent="-514350">
              <a:buClr>
                <a:srgbClr val="006699"/>
              </a:buClr>
              <a:buFont typeface="+mj-lt"/>
              <a:buAutoNum type="arabicPeriod"/>
              <a:defRPr sz="2800"/>
            </a:lvl1pPr>
            <a:lvl2pPr marL="914400" indent="-457200">
              <a:buClr>
                <a:srgbClr val="006699"/>
              </a:buClr>
              <a:buFont typeface="+mj-lt"/>
              <a:buAutoNum type="arabicPeriod"/>
              <a:defRPr sz="2400"/>
            </a:lvl2pPr>
            <a:lvl3pPr marL="1371600" indent="-457200">
              <a:buClr>
                <a:srgbClr val="006699"/>
              </a:buClr>
              <a:buFont typeface="+mj-lt"/>
              <a:buAutoNum type="arabicPeriod"/>
              <a:defRPr sz="2000"/>
            </a:lvl3pPr>
            <a:lvl4pPr marL="1714500" indent="-342900">
              <a:buClr>
                <a:srgbClr val="006699"/>
              </a:buClr>
              <a:buFont typeface="+mj-lt"/>
              <a:buAutoNum type="arabicPeriod"/>
              <a:defRPr sz="1800"/>
            </a:lvl4pPr>
            <a:lvl5pPr>
              <a:defRPr sz="1800"/>
            </a:lvl5pPr>
            <a:lvl6pPr>
              <a:defRPr sz="1800"/>
            </a:lvl6pPr>
            <a:lvl7pPr>
              <a:defRPr sz="1800"/>
            </a:lvl7pPr>
            <a:lvl8pPr>
              <a:defRPr sz="1800"/>
            </a:lvl8pPr>
            <a:lvl9pPr>
              <a:defRPr sz="1800"/>
            </a:lvl9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5" name="Rectangle 4"/>
          <p:cNvSpPr>
            <a:spLocks noGrp="1" noChangeArrowheads="1"/>
          </p:cNvSpPr>
          <p:nvPr>
            <p:ph type="dt" sz="half" idx="10"/>
          </p:nvPr>
        </p:nvSpPr>
        <p:spPr>
          <a:xfrm>
            <a:off x="609600" y="6469064"/>
            <a:ext cx="2844800" cy="288925"/>
          </a:xfrm>
          <a:prstGeom prst="rect">
            <a:avLst/>
          </a:prstGeom>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xfrm>
            <a:off x="4165600" y="6469064"/>
            <a:ext cx="3860800" cy="288925"/>
          </a:xfrm>
          <a:prstGeom prst="rect">
            <a:avLst/>
          </a:prstGeom>
          <a:ln/>
        </p:spPr>
        <p:txBody>
          <a:bodyPr/>
          <a:lstStyle>
            <a:lvl1pPr>
              <a:defRPr/>
            </a:lvl1pPr>
          </a:lstStyle>
          <a:p>
            <a:pPr>
              <a:defRPr/>
            </a:pPr>
            <a:endParaRPr lang="en-US" altLang="ja-JP"/>
          </a:p>
        </p:txBody>
      </p:sp>
    </p:spTree>
    <p:extLst>
      <p:ext uri="{BB962C8B-B14F-4D97-AF65-F5344CB8AC3E}">
        <p14:creationId xmlns:p14="http://schemas.microsoft.com/office/powerpoint/2010/main" val="1281694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529803"/>
            <a:ext cx="109728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09600" y="179027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09600" y="2430040"/>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193368" y="1790278"/>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193368" y="2430040"/>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037102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xfrm>
            <a:off x="609600" y="6469064"/>
            <a:ext cx="2844800" cy="288925"/>
          </a:xfrm>
          <a:prstGeom prst="rect">
            <a:avLst/>
          </a:prstGeom>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xfrm>
            <a:off x="4165600" y="6469064"/>
            <a:ext cx="3860800" cy="288925"/>
          </a:xfrm>
          <a:prstGeom prst="rect">
            <a:avLst/>
          </a:prstGeom>
          <a:ln/>
        </p:spPr>
        <p:txBody>
          <a:bodyPr/>
          <a:lstStyle>
            <a:lvl1pPr>
              <a:defRPr/>
            </a:lvl1pPr>
          </a:lstStyle>
          <a:p>
            <a:pPr>
              <a:defRPr/>
            </a:pPr>
            <a:endParaRPr lang="en-US" altLang="ja-JP"/>
          </a:p>
        </p:txBody>
      </p:sp>
    </p:spTree>
    <p:extLst>
      <p:ext uri="{BB962C8B-B14F-4D97-AF65-F5344CB8AC3E}">
        <p14:creationId xmlns:p14="http://schemas.microsoft.com/office/powerpoint/2010/main" val="339652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469064"/>
            <a:ext cx="2844800" cy="288925"/>
          </a:xfrm>
          <a:prstGeom prst="rect">
            <a:avLst/>
          </a:prstGeom>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xfrm>
            <a:off x="4165600" y="6469064"/>
            <a:ext cx="3860800" cy="288925"/>
          </a:xfrm>
          <a:prstGeom prst="rect">
            <a:avLst/>
          </a:prstGeom>
          <a:ln/>
        </p:spPr>
        <p:txBody>
          <a:bodyPr/>
          <a:lstStyle>
            <a:lvl1pPr>
              <a:defRPr/>
            </a:lvl1pPr>
          </a:lstStyle>
          <a:p>
            <a:pPr>
              <a:defRPr/>
            </a:pPr>
            <a:endParaRPr lang="en-US" altLang="ja-JP"/>
          </a:p>
        </p:txBody>
      </p:sp>
    </p:spTree>
    <p:extLst>
      <p:ext uri="{BB962C8B-B14F-4D97-AF65-F5344CB8AC3E}">
        <p14:creationId xmlns:p14="http://schemas.microsoft.com/office/powerpoint/2010/main" val="3596109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xfrm>
            <a:off x="609600" y="6469064"/>
            <a:ext cx="2844800" cy="288925"/>
          </a:xfrm>
          <a:prstGeom prst="rect">
            <a:avLst/>
          </a:prstGeom>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xfrm>
            <a:off x="4165600" y="6469064"/>
            <a:ext cx="3860800" cy="288925"/>
          </a:xfrm>
          <a:prstGeom prst="rect">
            <a:avLst/>
          </a:prstGeom>
          <a:ln/>
        </p:spPr>
        <p:txBody>
          <a:bodyPr/>
          <a:lstStyle>
            <a:lvl1pPr>
              <a:defRPr/>
            </a:lvl1pPr>
          </a:lstStyle>
          <a:p>
            <a:pPr>
              <a:defRPr/>
            </a:pPr>
            <a:endParaRPr lang="en-US" altLang="ja-JP"/>
          </a:p>
        </p:txBody>
      </p:sp>
    </p:spTree>
    <p:extLst>
      <p:ext uri="{BB962C8B-B14F-4D97-AF65-F5344CB8AC3E}">
        <p14:creationId xmlns:p14="http://schemas.microsoft.com/office/powerpoint/2010/main" val="3450624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xfrm>
            <a:off x="609600" y="6469064"/>
            <a:ext cx="2844800" cy="288925"/>
          </a:xfrm>
          <a:prstGeom prst="rect">
            <a:avLst/>
          </a:prstGeom>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xfrm>
            <a:off x="4165600" y="6469064"/>
            <a:ext cx="3860800" cy="288925"/>
          </a:xfrm>
          <a:prstGeom prst="rect">
            <a:avLst/>
          </a:prstGeom>
          <a:ln/>
        </p:spPr>
        <p:txBody>
          <a:bodyPr/>
          <a:lstStyle>
            <a:lvl1pPr>
              <a:defRPr/>
            </a:lvl1pPr>
          </a:lstStyle>
          <a:p>
            <a:pPr>
              <a:defRPr/>
            </a:pPr>
            <a:endParaRPr lang="en-US" altLang="ja-JP"/>
          </a:p>
        </p:txBody>
      </p:sp>
    </p:spTree>
    <p:extLst>
      <p:ext uri="{BB962C8B-B14F-4D97-AF65-F5344CB8AC3E}">
        <p14:creationId xmlns:p14="http://schemas.microsoft.com/office/powerpoint/2010/main" val="4082643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7.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9.png"/><Relationship Id="rId10" Type="http://schemas.openxmlformats.org/officeDocument/2006/relationships/slideLayout" Target="../slideLayouts/slideLayout21.xml"/><Relationship Id="rId19" Type="http://schemas.openxmlformats.org/officeDocument/2006/relationships/image" Target="../media/image5.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3" name="Picture 9" descr="C:\Users\kiyoyama\Desktop\Niaslogo.gif"/>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4273"/>
          <a:stretch/>
        </p:blipFill>
        <p:spPr bwMode="auto">
          <a:xfrm>
            <a:off x="431371" y="6460158"/>
            <a:ext cx="877659" cy="396000"/>
          </a:xfrm>
          <a:prstGeom prst="rect">
            <a:avLst/>
          </a:prstGeom>
          <a:noFill/>
          <a:extLst>
            <a:ext uri="{909E8E84-426E-40dd-AFC4-6F175D3DCCD1}">
              <a14:hiddenFill xmlns=""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1538818" y="116632"/>
            <a:ext cx="10449983" cy="864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p>
        </p:txBody>
      </p:sp>
      <p:sp>
        <p:nvSpPr>
          <p:cNvPr id="1027" name="Rectangle 3"/>
          <p:cNvSpPr>
            <a:spLocks noGrp="1" noChangeArrowheads="1"/>
          </p:cNvSpPr>
          <p:nvPr>
            <p:ph type="body" idx="1"/>
          </p:nvPr>
        </p:nvSpPr>
        <p:spPr bwMode="auto">
          <a:xfrm>
            <a:off x="609600" y="1503795"/>
            <a:ext cx="10972800" cy="44454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1031" name="Line 7"/>
          <p:cNvSpPr>
            <a:spLocks noChangeShapeType="1"/>
          </p:cNvSpPr>
          <p:nvPr/>
        </p:nvSpPr>
        <p:spPr bwMode="auto">
          <a:xfrm>
            <a:off x="279829" y="1124744"/>
            <a:ext cx="11480800" cy="0"/>
          </a:xfrm>
          <a:prstGeom prst="line">
            <a:avLst/>
          </a:prstGeom>
          <a:noFill/>
          <a:ln w="76200" cmpd="thickThin">
            <a:solidFill>
              <a:srgbClr val="00669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89096" name="Text Box 8"/>
          <p:cNvSpPr txBox="1">
            <a:spLocks noChangeArrowheads="1"/>
          </p:cNvSpPr>
          <p:nvPr userDrawn="1"/>
        </p:nvSpPr>
        <p:spPr bwMode="auto">
          <a:xfrm>
            <a:off x="4160769" y="6544356"/>
            <a:ext cx="2899896"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400" dirty="0">
                <a:solidFill>
                  <a:srgbClr val="006699"/>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ea typeface="ＭＳ Ｐゴシック" pitchFamily="50" charset="-128"/>
                <a:cs typeface="Times New Roman" panose="02020603050405020304" pitchFamily="18" charset="0"/>
              </a:rPr>
              <a:t>Nagasaki Institute of Applied Science</a:t>
            </a:r>
          </a:p>
        </p:txBody>
      </p:sp>
      <p:sp>
        <p:nvSpPr>
          <p:cNvPr id="10" name="Line 7"/>
          <p:cNvSpPr>
            <a:spLocks noChangeShapeType="1"/>
          </p:cNvSpPr>
          <p:nvPr userDrawn="1"/>
        </p:nvSpPr>
        <p:spPr bwMode="auto">
          <a:xfrm>
            <a:off x="279829" y="6381328"/>
            <a:ext cx="11480800" cy="0"/>
          </a:xfrm>
          <a:prstGeom prst="line">
            <a:avLst/>
          </a:prstGeom>
          <a:noFill/>
          <a:ln w="76200" cmpd="thinThick">
            <a:solidFill>
              <a:srgbClr val="00669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pic>
        <p:nvPicPr>
          <p:cNvPr id="2" name="図 1"/>
          <p:cNvPicPr>
            <a:picLocks noChangeAspect="1"/>
          </p:cNvPicPr>
          <p:nvPr userDrawn="1"/>
        </p:nvPicPr>
        <p:blipFill>
          <a:blip r:embed="rId14"/>
          <a:stretch>
            <a:fillRect/>
          </a:stretch>
        </p:blipFill>
        <p:spPr>
          <a:xfrm>
            <a:off x="337091" y="188640"/>
            <a:ext cx="958376" cy="720000"/>
          </a:xfrm>
          <a:prstGeom prst="rect">
            <a:avLst/>
          </a:prstGeom>
        </p:spPr>
      </p:pic>
      <p:sp>
        <p:nvSpPr>
          <p:cNvPr id="9" name="Text Box 5"/>
          <p:cNvSpPr txBox="1">
            <a:spLocks noChangeArrowheads="1"/>
          </p:cNvSpPr>
          <p:nvPr userDrawn="1"/>
        </p:nvSpPr>
        <p:spPr bwMode="auto">
          <a:xfrm>
            <a:off x="11184565" y="6404818"/>
            <a:ext cx="57099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ea typeface="ＭＳ Ｐゴシック" pitchFamily="50" charset="-128"/>
              </a:defRPr>
            </a:lvl1pPr>
            <a:lvl2pPr marL="742950" indent="-285750">
              <a:defRPr>
                <a:solidFill>
                  <a:schemeClr val="tx1"/>
                </a:solidFill>
                <a:latin typeface="Arial" charset="0"/>
                <a:ea typeface="ＭＳ Ｐゴシック" pitchFamily="50" charset="-128"/>
              </a:defRPr>
            </a:lvl2pPr>
            <a:lvl3pPr marL="1143000" indent="-228600">
              <a:defRPr>
                <a:solidFill>
                  <a:schemeClr val="tx1"/>
                </a:solidFill>
                <a:latin typeface="Arial" charset="0"/>
                <a:ea typeface="ＭＳ Ｐゴシック" pitchFamily="50" charset="-128"/>
              </a:defRPr>
            </a:lvl3pPr>
            <a:lvl4pPr marL="1600200" indent="-228600">
              <a:defRPr>
                <a:solidFill>
                  <a:schemeClr val="tx1"/>
                </a:solidFill>
                <a:latin typeface="Arial" charset="0"/>
                <a:ea typeface="ＭＳ Ｐゴシック" pitchFamily="50" charset="-128"/>
              </a:defRPr>
            </a:lvl4pPr>
            <a:lvl5pPr marL="2057400" indent="-228600">
              <a:defRPr>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50" charset="-128"/>
              </a:defRPr>
            </a:lvl9pPr>
          </a:lstStyle>
          <a:p>
            <a:pPr>
              <a:defRPr/>
            </a:pPr>
            <a:fld id="{3202F3A5-21D6-4090-8F15-94F810A0E4F3}" type="slidenum">
              <a:rPr lang="en-US" altLang="ja-JP" sz="1600" b="1" smtClean="0">
                <a:latin typeface="HG丸ｺﾞｼｯｸM-PRO" panose="020F0600000000000000" pitchFamily="50" charset="-128"/>
                <a:ea typeface="HG丸ｺﾞｼｯｸM-PRO" panose="020F0600000000000000" pitchFamily="50" charset="-128"/>
              </a:rPr>
              <a:pPr>
                <a:defRPr/>
              </a:pPr>
              <a:t>‹#›</a:t>
            </a:fld>
            <a:endParaRPr lang="en-US" altLang="ja-JP" sz="1600" b="1" smtClean="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03924270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iming>
    <p:tnLst>
      <p:par>
        <p:cTn id="1" dur="indefinite" restart="never" nodeType="tmRoot"/>
      </p:par>
    </p:tnLst>
  </p:timing>
  <p:txStyles>
    <p:titleStyle>
      <a:lvl1pPr algn="l" rtl="0" eaLnBrk="0" fontAlgn="base" hangingPunct="0">
        <a:spcBef>
          <a:spcPct val="0"/>
        </a:spcBef>
        <a:spcAft>
          <a:spcPct val="0"/>
        </a:spcAft>
        <a:defRPr kumimoji="1" sz="3600">
          <a:solidFill>
            <a:schemeClr val="tx1"/>
          </a:solidFill>
          <a:latin typeface="HG丸ｺﾞｼｯｸM-PRO" panose="020F0600000000000000" pitchFamily="50" charset="-128"/>
          <a:ea typeface="HG丸ｺﾞｼｯｸM-PRO" panose="020F0600000000000000" pitchFamily="50" charset="-128"/>
          <a:cs typeface="+mj-cs"/>
        </a:defRPr>
      </a:lvl1pPr>
      <a:lvl2pPr algn="l"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l" rtl="0" fontAlgn="base">
        <a:spcBef>
          <a:spcPct val="0"/>
        </a:spcBef>
        <a:spcAft>
          <a:spcPct val="0"/>
        </a:spcAft>
        <a:defRPr kumimoji="1" sz="4400">
          <a:solidFill>
            <a:srgbClr val="000099"/>
          </a:solidFill>
          <a:latin typeface="Arial" charset="0"/>
          <a:ea typeface="ＭＳ Ｐゴシック" pitchFamily="50" charset="-128"/>
        </a:defRPr>
      </a:lvl6pPr>
      <a:lvl7pPr marL="914400" algn="l" rtl="0" fontAlgn="base">
        <a:spcBef>
          <a:spcPct val="0"/>
        </a:spcBef>
        <a:spcAft>
          <a:spcPct val="0"/>
        </a:spcAft>
        <a:defRPr kumimoji="1" sz="4400">
          <a:solidFill>
            <a:srgbClr val="000099"/>
          </a:solidFill>
          <a:latin typeface="Arial" charset="0"/>
          <a:ea typeface="ＭＳ Ｐゴシック" pitchFamily="50" charset="-128"/>
        </a:defRPr>
      </a:lvl7pPr>
      <a:lvl8pPr marL="1371600" algn="l" rtl="0" fontAlgn="base">
        <a:spcBef>
          <a:spcPct val="0"/>
        </a:spcBef>
        <a:spcAft>
          <a:spcPct val="0"/>
        </a:spcAft>
        <a:defRPr kumimoji="1" sz="4400">
          <a:solidFill>
            <a:srgbClr val="000099"/>
          </a:solidFill>
          <a:latin typeface="Arial" charset="0"/>
          <a:ea typeface="ＭＳ Ｐゴシック" pitchFamily="50" charset="-128"/>
        </a:defRPr>
      </a:lvl8pPr>
      <a:lvl9pPr marL="1828800" algn="l" rtl="0" fontAlgn="base">
        <a:spcBef>
          <a:spcPct val="0"/>
        </a:spcBef>
        <a:spcAft>
          <a:spcPct val="0"/>
        </a:spcAft>
        <a:defRPr kumimoji="1" sz="4400">
          <a:solidFill>
            <a:srgbClr val="000099"/>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rgbClr val="006699"/>
        </a:buClr>
        <a:buSzPct val="75000"/>
        <a:buFont typeface="Wingdings" pitchFamily="2" charset="2"/>
        <a:buChar char="n"/>
        <a:defRPr kumimoji="1" sz="2800">
          <a:solidFill>
            <a:schemeClr val="tx1"/>
          </a:solidFill>
          <a:latin typeface="HG丸ｺﾞｼｯｸM-PRO" panose="020F0600000000000000" pitchFamily="50" charset="-128"/>
          <a:ea typeface="HG丸ｺﾞｼｯｸM-PRO" panose="020F0600000000000000" pitchFamily="50" charset="-128"/>
          <a:cs typeface="+mn-cs"/>
        </a:defRPr>
      </a:lvl1pPr>
      <a:lvl2pPr marL="742950" indent="-285750" algn="l" rtl="0" eaLnBrk="0" fontAlgn="base" hangingPunct="0">
        <a:spcBef>
          <a:spcPct val="20000"/>
        </a:spcBef>
        <a:spcAft>
          <a:spcPct val="0"/>
        </a:spcAft>
        <a:buClr>
          <a:srgbClr val="006699"/>
        </a:buClr>
        <a:buSzPct val="80000"/>
        <a:buFont typeface="Wingdings" pitchFamily="2" charset="2"/>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lgn="l" rtl="0" eaLnBrk="0" fontAlgn="base" hangingPunct="0">
        <a:spcBef>
          <a:spcPct val="20000"/>
        </a:spcBef>
        <a:spcAft>
          <a:spcPct val="0"/>
        </a:spcAft>
        <a:buClr>
          <a:srgbClr val="006699"/>
        </a:buClr>
        <a:buSzPct val="65000"/>
        <a:buFont typeface="Wingdings" pitchFamily="2" charset="2"/>
        <a:buChar char="n"/>
        <a:defRPr kumimoji="1" sz="2800">
          <a:solidFill>
            <a:schemeClr val="tx1"/>
          </a:solidFill>
          <a:latin typeface="HG丸ｺﾞｼｯｸM-PRO" panose="020F0600000000000000" pitchFamily="50" charset="-128"/>
          <a:ea typeface="HG丸ｺﾞｼｯｸM-PRO" panose="020F0600000000000000" pitchFamily="50" charset="-128"/>
        </a:defRPr>
      </a:lvl3pPr>
      <a:lvl4pPr marL="1600200" indent="-228600" algn="l" rtl="0" eaLnBrk="0" fontAlgn="base" hangingPunct="0">
        <a:spcBef>
          <a:spcPct val="20000"/>
        </a:spcBef>
        <a:spcAft>
          <a:spcPct val="0"/>
        </a:spcAft>
        <a:buClr>
          <a:srgbClr val="006699"/>
        </a:buClr>
        <a:buSzPct val="70000"/>
        <a:buFont typeface="Wingdings" pitchFamily="2" charset="2"/>
        <a:buChar char="¨"/>
        <a:defRPr kumimoji="1" sz="2800">
          <a:solidFill>
            <a:schemeClr val="tx1"/>
          </a:solidFill>
          <a:latin typeface="HG丸ｺﾞｼｯｸM-PRO" panose="020F0600000000000000" pitchFamily="50" charset="-128"/>
          <a:ea typeface="HG丸ｺﾞｼｯｸM-PRO" panose="020F0600000000000000" pitchFamily="50" charset="-128"/>
        </a:defRPr>
      </a:lvl4pPr>
      <a:lvl5pPr marL="2057400" indent="-228600" algn="l" rtl="0" eaLnBrk="0" fontAlgn="base" hangingPunct="0">
        <a:spcBef>
          <a:spcPct val="20000"/>
        </a:spcBef>
        <a:spcAft>
          <a:spcPct val="0"/>
        </a:spcAft>
        <a:buClr>
          <a:srgbClr val="006699"/>
        </a:buClr>
        <a:buFont typeface="Wingdings" pitchFamily="2" charset="2"/>
        <a:buChar char="§"/>
        <a:defRPr kumimoji="1" sz="2800">
          <a:solidFill>
            <a:schemeClr val="tx1"/>
          </a:solidFill>
          <a:latin typeface="HG丸ｺﾞｼｯｸM-PRO" panose="020F0600000000000000" pitchFamily="50" charset="-128"/>
          <a:ea typeface="HG丸ｺﾞｼｯｸM-PRO" panose="020F0600000000000000" pitchFamily="50" charset="-128"/>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9/22/2022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pic>
        <p:nvPicPr>
          <p:cNvPr id="13" name="図 12"/>
          <p:cNvPicPr>
            <a:picLocks noChangeAspect="1"/>
          </p:cNvPicPr>
          <p:nvPr userDrawn="1"/>
        </p:nvPicPr>
        <p:blipFill>
          <a:blip r:embed="rId23">
            <a:duotone>
              <a:srgbClr val="052F61">
                <a:shade val="45000"/>
                <a:satMod val="135000"/>
              </a:srgbClr>
              <a:prstClr val="white"/>
            </a:duotone>
            <a:extLst>
              <a:ext uri="{28A0092B-C50C-407E-A947-70E740481C1C}">
                <a14:useLocalDpi xmlns:a14="http://schemas.microsoft.com/office/drawing/2010/main" val="0"/>
              </a:ext>
            </a:extLst>
          </a:blip>
          <a:stretch>
            <a:fillRect/>
          </a:stretch>
        </p:blipFill>
        <p:spPr>
          <a:xfrm>
            <a:off x="0" y="2291"/>
            <a:ext cx="12192000" cy="6853419"/>
          </a:xfrm>
          <a:prstGeom prst="rect">
            <a:avLst/>
          </a:prstGeom>
        </p:spPr>
      </p:pic>
    </p:spTree>
    <p:extLst>
      <p:ext uri="{BB962C8B-B14F-4D97-AF65-F5344CB8AC3E}">
        <p14:creationId xmlns:p14="http://schemas.microsoft.com/office/powerpoint/2010/main" val="3610822797"/>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p:txStyles>
    <p:titleStyle>
      <a:lvl1pPr algn="l" defTabSz="457200" rtl="0" eaLnBrk="1" latinLnBrk="0" hangingPunct="1">
        <a:spcBef>
          <a:spcPct val="0"/>
        </a:spcBef>
        <a:buNone/>
        <a:defRPr kumimoji="1" sz="4200" b="0" i="0" kern="1200">
          <a:solidFill>
            <a:schemeClr val="tx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tron.org/" TargetMode="External"/><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7.xml"/><Relationship Id="rId5" Type="http://schemas.openxmlformats.org/officeDocument/2006/relationships/image" Target="../media/image56.jp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7.xml"/><Relationship Id="rId4" Type="http://schemas.openxmlformats.org/officeDocument/2006/relationships/image" Target="../media/image63.emf"/></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73.gif"/><Relationship Id="rId3" Type="http://schemas.openxmlformats.org/officeDocument/2006/relationships/image" Target="../media/image68.gif"/><Relationship Id="rId7" Type="http://schemas.openxmlformats.org/officeDocument/2006/relationships/image" Target="../media/image72.gif"/><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gif"/><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6.xml"/><Relationship Id="rId5" Type="http://schemas.openxmlformats.org/officeDocument/2006/relationships/image" Target="../media/image88.jp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063553" y="2060848"/>
            <a:ext cx="8208963" cy="2209800"/>
          </a:xfrm>
        </p:spPr>
        <p:txBody>
          <a:bodyPr/>
          <a:lstStyle/>
          <a:p>
            <a:pPr eaLnBrk="1" hangingPunct="1">
              <a:defRPr/>
            </a:pPr>
            <a:r>
              <a:rPr lang="ja-JP" altLang="en-US" dirty="0" smtClean="0">
                <a:effectLst>
                  <a:outerShdw blurRad="38100" dist="38100" dir="2700000" algn="tl">
                    <a:srgbClr val="C0C0C0"/>
                  </a:outerShdw>
                </a:effectLst>
              </a:rPr>
              <a:t>電気・電子工学の分野</a:t>
            </a:r>
            <a:endParaRPr lang="en-US" altLang="ja-JP" sz="2000" dirty="0">
              <a:effectLst>
                <a:outerShdw blurRad="38100" dist="38100" dir="2700000" algn="tl">
                  <a:srgbClr val="C0C0C0"/>
                </a:outerShdw>
              </a:effectLst>
            </a:endParaRPr>
          </a:p>
        </p:txBody>
      </p:sp>
      <p:sp>
        <p:nvSpPr>
          <p:cNvPr id="2" name="サブタイトル 1"/>
          <p:cNvSpPr>
            <a:spLocks noGrp="1"/>
          </p:cNvSpPr>
          <p:nvPr>
            <p:ph type="subTitle" idx="1"/>
          </p:nvPr>
        </p:nvSpPr>
        <p:spPr>
          <a:xfrm>
            <a:off x="5519936" y="4364039"/>
            <a:ext cx="4824536" cy="1944687"/>
          </a:xfrm>
        </p:spPr>
        <p:txBody>
          <a:bodyPr/>
          <a:lstStyle/>
          <a:p>
            <a:pPr algn="l"/>
            <a:r>
              <a:rPr lang="ja-JP" altLang="en-US" dirty="0" smtClean="0"/>
              <a:t>工学部　工学科　</a:t>
            </a:r>
            <a:endParaRPr lang="en-US" altLang="ja-JP" dirty="0" smtClean="0"/>
          </a:p>
          <a:p>
            <a:pPr algn="l"/>
            <a:r>
              <a:rPr lang="ja-JP" altLang="en-US" dirty="0" smtClean="0"/>
              <a:t>電気電子工学コース</a:t>
            </a:r>
            <a:endParaRPr lang="en-US" altLang="ja-JP" dirty="0"/>
          </a:p>
          <a:p>
            <a:pPr algn="l"/>
            <a:r>
              <a:rPr lang="ja-JP" altLang="en-US" dirty="0" smtClean="0"/>
              <a:t>大山 健</a:t>
            </a:r>
            <a:endParaRPr lang="en-US" altLang="ja-JP" dirty="0" smtClean="0"/>
          </a:p>
        </p:txBody>
      </p:sp>
      <p:pic>
        <p:nvPicPr>
          <p:cNvPr id="4" name="図 3"/>
          <p:cNvPicPr>
            <a:picLocks noChangeAspect="1"/>
          </p:cNvPicPr>
          <p:nvPr/>
        </p:nvPicPr>
        <p:blipFill>
          <a:blip r:embed="rId3"/>
          <a:stretch>
            <a:fillRect/>
          </a:stretch>
        </p:blipFill>
        <p:spPr>
          <a:xfrm>
            <a:off x="3215681" y="4463199"/>
            <a:ext cx="1432691" cy="1440000"/>
          </a:xfrm>
          <a:prstGeom prst="rect">
            <a:avLst/>
          </a:prstGeom>
        </p:spPr>
      </p:pic>
      <p:sp>
        <p:nvSpPr>
          <p:cNvPr id="5" name="テキスト ボックス 4"/>
          <p:cNvSpPr txBox="1"/>
          <p:nvPr/>
        </p:nvSpPr>
        <p:spPr>
          <a:xfrm>
            <a:off x="9642905" y="6550223"/>
            <a:ext cx="2549095" cy="307777"/>
          </a:xfrm>
          <a:prstGeom prst="rect">
            <a:avLst/>
          </a:prstGeom>
          <a:noFill/>
        </p:spPr>
        <p:txBody>
          <a:bodyPr wrap="none" rtlCol="0">
            <a:spAutoFit/>
          </a:bodyPr>
          <a:lstStyle/>
          <a:p>
            <a:pPr algn="ctr"/>
            <a:r>
              <a:rPr lang="en-US" altLang="ja-JP" sz="1400" dirty="0" err="1"/>
              <a:t>OpenCampus</a:t>
            </a:r>
            <a:r>
              <a:rPr lang="ja-JP" altLang="en-US" sz="1400" dirty="0"/>
              <a:t>資料　</a:t>
            </a:r>
            <a:r>
              <a:rPr lang="en-US" altLang="ja-JP" sz="1400" dirty="0"/>
              <a:t>2022</a:t>
            </a:r>
            <a:r>
              <a:rPr lang="ja-JP" altLang="en-US" sz="1400" dirty="0"/>
              <a:t>年度版</a:t>
            </a:r>
            <a:endParaRPr lang="ja-JP" altLang="en-US" sz="1400" dirty="0"/>
          </a:p>
        </p:txBody>
      </p:sp>
    </p:spTree>
    <p:extLst>
      <p:ext uri="{BB962C8B-B14F-4D97-AF65-F5344CB8AC3E}">
        <p14:creationId xmlns:p14="http://schemas.microsoft.com/office/powerpoint/2010/main" val="39536436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solidFill>
                  <a:srgbClr val="7030A0"/>
                </a:solidFill>
              </a:rPr>
              <a:t>電気電子</a:t>
            </a:r>
            <a:r>
              <a:rPr lang="ja-JP" altLang="en-US" dirty="0" smtClean="0"/>
              <a:t>＋</a:t>
            </a:r>
            <a:r>
              <a:rPr lang="en-US" altLang="ja-JP" dirty="0" smtClean="0">
                <a:solidFill>
                  <a:srgbClr val="00B050"/>
                </a:solidFill>
              </a:rPr>
              <a:t>Internet</a:t>
            </a:r>
            <a:r>
              <a:rPr lang="ja-JP" altLang="en-US" dirty="0" smtClean="0"/>
              <a:t> </a:t>
            </a:r>
            <a:r>
              <a:rPr lang="en-US" altLang="ja-JP" dirty="0" smtClean="0"/>
              <a:t>= </a:t>
            </a:r>
            <a:r>
              <a:rPr lang="en-US" altLang="ja-JP" b="1" dirty="0" smtClean="0">
                <a:solidFill>
                  <a:schemeClr val="bg2">
                    <a:lumMod val="40000"/>
                    <a:lumOff val="60000"/>
                  </a:schemeClr>
                </a:solidFill>
              </a:rPr>
              <a:t>IoT&amp;M2M</a:t>
            </a:r>
            <a:endParaRPr kumimoji="1" lang="ja-JP" altLang="en-US" b="1" dirty="0">
              <a:solidFill>
                <a:schemeClr val="bg2">
                  <a:lumMod val="40000"/>
                  <a:lumOff val="60000"/>
                </a:schemeClr>
              </a:solidFill>
            </a:endParaRPr>
          </a:p>
        </p:txBody>
      </p:sp>
      <p:sp>
        <p:nvSpPr>
          <p:cNvPr id="4" name="正方形/長方形 2"/>
          <p:cNvSpPr>
            <a:spLocks noChangeArrowheads="1"/>
          </p:cNvSpPr>
          <p:nvPr/>
        </p:nvSpPr>
        <p:spPr bwMode="auto">
          <a:xfrm>
            <a:off x="3983497" y="810866"/>
            <a:ext cx="4806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600" i="1" dirty="0" err="1"/>
              <a:t>IoT</a:t>
            </a:r>
            <a:r>
              <a:rPr lang="en-US" altLang="ja-JP" sz="1600" i="1" dirty="0"/>
              <a:t>: Internet of Things    M2M: Machine to Machine</a:t>
            </a:r>
            <a:endParaRPr lang="ja-JP" altLang="en-US" sz="1600" i="1" dirty="0"/>
          </a:p>
        </p:txBody>
      </p:sp>
      <p:sp>
        <p:nvSpPr>
          <p:cNvPr id="6" name="テキスト ボックス 2"/>
          <p:cNvSpPr txBox="1">
            <a:spLocks noChangeArrowheads="1"/>
          </p:cNvSpPr>
          <p:nvPr/>
        </p:nvSpPr>
        <p:spPr bwMode="auto">
          <a:xfrm>
            <a:off x="493924" y="1314872"/>
            <a:ext cx="43492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CC"/>
              </a:buClr>
              <a:buSzPct val="90000"/>
              <a:buFont typeface="Wingdings" panose="05000000000000000000" pitchFamily="2" charset="2"/>
              <a:buChar char="u"/>
              <a:defRPr kumimoji="1" sz="3200">
                <a:solidFill>
                  <a:schemeClr val="tx1"/>
                </a:solidFill>
                <a:latin typeface="Osaka" pitchFamily="-84" charset="-128"/>
                <a:ea typeface="ＭＳ Ｐゴシック" panose="020B0600070205080204" pitchFamily="50" charset="-128"/>
              </a:defRPr>
            </a:lvl1pPr>
            <a:lvl2pPr marL="742950" indent="-285750">
              <a:spcBef>
                <a:spcPct val="20000"/>
              </a:spcBef>
              <a:buClr>
                <a:srgbClr val="F00000"/>
              </a:buClr>
              <a:buSzPct val="90000"/>
              <a:buFont typeface="Wingdings" panose="05000000000000000000" pitchFamily="2" charset="2"/>
              <a:buChar char="ü"/>
              <a:defRPr kumimoji="1" sz="2800">
                <a:solidFill>
                  <a:srgbClr val="000099"/>
                </a:solidFill>
                <a:latin typeface="Osaka" pitchFamily="-84" charset="-128"/>
                <a:ea typeface="ＭＳ Ｐゴシック" panose="020B0600070205080204" pitchFamily="50" charset="-128"/>
              </a:defRPr>
            </a:lvl2pPr>
            <a:lvl3pPr marL="1143000" indent="-228600">
              <a:spcBef>
                <a:spcPct val="20000"/>
              </a:spcBef>
              <a:buClr>
                <a:srgbClr val="000099"/>
              </a:buClr>
              <a:buFont typeface="Wingdings" panose="05000000000000000000" pitchFamily="2" charset="2"/>
              <a:buChar char="Ø"/>
              <a:defRPr kumimoji="1" sz="2400">
                <a:solidFill>
                  <a:schemeClr val="tx1"/>
                </a:solidFill>
                <a:latin typeface="Osaka" pitchFamily="-84" charset="-128"/>
                <a:ea typeface="ＭＳ Ｐゴシック" panose="020B0600070205080204" pitchFamily="50" charset="-128"/>
              </a:defRPr>
            </a:lvl3pPr>
            <a:lvl4pPr marL="1600200" indent="-228600">
              <a:spcBef>
                <a:spcPct val="20000"/>
              </a:spcBef>
              <a:buClr>
                <a:srgbClr val="FF0000"/>
              </a:buClr>
              <a:buChar char="•"/>
              <a:defRPr kumimoji="1" sz="2000">
                <a:solidFill>
                  <a:schemeClr val="tx1"/>
                </a:solidFill>
                <a:latin typeface="Osaka" pitchFamily="-84" charset="-128"/>
                <a:ea typeface="ＭＳ Ｐゴシック" panose="020B0600070205080204" pitchFamily="50" charset="-128"/>
              </a:defRPr>
            </a:lvl4pPr>
            <a:lvl5pPr marL="2057400" indent="-228600">
              <a:spcBef>
                <a:spcPct val="20000"/>
              </a:spcBef>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5pPr>
            <a:lvl6pPr marL="25146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6pPr>
            <a:lvl7pPr marL="29718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7pPr>
            <a:lvl8pPr marL="34290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8pPr>
            <a:lvl9pPr marL="38862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9pPr>
          </a:lstStyle>
          <a:p>
            <a:pPr algn="ctr" fontAlgn="base">
              <a:spcBef>
                <a:spcPct val="0"/>
              </a:spcBef>
              <a:spcAft>
                <a:spcPct val="0"/>
              </a:spcAft>
              <a:buClrTx/>
              <a:buSzTx/>
              <a:buFontTx/>
              <a:buNone/>
            </a:pPr>
            <a:r>
              <a:rPr lang="ja-JP" altLang="en-US" sz="2400" dirty="0">
                <a:solidFill>
                  <a:srgbClr val="000000"/>
                </a:solidFill>
                <a:latin typeface="Arial" panose="020B0604020202020204" pitchFamily="34" charset="0"/>
              </a:rPr>
              <a:t>組み込み</a:t>
            </a:r>
            <a:r>
              <a:rPr lang="ja-JP" altLang="en-US" sz="2400" dirty="0" smtClean="0">
                <a:solidFill>
                  <a:srgbClr val="000000"/>
                </a:solidFill>
                <a:latin typeface="Arial" panose="020B0604020202020204" pitchFamily="34" charset="0"/>
              </a:rPr>
              <a:t>技術</a:t>
            </a:r>
            <a:r>
              <a:rPr lang="ja-JP" altLang="en-US" sz="2400" dirty="0">
                <a:solidFill>
                  <a:srgbClr val="000000"/>
                </a:solidFill>
                <a:latin typeface="Arial" panose="020B0604020202020204" pitchFamily="34" charset="0"/>
              </a:rPr>
              <a:t>・</a:t>
            </a:r>
            <a:r>
              <a:rPr lang="ja-JP" altLang="en-US" sz="2400" dirty="0" smtClean="0">
                <a:solidFill>
                  <a:srgbClr val="000000"/>
                </a:solidFill>
                <a:latin typeface="Arial" panose="020B0604020202020204" pitchFamily="34" charset="0"/>
              </a:rPr>
              <a:t>ネットワーク</a:t>
            </a:r>
            <a:r>
              <a:rPr lang="ja-JP" altLang="en-US" sz="2400" dirty="0">
                <a:solidFill>
                  <a:srgbClr val="000000"/>
                </a:solidFill>
                <a:latin typeface="Arial" panose="020B0604020202020204" pitchFamily="34" charset="0"/>
              </a:rPr>
              <a:t>技術</a:t>
            </a:r>
          </a:p>
        </p:txBody>
      </p:sp>
      <p:sp>
        <p:nvSpPr>
          <p:cNvPr id="13" name="右矢印 12"/>
          <p:cNvSpPr/>
          <p:nvPr/>
        </p:nvSpPr>
        <p:spPr>
          <a:xfrm>
            <a:off x="1323297" y="5781478"/>
            <a:ext cx="977900" cy="484187"/>
          </a:xfrm>
          <a:prstGeom prst="rightArrow">
            <a:avLst/>
          </a:prstGeom>
          <a:gradFill rotWithShape="1">
            <a:gsLst>
              <a:gs pos="0">
                <a:srgbClr val="FFFFCC">
                  <a:tint val="100000"/>
                  <a:shade val="100000"/>
                  <a:satMod val="130000"/>
                </a:srgbClr>
              </a:gs>
              <a:gs pos="100000">
                <a:srgbClr val="FFFFCC">
                  <a:tint val="50000"/>
                  <a:shade val="100000"/>
                  <a:satMod val="350000"/>
                </a:srgbClr>
              </a:gs>
            </a:gsLst>
            <a:lin ang="16200000" scaled="0"/>
          </a:gradFill>
          <a:ln w="9525" cap="flat" cmpd="sng" algn="ctr">
            <a:solidFill>
              <a:srgbClr val="000000"/>
            </a:solidFill>
            <a:prstDash val="solid"/>
          </a:ln>
          <a:effectLst>
            <a:outerShdw blurRad="40000" dist="23000" dir="5400000" rotWithShape="0">
              <a:srgbClr val="000000">
                <a:alpha val="35000"/>
              </a:srgbClr>
            </a:outerShdw>
          </a:effectLst>
        </p:spPr>
        <p:txBody>
          <a:bodyPr anchor="ctr"/>
          <a:lstStyle/>
          <a:p>
            <a:pPr algn="ctr" fontAlgn="base">
              <a:spcBef>
                <a:spcPct val="0"/>
              </a:spcBef>
              <a:spcAft>
                <a:spcPct val="0"/>
              </a:spcAft>
              <a:defRPr/>
            </a:pPr>
            <a:endParaRPr kumimoji="0" lang="ja-JP" altLang="en-US" kern="0">
              <a:solidFill>
                <a:srgbClr val="FFFFFF"/>
              </a:solidFill>
              <a:latin typeface="Osaka"/>
              <a:ea typeface="ＭＳ Ｐゴシック"/>
            </a:endParaRPr>
          </a:p>
        </p:txBody>
      </p:sp>
      <p:pic>
        <p:nvPicPr>
          <p:cNvPr id="14" name="Picture 2" descr="http://www.tron.org/ja/wp-content/uploads/sites/2/2015/06/rtos01-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7645" y="1561281"/>
            <a:ext cx="6326375" cy="4462290"/>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5843810" y="1237928"/>
            <a:ext cx="2019720" cy="307777"/>
          </a:xfrm>
          <a:prstGeom prst="rect">
            <a:avLst/>
          </a:prstGeom>
        </p:spPr>
        <p:txBody>
          <a:bodyPr wrap="none">
            <a:spAutoFit/>
          </a:bodyPr>
          <a:lstStyle/>
          <a:p>
            <a:r>
              <a:rPr lang="ja-JP" altLang="en-US" sz="1400" i="1" dirty="0">
                <a:hlinkClick r:id="rId3"/>
              </a:rPr>
              <a:t>http://www.tron.</a:t>
            </a:r>
            <a:r>
              <a:rPr lang="ja-JP" altLang="en-US" sz="1400" i="1" dirty="0">
                <a:hlinkClick r:id="rId3"/>
              </a:rPr>
              <a:t>org</a:t>
            </a:r>
            <a:r>
              <a:rPr lang="ja-JP" altLang="en-US" sz="1400" i="1" dirty="0"/>
              <a:t> より</a:t>
            </a:r>
            <a:endParaRPr lang="ja-JP" altLang="en-US" sz="1400" i="1" dirty="0"/>
          </a:p>
        </p:txBody>
      </p:sp>
      <p:sp>
        <p:nvSpPr>
          <p:cNvPr id="12" name="テキスト ボックス 11"/>
          <p:cNvSpPr txBox="1"/>
          <p:nvPr/>
        </p:nvSpPr>
        <p:spPr>
          <a:xfrm>
            <a:off x="493924" y="2110681"/>
            <a:ext cx="7993063" cy="4154984"/>
          </a:xfrm>
          <a:prstGeom prst="rect">
            <a:avLst/>
          </a:prstGeom>
          <a:noFill/>
        </p:spPr>
        <p:txBody>
          <a:bodyPr>
            <a:spAutoFit/>
          </a:bodyPr>
          <a:lstStyle/>
          <a:p>
            <a:pPr fontAlgn="base">
              <a:spcBef>
                <a:spcPct val="0"/>
              </a:spcBef>
              <a:spcAft>
                <a:spcPct val="0"/>
              </a:spcAft>
              <a:defRPr/>
            </a:pPr>
            <a:r>
              <a:rPr lang="ja-JP" altLang="en-US" b="1" dirty="0">
                <a:solidFill>
                  <a:srgbClr val="000000"/>
                </a:solidFill>
                <a:latin typeface="Arial" panose="020B0604020202020204" pitchFamily="34" charset="0"/>
                <a:ea typeface="ＭＳ Ｐゴシック" panose="020B0600070205080204" pitchFamily="50" charset="-128"/>
              </a:rPr>
              <a:t>従来のインターネット</a:t>
            </a:r>
            <a:endParaRPr lang="en-US" altLang="ja-JP" b="1" dirty="0">
              <a:solidFill>
                <a:srgbClr val="000000"/>
              </a:solidFill>
              <a:latin typeface="Arial" panose="020B0604020202020204" pitchFamily="34" charset="0"/>
              <a:ea typeface="ＭＳ Ｐゴシック" panose="020B0600070205080204" pitchFamily="50" charset="-128"/>
            </a:endParaRPr>
          </a:p>
          <a:p>
            <a:pPr marL="285750" indent="-285750" fontAlgn="base">
              <a:spcBef>
                <a:spcPct val="0"/>
              </a:spcBef>
              <a:spcAft>
                <a:spcPct val="0"/>
              </a:spcAft>
              <a:buFont typeface="Arial" panose="020B0604020202020204" pitchFamily="34" charset="0"/>
              <a:buChar char="•"/>
              <a:defRPr/>
            </a:pPr>
            <a:r>
              <a:rPr lang="ja-JP" altLang="en-US" dirty="0">
                <a:solidFill>
                  <a:srgbClr val="000000"/>
                </a:solidFill>
                <a:latin typeface="Arial" panose="020B0604020202020204" pitchFamily="34" charset="0"/>
                <a:ea typeface="ＭＳ Ｐゴシック" panose="020B0600070205080204" pitchFamily="50" charset="-128"/>
              </a:rPr>
              <a:t>コンピュータ同士の接続</a:t>
            </a:r>
            <a:r>
              <a:rPr lang="en-US" altLang="ja-JP" dirty="0">
                <a:solidFill>
                  <a:srgbClr val="000000"/>
                </a:solidFill>
                <a:latin typeface="Arial" panose="020B0604020202020204" pitchFamily="34" charset="0"/>
                <a:ea typeface="ＭＳ Ｐゴシック" panose="020B0600070205080204" pitchFamily="50" charset="-128"/>
              </a:rPr>
              <a:t> </a:t>
            </a:r>
            <a:r>
              <a:rPr lang="en-US" altLang="ja-JP" dirty="0">
                <a:solidFill>
                  <a:srgbClr val="000000"/>
                </a:solidFill>
                <a:latin typeface="Arial" panose="020B0604020202020204" pitchFamily="34" charset="0"/>
                <a:ea typeface="ＭＳ Ｐゴシック" panose="020B0600070205080204" pitchFamily="50" charset="-128"/>
              </a:rPr>
              <a:t>(PC,</a:t>
            </a:r>
            <a:r>
              <a:rPr lang="ja-JP" altLang="en-US" dirty="0">
                <a:solidFill>
                  <a:srgbClr val="000000"/>
                </a:solidFill>
                <a:latin typeface="Arial" panose="020B0604020202020204" pitchFamily="34" charset="0"/>
                <a:ea typeface="ＭＳ Ｐゴシック" panose="020B0600070205080204" pitchFamily="50" charset="-128"/>
              </a:rPr>
              <a:t>携帯</a:t>
            </a:r>
            <a:r>
              <a:rPr lang="en-US" altLang="ja-JP" dirty="0">
                <a:solidFill>
                  <a:srgbClr val="000000"/>
                </a:solidFill>
                <a:latin typeface="Arial" panose="020B0604020202020204" pitchFamily="34" charset="0"/>
                <a:ea typeface="ＭＳ Ｐゴシック" panose="020B0600070205080204" pitchFamily="50" charset="-128"/>
              </a:rPr>
              <a:t>)</a:t>
            </a:r>
            <a:endParaRPr lang="en-US" altLang="ja-JP" dirty="0">
              <a:solidFill>
                <a:srgbClr val="000000"/>
              </a:solidFill>
              <a:latin typeface="Arial" panose="020B0604020202020204" pitchFamily="34" charset="0"/>
              <a:ea typeface="ＭＳ Ｐゴシック" panose="020B0600070205080204" pitchFamily="50" charset="-128"/>
            </a:endParaRPr>
          </a:p>
          <a:p>
            <a:pPr marL="285750" indent="-285750" fontAlgn="base">
              <a:spcBef>
                <a:spcPct val="0"/>
              </a:spcBef>
              <a:spcAft>
                <a:spcPct val="0"/>
              </a:spcAft>
              <a:buFont typeface="Arial" panose="020B0604020202020204" pitchFamily="34" charset="0"/>
              <a:buChar char="•"/>
              <a:defRPr/>
            </a:pPr>
            <a:r>
              <a:rPr lang="ja-JP" altLang="en-US" dirty="0">
                <a:solidFill>
                  <a:srgbClr val="000000"/>
                </a:solidFill>
                <a:latin typeface="Arial" panose="020B0604020202020204" pitchFamily="34" charset="0"/>
                <a:ea typeface="ＭＳ Ｐゴシック" panose="020B0600070205080204" pitchFamily="50" charset="-128"/>
              </a:rPr>
              <a:t>「物」の接続はせいぜいプリンタなど</a:t>
            </a:r>
            <a:endParaRPr lang="en-US" altLang="ja-JP" dirty="0">
              <a:solidFill>
                <a:srgbClr val="000000"/>
              </a:solidFill>
              <a:latin typeface="Arial" panose="020B0604020202020204" pitchFamily="34" charset="0"/>
              <a:ea typeface="ＭＳ Ｐゴシック" panose="020B0600070205080204" pitchFamily="50" charset="-128"/>
            </a:endParaRPr>
          </a:p>
          <a:p>
            <a:pPr fontAlgn="base">
              <a:spcBef>
                <a:spcPct val="0"/>
              </a:spcBef>
              <a:spcAft>
                <a:spcPct val="0"/>
              </a:spcAft>
              <a:defRPr/>
            </a:pPr>
            <a:endParaRPr lang="en-US" altLang="ja-JP" dirty="0">
              <a:solidFill>
                <a:srgbClr val="000000"/>
              </a:solidFill>
              <a:latin typeface="Arial" panose="020B0604020202020204" pitchFamily="34" charset="0"/>
              <a:ea typeface="ＭＳ Ｐゴシック" panose="020B0600070205080204" pitchFamily="50" charset="-128"/>
            </a:endParaRPr>
          </a:p>
          <a:p>
            <a:pPr fontAlgn="base">
              <a:spcBef>
                <a:spcPct val="0"/>
              </a:spcBef>
              <a:spcAft>
                <a:spcPct val="0"/>
              </a:spcAft>
              <a:defRPr/>
            </a:pPr>
            <a:r>
              <a:rPr lang="en-US" altLang="ja-JP" sz="2400" b="1" dirty="0" err="1">
                <a:solidFill>
                  <a:srgbClr val="FF0000"/>
                </a:solidFill>
                <a:latin typeface="Arial" panose="020B0604020202020204" pitchFamily="34" charset="0"/>
                <a:ea typeface="ＭＳ Ｐゴシック" panose="020B0600070205080204" pitchFamily="50" charset="-128"/>
              </a:rPr>
              <a:t>IoT</a:t>
            </a:r>
            <a:endParaRPr lang="en-US" altLang="ja-JP" sz="2400" b="1" dirty="0">
              <a:solidFill>
                <a:srgbClr val="FF0000"/>
              </a:solidFill>
              <a:latin typeface="Arial" panose="020B0604020202020204" pitchFamily="34" charset="0"/>
              <a:ea typeface="ＭＳ Ｐゴシック" panose="020B0600070205080204" pitchFamily="50" charset="-128"/>
            </a:endParaRPr>
          </a:p>
          <a:p>
            <a:pPr marL="285750" indent="-285750" fontAlgn="base">
              <a:spcBef>
                <a:spcPct val="0"/>
              </a:spcBef>
              <a:spcAft>
                <a:spcPct val="0"/>
              </a:spcAft>
              <a:buFont typeface="Arial" panose="020B0604020202020204" pitchFamily="34" charset="0"/>
              <a:buChar char="•"/>
              <a:defRPr/>
            </a:pPr>
            <a:r>
              <a:rPr lang="ja-JP" altLang="en-US" dirty="0">
                <a:solidFill>
                  <a:srgbClr val="FF0000"/>
                </a:solidFill>
                <a:latin typeface="Arial" panose="020B0604020202020204" pitchFamily="34" charset="0"/>
                <a:ea typeface="ＭＳ Ｐゴシック" panose="020B0600070205080204" pitchFamily="50" charset="-128"/>
              </a:rPr>
              <a:t>世の中のあらゆる「もの</a:t>
            </a:r>
            <a:r>
              <a:rPr lang="ja-JP" altLang="en-US" dirty="0">
                <a:solidFill>
                  <a:srgbClr val="FF0000"/>
                </a:solidFill>
                <a:latin typeface="Arial" panose="020B0604020202020204" pitchFamily="34" charset="0"/>
                <a:ea typeface="ＭＳ Ｐゴシック" panose="020B0600070205080204" pitchFamily="50" charset="-128"/>
              </a:rPr>
              <a:t>」が</a:t>
            </a:r>
            <a:r>
              <a:rPr lang="en-US" altLang="ja-JP" dirty="0">
                <a:solidFill>
                  <a:srgbClr val="FF0000"/>
                </a:solidFill>
                <a:latin typeface="Arial" panose="020B0604020202020204" pitchFamily="34" charset="0"/>
                <a:ea typeface="ＭＳ Ｐゴシック" panose="020B0600070205080204" pitchFamily="50" charset="-128"/>
              </a:rPr>
              <a:t/>
            </a:r>
            <a:br>
              <a:rPr lang="en-US" altLang="ja-JP" dirty="0">
                <a:solidFill>
                  <a:srgbClr val="FF0000"/>
                </a:solidFill>
                <a:latin typeface="Arial" panose="020B0604020202020204" pitchFamily="34" charset="0"/>
                <a:ea typeface="ＭＳ Ｐゴシック" panose="020B0600070205080204" pitchFamily="50" charset="-128"/>
              </a:rPr>
            </a:br>
            <a:r>
              <a:rPr lang="ja-JP" altLang="en-US" dirty="0">
                <a:solidFill>
                  <a:srgbClr val="FF0000"/>
                </a:solidFill>
                <a:latin typeface="Arial" panose="020B0604020202020204" pitchFamily="34" charset="0"/>
                <a:ea typeface="ＭＳ Ｐゴシック" panose="020B0600070205080204" pitchFamily="50" charset="-128"/>
              </a:rPr>
              <a:t>ネットワークに繋がる</a:t>
            </a:r>
            <a:endParaRPr lang="en-US" altLang="ja-JP" dirty="0">
              <a:solidFill>
                <a:srgbClr val="FF0000"/>
              </a:solidFill>
              <a:latin typeface="Arial" panose="020B0604020202020204" pitchFamily="34" charset="0"/>
              <a:ea typeface="ＭＳ Ｐゴシック" panose="020B0600070205080204" pitchFamily="50" charset="-128"/>
            </a:endParaRPr>
          </a:p>
          <a:p>
            <a:pPr marL="285750" indent="-285750" fontAlgn="base">
              <a:spcBef>
                <a:spcPct val="0"/>
              </a:spcBef>
              <a:spcAft>
                <a:spcPct val="0"/>
              </a:spcAft>
              <a:buFont typeface="Arial" panose="020B0604020202020204" pitchFamily="34" charset="0"/>
              <a:buChar char="•"/>
              <a:defRPr/>
            </a:pPr>
            <a:r>
              <a:rPr lang="ja-JP" altLang="en-US" dirty="0">
                <a:solidFill>
                  <a:srgbClr val="000000"/>
                </a:solidFill>
                <a:latin typeface="Arial" panose="020B0604020202020204" pitchFamily="34" charset="0"/>
                <a:ea typeface="ＭＳ Ｐゴシック" panose="020B0600070205080204" pitchFamily="50" charset="-128"/>
              </a:rPr>
              <a:t>物</a:t>
            </a:r>
            <a:r>
              <a:rPr lang="ja-JP" altLang="en-US" dirty="0">
                <a:solidFill>
                  <a:srgbClr val="000000"/>
                </a:solidFill>
                <a:latin typeface="Arial" panose="020B0604020202020204" pitchFamily="34" charset="0"/>
                <a:ea typeface="ＭＳ Ｐゴシック" panose="020B0600070205080204" pitchFamily="50" charset="-128"/>
              </a:rPr>
              <a:t>がネットワーク上のデータ・サービスを使用</a:t>
            </a:r>
            <a:r>
              <a:rPr lang="en-US" altLang="ja-JP" dirty="0">
                <a:solidFill>
                  <a:srgbClr val="000000"/>
                </a:solidFill>
                <a:latin typeface="Arial" panose="020B0604020202020204" pitchFamily="34" charset="0"/>
                <a:ea typeface="ＭＳ Ｐゴシック" panose="020B0600070205080204" pitchFamily="50" charset="-128"/>
              </a:rPr>
              <a:t/>
            </a:r>
            <a:br>
              <a:rPr lang="en-US" altLang="ja-JP" dirty="0">
                <a:solidFill>
                  <a:srgbClr val="000000"/>
                </a:solidFill>
                <a:latin typeface="Arial" panose="020B0604020202020204" pitchFamily="34" charset="0"/>
                <a:ea typeface="ＭＳ Ｐゴシック" panose="020B0600070205080204" pitchFamily="50" charset="-128"/>
              </a:rPr>
            </a:br>
            <a:r>
              <a:rPr lang="en-US" altLang="ja-JP" dirty="0">
                <a:solidFill>
                  <a:srgbClr val="000000"/>
                </a:solidFill>
                <a:latin typeface="Arial" panose="020B0604020202020204" pitchFamily="34" charset="0"/>
                <a:ea typeface="ＭＳ Ｐゴシック" panose="020B0600070205080204" pitchFamily="50" charset="-128"/>
              </a:rPr>
              <a:t>(</a:t>
            </a:r>
            <a:r>
              <a:rPr lang="ja-JP" altLang="en-US" dirty="0">
                <a:solidFill>
                  <a:srgbClr val="FF0000"/>
                </a:solidFill>
                <a:latin typeface="Arial" panose="020B0604020202020204" pitchFamily="34" charset="0"/>
                <a:ea typeface="ＭＳ Ｐゴシック" panose="020B0600070205080204" pitchFamily="50" charset="-128"/>
              </a:rPr>
              <a:t>クラウド</a:t>
            </a:r>
            <a:r>
              <a:rPr lang="en-US" altLang="ja-JP" dirty="0">
                <a:solidFill>
                  <a:srgbClr val="000000"/>
                </a:solidFill>
                <a:latin typeface="Arial" panose="020B0604020202020204" pitchFamily="34" charset="0"/>
                <a:ea typeface="ＭＳ Ｐゴシック" panose="020B0600070205080204" pitchFamily="50" charset="-128"/>
              </a:rPr>
              <a:t>)</a:t>
            </a:r>
            <a:r>
              <a:rPr lang="ja-JP" altLang="en-US" dirty="0">
                <a:solidFill>
                  <a:srgbClr val="000000"/>
                </a:solidFill>
                <a:latin typeface="Arial" panose="020B0604020202020204" pitchFamily="34" charset="0"/>
                <a:ea typeface="ＭＳ Ｐゴシック" panose="020B0600070205080204" pitchFamily="50" charset="-128"/>
              </a:rPr>
              <a:t>情報</a:t>
            </a:r>
            <a:r>
              <a:rPr lang="ja-JP" altLang="en-US" dirty="0">
                <a:solidFill>
                  <a:srgbClr val="000000"/>
                </a:solidFill>
                <a:latin typeface="Arial" panose="020B0604020202020204" pitchFamily="34" charset="0"/>
                <a:ea typeface="ＭＳ Ｐゴシック" panose="020B0600070205080204" pitchFamily="50" charset="-128"/>
              </a:rPr>
              <a:t>を</a:t>
            </a:r>
            <a:r>
              <a:rPr lang="ja-JP" altLang="en-US" dirty="0">
                <a:solidFill>
                  <a:srgbClr val="000000"/>
                </a:solidFill>
                <a:latin typeface="Arial" panose="020B0604020202020204" pitchFamily="34" charset="0"/>
                <a:ea typeface="ＭＳ Ｐゴシック" panose="020B0600070205080204" pitchFamily="50" charset="-128"/>
              </a:rPr>
              <a:t>発信</a:t>
            </a:r>
            <a:r>
              <a:rPr lang="en-US" altLang="ja-JP" dirty="0">
                <a:solidFill>
                  <a:srgbClr val="000000"/>
                </a:solidFill>
                <a:latin typeface="Arial" panose="020B0604020202020204" pitchFamily="34" charset="0"/>
                <a:ea typeface="ＭＳ Ｐゴシック" panose="020B0600070205080204" pitchFamily="50" charset="-128"/>
              </a:rPr>
              <a:t>(</a:t>
            </a:r>
            <a:r>
              <a:rPr lang="ja-JP" altLang="en-US" dirty="0">
                <a:solidFill>
                  <a:srgbClr val="FF0000"/>
                </a:solidFill>
                <a:latin typeface="Arial" panose="020B0604020202020204" pitchFamily="34" charset="0"/>
                <a:ea typeface="ＭＳ Ｐゴシック" panose="020B0600070205080204" pitchFamily="50" charset="-128"/>
              </a:rPr>
              <a:t>ビッグデータ</a:t>
            </a:r>
            <a:r>
              <a:rPr lang="en-US" altLang="ja-JP" dirty="0">
                <a:solidFill>
                  <a:srgbClr val="000000"/>
                </a:solidFill>
                <a:latin typeface="Arial" panose="020B0604020202020204" pitchFamily="34" charset="0"/>
                <a:ea typeface="ＭＳ Ｐゴシック" panose="020B0600070205080204" pitchFamily="50" charset="-128"/>
              </a:rPr>
              <a:t>)</a:t>
            </a:r>
          </a:p>
          <a:p>
            <a:pPr marL="285750" indent="-285750" fontAlgn="base">
              <a:spcBef>
                <a:spcPct val="0"/>
              </a:spcBef>
              <a:spcAft>
                <a:spcPct val="0"/>
              </a:spcAft>
              <a:buFont typeface="Arial" panose="020B0604020202020204" pitchFamily="34" charset="0"/>
              <a:buChar char="•"/>
              <a:defRPr/>
            </a:pPr>
            <a:r>
              <a:rPr lang="ja-JP" altLang="en-US" dirty="0">
                <a:solidFill>
                  <a:srgbClr val="000000"/>
                </a:solidFill>
                <a:latin typeface="Arial" panose="020B0604020202020204" pitchFamily="34" charset="0"/>
                <a:ea typeface="ＭＳ Ｐゴシック" panose="020B0600070205080204" pitchFamily="50" charset="-128"/>
              </a:rPr>
              <a:t>情報を取得</a:t>
            </a:r>
            <a:r>
              <a:rPr lang="en-US" altLang="ja-JP" dirty="0">
                <a:solidFill>
                  <a:srgbClr val="000000"/>
                </a:solidFill>
                <a:latin typeface="Arial" panose="020B0604020202020204" pitchFamily="34" charset="0"/>
                <a:ea typeface="ＭＳ Ｐゴシック" panose="020B0600070205080204" pitchFamily="50" charset="-128"/>
              </a:rPr>
              <a:t> </a:t>
            </a:r>
            <a:r>
              <a:rPr lang="en-US" altLang="ja-JP" dirty="0">
                <a:solidFill>
                  <a:srgbClr val="000000"/>
                </a:solidFill>
                <a:latin typeface="Arial" panose="020B0604020202020204" pitchFamily="34" charset="0"/>
                <a:ea typeface="ＭＳ Ｐゴシック" panose="020B0600070205080204" pitchFamily="50" charset="-128"/>
                <a:sym typeface="Wingdings" panose="05000000000000000000" pitchFamily="2" charset="2"/>
              </a:rPr>
              <a:t> </a:t>
            </a:r>
            <a:r>
              <a:rPr lang="ja-JP" altLang="en-US" dirty="0">
                <a:solidFill>
                  <a:srgbClr val="000000"/>
                </a:solidFill>
                <a:latin typeface="Arial" panose="020B0604020202020204" pitchFamily="34" charset="0"/>
                <a:ea typeface="ＭＳ Ｐゴシック" panose="020B0600070205080204" pitchFamily="50" charset="-128"/>
              </a:rPr>
              <a:t>位置情報、環境情報、</a:t>
            </a:r>
            <a:r>
              <a:rPr lang="ja-JP" altLang="en-US" dirty="0">
                <a:solidFill>
                  <a:srgbClr val="000000"/>
                </a:solidFill>
                <a:latin typeface="Arial" panose="020B0604020202020204" pitchFamily="34" charset="0"/>
                <a:ea typeface="ＭＳ Ｐゴシック" panose="020B0600070205080204" pitchFamily="50" charset="-128"/>
              </a:rPr>
              <a:t>状態</a:t>
            </a:r>
            <a:endParaRPr lang="en-US" altLang="ja-JP" dirty="0">
              <a:solidFill>
                <a:srgbClr val="000000"/>
              </a:solidFill>
              <a:latin typeface="Arial" panose="020B0604020202020204" pitchFamily="34" charset="0"/>
              <a:ea typeface="ＭＳ Ｐゴシック" panose="020B0600070205080204" pitchFamily="50" charset="-128"/>
            </a:endParaRPr>
          </a:p>
          <a:p>
            <a:pPr marL="285750" indent="-285750" fontAlgn="base">
              <a:spcBef>
                <a:spcPct val="0"/>
              </a:spcBef>
              <a:spcAft>
                <a:spcPct val="0"/>
              </a:spcAft>
              <a:buFont typeface="Arial" panose="020B0604020202020204" pitchFamily="34" charset="0"/>
              <a:buChar char="•"/>
              <a:defRPr/>
            </a:pPr>
            <a:r>
              <a:rPr lang="ja-JP" altLang="en-US" dirty="0">
                <a:solidFill>
                  <a:srgbClr val="000000"/>
                </a:solidFill>
                <a:latin typeface="Arial" panose="020B0604020202020204" pitchFamily="34" charset="0"/>
                <a:ea typeface="ＭＳ Ｐゴシック" panose="020B0600070205080204" pitchFamily="50" charset="-128"/>
              </a:rPr>
              <a:t>ものを操作  </a:t>
            </a:r>
            <a:r>
              <a:rPr lang="en-US" altLang="ja-JP" dirty="0">
                <a:solidFill>
                  <a:srgbClr val="000000"/>
                </a:solidFill>
                <a:latin typeface="Arial" panose="020B0604020202020204" pitchFamily="34" charset="0"/>
                <a:ea typeface="ＭＳ Ｐゴシック" panose="020B0600070205080204" pitchFamily="50" charset="-128"/>
                <a:sym typeface="Wingdings" panose="05000000000000000000" pitchFamily="2" charset="2"/>
              </a:rPr>
              <a:t> </a:t>
            </a:r>
            <a:r>
              <a:rPr lang="ja-JP" altLang="en-US" dirty="0">
                <a:solidFill>
                  <a:srgbClr val="000000"/>
                </a:solidFill>
                <a:latin typeface="Arial" panose="020B0604020202020204" pitchFamily="34" charset="0"/>
                <a:ea typeface="ＭＳ Ｐゴシック" panose="020B0600070205080204" pitchFamily="50" charset="-128"/>
                <a:sym typeface="Wingdings" panose="05000000000000000000" pitchFamily="2" charset="2"/>
              </a:rPr>
              <a:t>自動運転、スマート</a:t>
            </a:r>
            <a:r>
              <a:rPr lang="ja-JP" altLang="en-US" dirty="0">
                <a:solidFill>
                  <a:srgbClr val="000000"/>
                </a:solidFill>
                <a:latin typeface="Arial" panose="020B0604020202020204" pitchFamily="34" charset="0"/>
                <a:ea typeface="ＭＳ Ｐゴシック" panose="020B0600070205080204" pitchFamily="50" charset="-128"/>
                <a:sym typeface="Wingdings" panose="05000000000000000000" pitchFamily="2" charset="2"/>
              </a:rPr>
              <a:t>家具</a:t>
            </a:r>
            <a:endParaRPr lang="en-US" altLang="ja-JP" dirty="0">
              <a:solidFill>
                <a:srgbClr val="000000"/>
              </a:solidFill>
              <a:latin typeface="Arial" panose="020B0604020202020204" pitchFamily="34" charset="0"/>
              <a:ea typeface="ＭＳ Ｐゴシック" panose="020B0600070205080204" pitchFamily="50" charset="-128"/>
              <a:sym typeface="Wingdings" panose="05000000000000000000" pitchFamily="2" charset="2"/>
            </a:endParaRPr>
          </a:p>
          <a:p>
            <a:pPr marL="285750" indent="-285750" fontAlgn="base">
              <a:spcBef>
                <a:spcPct val="0"/>
              </a:spcBef>
              <a:spcAft>
                <a:spcPct val="0"/>
              </a:spcAft>
              <a:buFont typeface="Arial" panose="020B0604020202020204" pitchFamily="34" charset="0"/>
              <a:buChar char="•"/>
              <a:defRPr/>
            </a:pPr>
            <a:r>
              <a:rPr lang="ja-JP" altLang="en-US" dirty="0">
                <a:solidFill>
                  <a:srgbClr val="000000"/>
                </a:solidFill>
                <a:latin typeface="Arial" panose="020B0604020202020204" pitchFamily="34" charset="0"/>
                <a:ea typeface="ＭＳ Ｐゴシック" panose="020B0600070205080204" pitchFamily="50" charset="-128"/>
                <a:sym typeface="Wingdings" panose="05000000000000000000" pitchFamily="2" charset="2"/>
              </a:rPr>
              <a:t>機械同士の自律的制御</a:t>
            </a:r>
            <a:r>
              <a:rPr lang="en-US" altLang="ja-JP" dirty="0">
                <a:solidFill>
                  <a:srgbClr val="000000"/>
                </a:solidFill>
                <a:latin typeface="Arial" panose="020B0604020202020204" pitchFamily="34" charset="0"/>
                <a:ea typeface="ＭＳ Ｐゴシック" panose="020B0600070205080204" pitchFamily="50" charset="-128"/>
                <a:sym typeface="Wingdings" panose="05000000000000000000" pitchFamily="2" charset="2"/>
              </a:rPr>
              <a:t/>
            </a:r>
            <a:br>
              <a:rPr lang="en-US" altLang="ja-JP" dirty="0">
                <a:solidFill>
                  <a:srgbClr val="000000"/>
                </a:solidFill>
                <a:latin typeface="Arial" panose="020B0604020202020204" pitchFamily="34" charset="0"/>
                <a:ea typeface="ＭＳ Ｐゴシック" panose="020B0600070205080204" pitchFamily="50" charset="-128"/>
                <a:sym typeface="Wingdings" panose="05000000000000000000" pitchFamily="2" charset="2"/>
              </a:rPr>
            </a:br>
            <a:endParaRPr lang="en-US" altLang="ja-JP" dirty="0">
              <a:solidFill>
                <a:srgbClr val="000000"/>
              </a:solidFill>
              <a:latin typeface="Arial" panose="020B0604020202020204" pitchFamily="34" charset="0"/>
              <a:ea typeface="ＭＳ Ｐゴシック" panose="020B0600070205080204" pitchFamily="50" charset="-128"/>
              <a:sym typeface="Wingdings" panose="05000000000000000000" pitchFamily="2" charset="2"/>
            </a:endParaRPr>
          </a:p>
          <a:p>
            <a:pPr fontAlgn="base">
              <a:spcBef>
                <a:spcPct val="0"/>
              </a:spcBef>
              <a:spcAft>
                <a:spcPct val="0"/>
              </a:spcAft>
              <a:defRPr/>
            </a:pPr>
            <a:r>
              <a:rPr lang="en-US" altLang="ja-JP" dirty="0">
                <a:solidFill>
                  <a:srgbClr val="000000"/>
                </a:solidFill>
                <a:latin typeface="Arial" panose="020B0604020202020204" pitchFamily="34" charset="0"/>
                <a:ea typeface="ＭＳ Ｐゴシック" panose="020B0600070205080204" pitchFamily="50" charset="-128"/>
                <a:sym typeface="Wingdings" panose="05000000000000000000" pitchFamily="2" charset="2"/>
              </a:rPr>
              <a:t>		</a:t>
            </a:r>
            <a:r>
              <a:rPr lang="en-US" altLang="ja-JP" sz="2400" b="1" dirty="0">
                <a:solidFill>
                  <a:srgbClr val="FF0000"/>
                </a:solidFill>
                <a:latin typeface="Arial" panose="020B0604020202020204" pitchFamily="34" charset="0"/>
                <a:ea typeface="ＭＳ Ｐゴシック" panose="020B0600070205080204" pitchFamily="50" charset="-128"/>
                <a:sym typeface="Wingdings" panose="05000000000000000000" pitchFamily="2" charset="2"/>
              </a:rPr>
              <a:t>M2M </a:t>
            </a:r>
            <a:r>
              <a:rPr lang="ja-JP" altLang="en-US" sz="2400" b="1" dirty="0">
                <a:solidFill>
                  <a:srgbClr val="FF0000"/>
                </a:solidFill>
                <a:latin typeface="Arial" panose="020B0604020202020204" pitchFamily="34" charset="0"/>
                <a:ea typeface="ＭＳ Ｐゴシック" panose="020B0600070205080204" pitchFamily="50" charset="-128"/>
                <a:sym typeface="Wingdings" panose="05000000000000000000" pitchFamily="2" charset="2"/>
              </a:rPr>
              <a:t>へ進化</a:t>
            </a:r>
            <a:endParaRPr lang="en-US" altLang="ja-JP" dirty="0">
              <a:solidFill>
                <a:srgbClr val="000000"/>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567039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組込みシステム</a:t>
            </a:r>
            <a:endParaRPr kumimoji="1" lang="ja-JP" altLang="en-US" dirty="0"/>
          </a:p>
        </p:txBody>
      </p:sp>
      <p:sp>
        <p:nvSpPr>
          <p:cNvPr id="5" name="スライド番号プレースホルダー 4"/>
          <p:cNvSpPr>
            <a:spLocks noGrp="1"/>
          </p:cNvSpPr>
          <p:nvPr>
            <p:ph type="sldNum" sz="quarter" idx="4294967295"/>
          </p:nvPr>
        </p:nvSpPr>
        <p:spPr>
          <a:xfrm>
            <a:off x="8077200" y="6469064"/>
            <a:ext cx="2133600" cy="288925"/>
          </a:xfrm>
          <a:prstGeom prst="rect">
            <a:avLst/>
          </a:prstGeom>
        </p:spPr>
        <p:txBody>
          <a:bodyPr/>
          <a:lstStyle/>
          <a:p>
            <a:fld id="{4001E43B-27E4-4DBE-8E53-9E027CBE43F6}" type="slidenum">
              <a:rPr kumimoji="1" lang="ja-JP" altLang="en-US" smtClean="0"/>
              <a:t>11</a:t>
            </a:fld>
            <a:endParaRPr kumimoji="1" lang="ja-JP" altLang="en-US"/>
          </a:p>
        </p:txBody>
      </p:sp>
      <p:pic>
        <p:nvPicPr>
          <p:cNvPr id="6" name="Picture 3" descr="組み込みシステ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875" y="1338994"/>
            <a:ext cx="3873818" cy="342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212773" y="4803193"/>
            <a:ext cx="272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CC"/>
              </a:buClr>
              <a:buSzPct val="90000"/>
              <a:buFont typeface="Wingdings" panose="05000000000000000000" pitchFamily="2" charset="2"/>
              <a:buChar char="u"/>
              <a:defRPr kumimoji="1" sz="3200">
                <a:solidFill>
                  <a:schemeClr val="tx1"/>
                </a:solidFill>
                <a:latin typeface="Osaka" pitchFamily="-84" charset="-128"/>
                <a:ea typeface="ＭＳ Ｐゴシック" panose="020B0600070205080204" pitchFamily="50" charset="-128"/>
              </a:defRPr>
            </a:lvl1pPr>
            <a:lvl2pPr marL="742950" indent="-285750">
              <a:spcBef>
                <a:spcPct val="20000"/>
              </a:spcBef>
              <a:buClr>
                <a:srgbClr val="F00000"/>
              </a:buClr>
              <a:buSzPct val="90000"/>
              <a:buFont typeface="Wingdings" panose="05000000000000000000" pitchFamily="2" charset="2"/>
              <a:buChar char="ü"/>
              <a:defRPr kumimoji="1" sz="2800">
                <a:solidFill>
                  <a:srgbClr val="000099"/>
                </a:solidFill>
                <a:latin typeface="Osaka" pitchFamily="-84" charset="-128"/>
                <a:ea typeface="ＭＳ Ｐゴシック" panose="020B0600070205080204" pitchFamily="50" charset="-128"/>
              </a:defRPr>
            </a:lvl2pPr>
            <a:lvl3pPr marL="1143000" indent="-228600">
              <a:spcBef>
                <a:spcPct val="20000"/>
              </a:spcBef>
              <a:buClr>
                <a:srgbClr val="000099"/>
              </a:buClr>
              <a:buFont typeface="Wingdings" panose="05000000000000000000" pitchFamily="2" charset="2"/>
              <a:buChar char="Ø"/>
              <a:defRPr kumimoji="1" sz="2400">
                <a:solidFill>
                  <a:schemeClr val="tx1"/>
                </a:solidFill>
                <a:latin typeface="Osaka" pitchFamily="-84" charset="-128"/>
                <a:ea typeface="ＭＳ Ｐゴシック" panose="020B0600070205080204" pitchFamily="50" charset="-128"/>
              </a:defRPr>
            </a:lvl3pPr>
            <a:lvl4pPr marL="1600200" indent="-228600">
              <a:spcBef>
                <a:spcPct val="20000"/>
              </a:spcBef>
              <a:buClr>
                <a:srgbClr val="FF0000"/>
              </a:buClr>
              <a:buChar char="•"/>
              <a:defRPr kumimoji="1" sz="2000">
                <a:solidFill>
                  <a:schemeClr val="tx1"/>
                </a:solidFill>
                <a:latin typeface="Osaka" pitchFamily="-84" charset="-128"/>
                <a:ea typeface="ＭＳ Ｐゴシック" panose="020B0600070205080204" pitchFamily="50" charset="-128"/>
              </a:defRPr>
            </a:lvl4pPr>
            <a:lvl5pPr marL="2057400" indent="-228600">
              <a:spcBef>
                <a:spcPct val="20000"/>
              </a:spcBef>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5pPr>
            <a:lvl6pPr marL="25146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6pPr>
            <a:lvl7pPr marL="29718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7pPr>
            <a:lvl8pPr marL="34290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8pPr>
            <a:lvl9pPr marL="38862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9pPr>
          </a:lstStyle>
          <a:p>
            <a:pPr algn="ctr">
              <a:spcBef>
                <a:spcPct val="50000"/>
              </a:spcBef>
              <a:buClrTx/>
              <a:buSzTx/>
              <a:buFontTx/>
              <a:buNone/>
            </a:pPr>
            <a:r>
              <a:rPr kumimoji="0" lang="ja-JP" altLang="en-US" sz="2000" dirty="0">
                <a:latin typeface="Times New Roman" panose="02020603050405020304" pitchFamily="18" charset="0"/>
                <a:ea typeface="HGS創英角ｺﾞｼｯｸUB" panose="020B0900000000000000" pitchFamily="50" charset="-128"/>
              </a:rPr>
              <a:t>組み込みシステムの例</a:t>
            </a:r>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1392" y="3050487"/>
            <a:ext cx="5205216" cy="3254104"/>
          </a:xfrm>
          <a:prstGeom prst="rect">
            <a:avLst/>
          </a:prstGeom>
        </p:spPr>
      </p:pic>
      <p:sp>
        <p:nvSpPr>
          <p:cNvPr id="13" name="Text Box 4"/>
          <p:cNvSpPr txBox="1">
            <a:spLocks noChangeArrowheads="1"/>
          </p:cNvSpPr>
          <p:nvPr/>
        </p:nvSpPr>
        <p:spPr bwMode="auto">
          <a:xfrm>
            <a:off x="159851" y="5804256"/>
            <a:ext cx="78359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00CC"/>
              </a:buClr>
              <a:buSzPct val="90000"/>
              <a:buFont typeface="Wingdings" panose="05000000000000000000" pitchFamily="2" charset="2"/>
              <a:buChar char="u"/>
              <a:defRPr kumimoji="1" sz="3200">
                <a:solidFill>
                  <a:schemeClr val="tx1"/>
                </a:solidFill>
                <a:latin typeface="Osaka" pitchFamily="-84" charset="-128"/>
                <a:ea typeface="ＭＳ Ｐゴシック" panose="020B0600070205080204" pitchFamily="50" charset="-128"/>
              </a:defRPr>
            </a:lvl1pPr>
            <a:lvl2pPr marL="742950" indent="-285750">
              <a:spcBef>
                <a:spcPct val="20000"/>
              </a:spcBef>
              <a:buClr>
                <a:srgbClr val="F00000"/>
              </a:buClr>
              <a:buSzPct val="90000"/>
              <a:buFont typeface="Wingdings" panose="05000000000000000000" pitchFamily="2" charset="2"/>
              <a:buChar char="ü"/>
              <a:defRPr kumimoji="1" sz="2800">
                <a:solidFill>
                  <a:srgbClr val="000099"/>
                </a:solidFill>
                <a:latin typeface="Osaka" pitchFamily="-84" charset="-128"/>
                <a:ea typeface="ＭＳ Ｐゴシック" panose="020B0600070205080204" pitchFamily="50" charset="-128"/>
              </a:defRPr>
            </a:lvl2pPr>
            <a:lvl3pPr marL="1143000" indent="-228600">
              <a:spcBef>
                <a:spcPct val="20000"/>
              </a:spcBef>
              <a:buClr>
                <a:srgbClr val="000099"/>
              </a:buClr>
              <a:buFont typeface="Wingdings" panose="05000000000000000000" pitchFamily="2" charset="2"/>
              <a:buChar char="Ø"/>
              <a:defRPr kumimoji="1" sz="2400">
                <a:solidFill>
                  <a:schemeClr val="tx1"/>
                </a:solidFill>
                <a:latin typeface="Osaka" pitchFamily="-84" charset="-128"/>
                <a:ea typeface="ＭＳ Ｐゴシック" panose="020B0600070205080204" pitchFamily="50" charset="-128"/>
              </a:defRPr>
            </a:lvl3pPr>
            <a:lvl4pPr marL="1600200" indent="-228600">
              <a:spcBef>
                <a:spcPct val="20000"/>
              </a:spcBef>
              <a:buClr>
                <a:srgbClr val="FF0000"/>
              </a:buClr>
              <a:buChar char="•"/>
              <a:defRPr kumimoji="1" sz="2000">
                <a:solidFill>
                  <a:schemeClr val="tx1"/>
                </a:solidFill>
                <a:latin typeface="Osaka" pitchFamily="-84" charset="-128"/>
                <a:ea typeface="ＭＳ Ｐゴシック" panose="020B0600070205080204" pitchFamily="50" charset="-128"/>
              </a:defRPr>
            </a:lvl4pPr>
            <a:lvl5pPr marL="2057400" indent="-228600">
              <a:spcBef>
                <a:spcPct val="20000"/>
              </a:spcBef>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5pPr>
            <a:lvl6pPr marL="25146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6pPr>
            <a:lvl7pPr marL="29718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7pPr>
            <a:lvl8pPr marL="34290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8pPr>
            <a:lvl9pPr marL="38862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9pPr>
          </a:lstStyle>
          <a:p>
            <a:pPr algn="ctr">
              <a:spcBef>
                <a:spcPct val="50000"/>
              </a:spcBef>
              <a:buClrTx/>
              <a:buSzTx/>
              <a:buFontTx/>
              <a:buNone/>
            </a:pPr>
            <a:r>
              <a:rPr kumimoji="0" lang="ja-JP" altLang="en-US" sz="2400" dirty="0">
                <a:solidFill>
                  <a:srgbClr val="FF0000"/>
                </a:solidFill>
                <a:latin typeface="Times New Roman" panose="02020603050405020304" pitchFamily="18" charset="0"/>
                <a:ea typeface="HGS創英角ｺﾞｼｯｸUB" panose="020B0900000000000000" pitchFamily="50" charset="-128"/>
              </a:rPr>
              <a:t>現代社会において</a:t>
            </a:r>
            <a:r>
              <a:rPr kumimoji="0" lang="ja-JP" altLang="en-US" sz="2400" dirty="0" smtClean="0">
                <a:solidFill>
                  <a:srgbClr val="FF0000"/>
                </a:solidFill>
                <a:latin typeface="Times New Roman" panose="02020603050405020304" pitchFamily="18" charset="0"/>
                <a:ea typeface="HGS創英角ｺﾞｼｯｸUB" panose="020B0900000000000000" pitchFamily="50" charset="-128"/>
              </a:rPr>
              <a:t>組み込みシステム</a:t>
            </a:r>
            <a:r>
              <a:rPr kumimoji="0" lang="ja-JP" altLang="en-US" sz="2400" dirty="0">
                <a:solidFill>
                  <a:srgbClr val="FF0000"/>
                </a:solidFill>
                <a:latin typeface="Times New Roman" panose="02020603050405020304" pitchFamily="18" charset="0"/>
                <a:ea typeface="HGS創英角ｺﾞｼｯｸUB" panose="020B0900000000000000" pitchFamily="50" charset="-128"/>
              </a:rPr>
              <a:t>は必要不可欠な技術</a:t>
            </a:r>
            <a:endParaRPr kumimoji="0" lang="ja-JP" altLang="en-US" sz="2400" dirty="0">
              <a:solidFill>
                <a:srgbClr val="FF0000"/>
              </a:solidFill>
              <a:latin typeface="Times New Roman" panose="02020603050405020304" pitchFamily="18" charset="0"/>
              <a:ea typeface="HGS創英角ｺﾞｼｯｸUB" panose="020B0900000000000000" pitchFamily="50" charset="-128"/>
            </a:endParaRPr>
          </a:p>
        </p:txBody>
      </p:sp>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6155" y="1295769"/>
            <a:ext cx="1656184" cy="1911918"/>
          </a:xfrm>
          <a:prstGeom prst="rect">
            <a:avLst/>
          </a:prstGeom>
        </p:spPr>
      </p:pic>
      <p:pic>
        <p:nvPicPr>
          <p:cNvPr id="14" name="Picture 3" descr="ロボット組込み"/>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116632"/>
            <a:ext cx="2505057" cy="2799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9"/>
          <p:cNvSpPr txBox="1">
            <a:spLocks noChangeArrowheads="1"/>
          </p:cNvSpPr>
          <p:nvPr/>
        </p:nvSpPr>
        <p:spPr bwMode="auto">
          <a:xfrm>
            <a:off x="4657900" y="3050487"/>
            <a:ext cx="22365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CC"/>
              </a:buClr>
              <a:buSzPct val="90000"/>
              <a:buFont typeface="Wingdings" panose="05000000000000000000" pitchFamily="2" charset="2"/>
              <a:buChar char="u"/>
              <a:defRPr kumimoji="1" sz="3200">
                <a:solidFill>
                  <a:schemeClr val="tx1"/>
                </a:solidFill>
                <a:latin typeface="Osaka" pitchFamily="-84" charset="-128"/>
                <a:ea typeface="ＭＳ Ｐゴシック" panose="020B0600070205080204" pitchFamily="50" charset="-128"/>
              </a:defRPr>
            </a:lvl1pPr>
            <a:lvl2pPr marL="742950" indent="-285750">
              <a:spcBef>
                <a:spcPct val="20000"/>
              </a:spcBef>
              <a:buClr>
                <a:srgbClr val="F00000"/>
              </a:buClr>
              <a:buSzPct val="90000"/>
              <a:buFont typeface="Wingdings" panose="05000000000000000000" pitchFamily="2" charset="2"/>
              <a:buChar char="ü"/>
              <a:defRPr kumimoji="1" sz="2800">
                <a:solidFill>
                  <a:srgbClr val="000099"/>
                </a:solidFill>
                <a:latin typeface="Osaka" pitchFamily="-84" charset="-128"/>
                <a:ea typeface="ＭＳ Ｐゴシック" panose="020B0600070205080204" pitchFamily="50" charset="-128"/>
              </a:defRPr>
            </a:lvl2pPr>
            <a:lvl3pPr marL="1143000" indent="-228600">
              <a:spcBef>
                <a:spcPct val="20000"/>
              </a:spcBef>
              <a:buClr>
                <a:srgbClr val="000099"/>
              </a:buClr>
              <a:buFont typeface="Wingdings" panose="05000000000000000000" pitchFamily="2" charset="2"/>
              <a:buChar char="Ø"/>
              <a:defRPr kumimoji="1" sz="2400">
                <a:solidFill>
                  <a:schemeClr val="tx1"/>
                </a:solidFill>
                <a:latin typeface="Osaka" pitchFamily="-84" charset="-128"/>
                <a:ea typeface="ＭＳ Ｐゴシック" panose="020B0600070205080204" pitchFamily="50" charset="-128"/>
              </a:defRPr>
            </a:lvl3pPr>
            <a:lvl4pPr marL="1600200" indent="-228600">
              <a:spcBef>
                <a:spcPct val="20000"/>
              </a:spcBef>
              <a:buClr>
                <a:srgbClr val="FF0000"/>
              </a:buClr>
              <a:buChar char="•"/>
              <a:defRPr kumimoji="1" sz="2000">
                <a:solidFill>
                  <a:schemeClr val="tx1"/>
                </a:solidFill>
                <a:latin typeface="Osaka" pitchFamily="-84" charset="-128"/>
                <a:ea typeface="ＭＳ Ｐゴシック" panose="020B0600070205080204" pitchFamily="50" charset="-128"/>
              </a:defRPr>
            </a:lvl4pPr>
            <a:lvl5pPr marL="2057400" indent="-228600">
              <a:spcBef>
                <a:spcPct val="20000"/>
              </a:spcBef>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5pPr>
            <a:lvl6pPr marL="25146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6pPr>
            <a:lvl7pPr marL="29718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7pPr>
            <a:lvl8pPr marL="34290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8pPr>
            <a:lvl9pPr marL="38862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9pPr>
          </a:lstStyle>
          <a:p>
            <a:pPr algn="ctr">
              <a:spcBef>
                <a:spcPct val="50000"/>
              </a:spcBef>
              <a:buClrTx/>
              <a:buSzTx/>
              <a:buFontTx/>
              <a:buNone/>
            </a:pPr>
            <a:r>
              <a:rPr kumimoji="0" lang="ja-JP" altLang="en-US" sz="1600" dirty="0">
                <a:latin typeface="Times New Roman" panose="02020603050405020304" pitchFamily="18" charset="0"/>
                <a:ea typeface="HGS創英角ｺﾞｼｯｸUB" panose="020B0900000000000000" pitchFamily="50" charset="-128"/>
              </a:rPr>
              <a:t>携帯</a:t>
            </a:r>
            <a:r>
              <a:rPr kumimoji="0" lang="ja-JP" altLang="en-US" sz="1600" dirty="0">
                <a:latin typeface="Times New Roman" panose="02020603050405020304" pitchFamily="18" charset="0"/>
                <a:ea typeface="HGS創英角ｺﾞｼｯｸUB" panose="020B0900000000000000" pitchFamily="50" charset="-128"/>
              </a:rPr>
              <a:t>だって</a:t>
            </a:r>
            <a:endParaRPr kumimoji="0" lang="en-US" altLang="ja-JP" sz="1600" dirty="0">
              <a:latin typeface="Times New Roman" panose="02020603050405020304" pitchFamily="18" charset="0"/>
              <a:ea typeface="HGS創英角ｺﾞｼｯｸUB" panose="020B0900000000000000" pitchFamily="50" charset="-128"/>
            </a:endParaRPr>
          </a:p>
          <a:p>
            <a:pPr algn="ctr">
              <a:spcBef>
                <a:spcPct val="50000"/>
              </a:spcBef>
              <a:buClrTx/>
              <a:buSzTx/>
              <a:buFontTx/>
              <a:buNone/>
            </a:pPr>
            <a:r>
              <a:rPr kumimoji="0" lang="ja-JP" altLang="en-US" sz="1600" dirty="0">
                <a:latin typeface="Times New Roman" panose="02020603050405020304" pitchFamily="18" charset="0"/>
                <a:ea typeface="HGS創英角ｺﾞｼｯｸUB" panose="020B0900000000000000" pitchFamily="50" charset="-128"/>
              </a:rPr>
              <a:t>組込み</a:t>
            </a:r>
            <a:r>
              <a:rPr kumimoji="0" lang="ja-JP" altLang="en-US" sz="1600" dirty="0">
                <a:latin typeface="Times New Roman" panose="02020603050405020304" pitchFamily="18" charset="0"/>
                <a:ea typeface="HGS創英角ｺﾞｼｯｸUB" panose="020B0900000000000000" pitchFamily="50" charset="-128"/>
              </a:rPr>
              <a:t>システム</a:t>
            </a:r>
            <a:r>
              <a:rPr kumimoji="0" lang="ja-JP" altLang="en-US" sz="1600" dirty="0" err="1">
                <a:latin typeface="Times New Roman" panose="02020603050405020304" pitchFamily="18" charset="0"/>
                <a:ea typeface="HGS創英角ｺﾞｼｯｸUB" panose="020B0900000000000000" pitchFamily="50" charset="-128"/>
              </a:rPr>
              <a:t>。。。</a:t>
            </a:r>
            <a:endParaRPr kumimoji="0" lang="ja-JP" altLang="en-US" sz="1600" dirty="0">
              <a:latin typeface="Times New Roman" panose="02020603050405020304" pitchFamily="18" charset="0"/>
              <a:ea typeface="HGS創英角ｺﾞｼｯｸUB" panose="020B0900000000000000" pitchFamily="50" charset="-128"/>
            </a:endParaRPr>
          </a:p>
        </p:txBody>
      </p:sp>
    </p:spTree>
    <p:extLst>
      <p:ext uri="{BB962C8B-B14F-4D97-AF65-F5344CB8AC3E}">
        <p14:creationId xmlns:p14="http://schemas.microsoft.com/office/powerpoint/2010/main" val="2038242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7" descr="ニンテンドー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5" y="4653136"/>
            <a:ext cx="2769295" cy="2076528"/>
          </a:xfrm>
          <a:prstGeom prst="rect">
            <a:avLst/>
          </a:prstGeom>
          <a:noFill/>
          <a:ln w="57150">
            <a:noFill/>
            <a:miter lim="800000"/>
            <a:headEnd/>
            <a:tailEnd/>
          </a:ln>
          <a:effectLst>
            <a:softEdge rad="12700"/>
          </a:effectLst>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lang="ja-JP" altLang="en-US" dirty="0" smtClean="0"/>
              <a:t>ゲーム機にも</a:t>
            </a:r>
            <a:r>
              <a:rPr lang="ja-JP" altLang="en-US" dirty="0"/>
              <a:t>コンピュータが。。</a:t>
            </a:r>
            <a:endParaRPr kumimoji="1" lang="ja-JP" altLang="en-US" dirty="0"/>
          </a:p>
        </p:txBody>
      </p:sp>
      <p:sp>
        <p:nvSpPr>
          <p:cNvPr id="5" name="スライド番号プレースホルダー 4"/>
          <p:cNvSpPr>
            <a:spLocks noGrp="1"/>
          </p:cNvSpPr>
          <p:nvPr>
            <p:ph type="sldNum" sz="quarter" idx="4294967295"/>
          </p:nvPr>
        </p:nvSpPr>
        <p:spPr>
          <a:xfrm>
            <a:off x="8077200" y="6469064"/>
            <a:ext cx="2133600" cy="288925"/>
          </a:xfrm>
          <a:prstGeom prst="rect">
            <a:avLst/>
          </a:prstGeom>
        </p:spPr>
        <p:txBody>
          <a:bodyPr/>
          <a:lstStyle/>
          <a:p>
            <a:fld id="{4001E43B-27E4-4DBE-8E53-9E027CBE43F6}" type="slidenum">
              <a:rPr kumimoji="1" lang="ja-JP" altLang="en-US" smtClean="0"/>
              <a:t>12</a:t>
            </a:fld>
            <a:endParaRPr kumimoji="1" lang="ja-JP" altLang="en-US"/>
          </a:p>
        </p:txBody>
      </p:sp>
      <p:pic>
        <p:nvPicPr>
          <p:cNvPr id="7" name="Picture 4" descr="P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649" y="1556792"/>
            <a:ext cx="36576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SPLS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8599" y="3868738"/>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6"/>
          <p:cNvSpPr>
            <a:spLocks noChangeArrowheads="1"/>
          </p:cNvSpPr>
          <p:nvPr/>
        </p:nvSpPr>
        <p:spPr bwMode="auto">
          <a:xfrm>
            <a:off x="7391401" y="1125539"/>
            <a:ext cx="3097213" cy="2232025"/>
          </a:xfrm>
          <a:prstGeom prst="cloudCallout">
            <a:avLst>
              <a:gd name="adj1" fmla="val -9917"/>
              <a:gd name="adj2" fmla="val 9175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rgbClr val="0000CC"/>
              </a:buClr>
              <a:buSzPct val="90000"/>
              <a:buFont typeface="Wingdings" panose="05000000000000000000" pitchFamily="2" charset="2"/>
              <a:buChar char="u"/>
              <a:defRPr kumimoji="1" sz="3200">
                <a:solidFill>
                  <a:schemeClr val="tx1"/>
                </a:solidFill>
                <a:latin typeface="Osaka" pitchFamily="-84" charset="-128"/>
                <a:ea typeface="ＭＳ Ｐゴシック" panose="020B0600070205080204" pitchFamily="50" charset="-128"/>
              </a:defRPr>
            </a:lvl1pPr>
            <a:lvl2pPr marL="742950" indent="-285750">
              <a:spcBef>
                <a:spcPct val="20000"/>
              </a:spcBef>
              <a:buClr>
                <a:srgbClr val="F00000"/>
              </a:buClr>
              <a:buSzPct val="90000"/>
              <a:buFont typeface="Wingdings" panose="05000000000000000000" pitchFamily="2" charset="2"/>
              <a:buChar char="ü"/>
              <a:defRPr kumimoji="1" sz="2800">
                <a:solidFill>
                  <a:srgbClr val="000099"/>
                </a:solidFill>
                <a:latin typeface="Osaka" pitchFamily="-84" charset="-128"/>
                <a:ea typeface="ＭＳ Ｐゴシック" panose="020B0600070205080204" pitchFamily="50" charset="-128"/>
              </a:defRPr>
            </a:lvl2pPr>
            <a:lvl3pPr marL="1143000" indent="-228600">
              <a:spcBef>
                <a:spcPct val="20000"/>
              </a:spcBef>
              <a:buClr>
                <a:srgbClr val="000099"/>
              </a:buClr>
              <a:buFont typeface="Wingdings" panose="05000000000000000000" pitchFamily="2" charset="2"/>
              <a:buChar char="Ø"/>
              <a:defRPr kumimoji="1" sz="2400">
                <a:solidFill>
                  <a:schemeClr val="tx1"/>
                </a:solidFill>
                <a:latin typeface="Osaka" pitchFamily="-84" charset="-128"/>
                <a:ea typeface="ＭＳ Ｐゴシック" panose="020B0600070205080204" pitchFamily="50" charset="-128"/>
              </a:defRPr>
            </a:lvl3pPr>
            <a:lvl4pPr marL="1600200" indent="-228600">
              <a:spcBef>
                <a:spcPct val="20000"/>
              </a:spcBef>
              <a:buClr>
                <a:srgbClr val="FF0000"/>
              </a:buClr>
              <a:buChar char="•"/>
              <a:defRPr kumimoji="1" sz="2000">
                <a:solidFill>
                  <a:schemeClr val="tx1"/>
                </a:solidFill>
                <a:latin typeface="Osaka" pitchFamily="-84" charset="-128"/>
                <a:ea typeface="ＭＳ Ｐゴシック" panose="020B0600070205080204" pitchFamily="50" charset="-128"/>
              </a:defRPr>
            </a:lvl4pPr>
            <a:lvl5pPr marL="2057400" indent="-228600">
              <a:spcBef>
                <a:spcPct val="20000"/>
              </a:spcBef>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5pPr>
            <a:lvl6pPr marL="25146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6pPr>
            <a:lvl7pPr marL="29718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7pPr>
            <a:lvl8pPr marL="34290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8pPr>
            <a:lvl9pPr marL="38862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9pPr>
          </a:lstStyle>
          <a:p>
            <a:pPr algn="ctr">
              <a:spcBef>
                <a:spcPct val="50000"/>
              </a:spcBef>
              <a:buClrTx/>
              <a:buSzTx/>
              <a:buFontTx/>
              <a:buNone/>
            </a:pPr>
            <a:endParaRPr kumimoji="0" lang="ja-JP" altLang="en-US" sz="1600">
              <a:latin typeface="Times New Roman" panose="02020603050405020304" pitchFamily="18" charset="0"/>
              <a:ea typeface="HGS創英角ｺﾞｼｯｸUB" panose="020B0900000000000000" pitchFamily="50" charset="-128"/>
            </a:endParaRPr>
          </a:p>
        </p:txBody>
      </p:sp>
      <p:sp>
        <p:nvSpPr>
          <p:cNvPr id="10" name="Text Box 7"/>
          <p:cNvSpPr txBox="1">
            <a:spLocks noChangeArrowheads="1"/>
          </p:cNvSpPr>
          <p:nvPr/>
        </p:nvSpPr>
        <p:spPr bwMode="auto">
          <a:xfrm>
            <a:off x="7900615" y="1628775"/>
            <a:ext cx="244353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00CC"/>
              </a:buClr>
              <a:buSzPct val="90000"/>
              <a:buFont typeface="Wingdings" panose="05000000000000000000" pitchFamily="2" charset="2"/>
              <a:buChar char="u"/>
              <a:defRPr kumimoji="1" sz="3200">
                <a:solidFill>
                  <a:schemeClr val="tx1"/>
                </a:solidFill>
                <a:latin typeface="Osaka" pitchFamily="-84" charset="-128"/>
                <a:ea typeface="ＭＳ Ｐゴシック" panose="020B0600070205080204" pitchFamily="50" charset="-128"/>
              </a:defRPr>
            </a:lvl1pPr>
            <a:lvl2pPr marL="742950" indent="-285750">
              <a:spcBef>
                <a:spcPct val="20000"/>
              </a:spcBef>
              <a:buClr>
                <a:srgbClr val="F00000"/>
              </a:buClr>
              <a:buSzPct val="90000"/>
              <a:buFont typeface="Wingdings" panose="05000000000000000000" pitchFamily="2" charset="2"/>
              <a:buChar char="ü"/>
              <a:defRPr kumimoji="1" sz="2800">
                <a:solidFill>
                  <a:srgbClr val="000099"/>
                </a:solidFill>
                <a:latin typeface="Osaka" pitchFamily="-84" charset="-128"/>
                <a:ea typeface="ＭＳ Ｐゴシック" panose="020B0600070205080204" pitchFamily="50" charset="-128"/>
              </a:defRPr>
            </a:lvl2pPr>
            <a:lvl3pPr marL="1143000" indent="-228600">
              <a:spcBef>
                <a:spcPct val="20000"/>
              </a:spcBef>
              <a:buClr>
                <a:srgbClr val="000099"/>
              </a:buClr>
              <a:buFont typeface="Wingdings" panose="05000000000000000000" pitchFamily="2" charset="2"/>
              <a:buChar char="Ø"/>
              <a:defRPr kumimoji="1" sz="2400">
                <a:solidFill>
                  <a:schemeClr val="tx1"/>
                </a:solidFill>
                <a:latin typeface="Osaka" pitchFamily="-84" charset="-128"/>
                <a:ea typeface="ＭＳ Ｐゴシック" panose="020B0600070205080204" pitchFamily="50" charset="-128"/>
              </a:defRPr>
            </a:lvl3pPr>
            <a:lvl4pPr marL="1600200" indent="-228600">
              <a:spcBef>
                <a:spcPct val="20000"/>
              </a:spcBef>
              <a:buClr>
                <a:srgbClr val="FF0000"/>
              </a:buClr>
              <a:buChar char="•"/>
              <a:defRPr kumimoji="1" sz="2000">
                <a:solidFill>
                  <a:schemeClr val="tx1"/>
                </a:solidFill>
                <a:latin typeface="Osaka" pitchFamily="-84" charset="-128"/>
                <a:ea typeface="ＭＳ Ｐゴシック" panose="020B0600070205080204" pitchFamily="50" charset="-128"/>
              </a:defRPr>
            </a:lvl4pPr>
            <a:lvl5pPr marL="2057400" indent="-228600">
              <a:spcBef>
                <a:spcPct val="20000"/>
              </a:spcBef>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5pPr>
            <a:lvl6pPr marL="25146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6pPr>
            <a:lvl7pPr marL="29718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7pPr>
            <a:lvl8pPr marL="34290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8pPr>
            <a:lvl9pPr marL="38862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9pPr>
          </a:lstStyle>
          <a:p>
            <a:pPr>
              <a:spcBef>
                <a:spcPct val="50000"/>
              </a:spcBef>
              <a:buClrTx/>
              <a:buSzTx/>
              <a:buFontTx/>
              <a:buNone/>
            </a:pPr>
            <a:r>
              <a:rPr kumimoji="0" lang="ja-JP" altLang="en-US" sz="1400">
                <a:solidFill>
                  <a:srgbClr val="0033CC"/>
                </a:solidFill>
                <a:latin typeface="Times New Roman" panose="02020603050405020304" pitchFamily="18" charset="0"/>
                <a:ea typeface="HGS創英角ｺﾞｼｯｸUB" panose="020B0900000000000000" pitchFamily="50" charset="-128"/>
              </a:rPr>
              <a:t>プログラムを作らないと</a:t>
            </a:r>
            <a:endParaRPr kumimoji="0" lang="en-US" altLang="ja-JP" sz="1400" dirty="0">
              <a:solidFill>
                <a:srgbClr val="0033CC"/>
              </a:solidFill>
              <a:latin typeface="Times New Roman" panose="02020603050405020304" pitchFamily="18" charset="0"/>
              <a:ea typeface="HGS創英角ｺﾞｼｯｸUB" panose="020B0900000000000000" pitchFamily="50" charset="-128"/>
            </a:endParaRPr>
          </a:p>
          <a:p>
            <a:pPr>
              <a:spcBef>
                <a:spcPct val="50000"/>
              </a:spcBef>
              <a:buClrTx/>
              <a:buSzTx/>
              <a:buFontTx/>
              <a:buNone/>
            </a:pPr>
            <a:r>
              <a:rPr kumimoji="0" lang="ja-JP" altLang="en-US" sz="1400" dirty="0">
                <a:solidFill>
                  <a:srgbClr val="0033CC"/>
                </a:solidFill>
                <a:latin typeface="Times New Roman" panose="02020603050405020304" pitchFamily="18" charset="0"/>
                <a:ea typeface="HGS創英角ｺﾞｼｯｸUB" panose="020B0900000000000000" pitchFamily="50" charset="-128"/>
              </a:rPr>
              <a:t>ゲームソフトも動かない！</a:t>
            </a:r>
            <a:endParaRPr kumimoji="0" lang="en-US" altLang="ja-JP" sz="1400" dirty="0">
              <a:solidFill>
                <a:srgbClr val="0033CC"/>
              </a:solidFill>
              <a:latin typeface="Times New Roman" panose="02020603050405020304" pitchFamily="18" charset="0"/>
              <a:ea typeface="HGS創英角ｺﾞｼｯｸUB" panose="020B0900000000000000" pitchFamily="50" charset="-128"/>
            </a:endParaRPr>
          </a:p>
          <a:p>
            <a:pPr>
              <a:spcBef>
                <a:spcPct val="50000"/>
              </a:spcBef>
              <a:buClrTx/>
              <a:buSzTx/>
              <a:buFontTx/>
              <a:buNone/>
            </a:pPr>
            <a:r>
              <a:rPr kumimoji="0" lang="ja-JP" altLang="en-US" sz="1400" dirty="0">
                <a:solidFill>
                  <a:srgbClr val="0033CC"/>
                </a:solidFill>
                <a:latin typeface="Times New Roman" panose="02020603050405020304" pitchFamily="18" charset="0"/>
                <a:ea typeface="HGS創英角ｺﾞｼｯｸUB" panose="020B0900000000000000" pitchFamily="50" charset="-128"/>
              </a:rPr>
              <a:t>この中に組込みソフト</a:t>
            </a:r>
            <a:endParaRPr kumimoji="0" lang="en-US" altLang="ja-JP" sz="1400" dirty="0">
              <a:solidFill>
                <a:srgbClr val="0033CC"/>
              </a:solidFill>
              <a:latin typeface="Times New Roman" panose="02020603050405020304" pitchFamily="18" charset="0"/>
              <a:ea typeface="HGS創英角ｺﾞｼｯｸUB" panose="020B0900000000000000" pitchFamily="50" charset="-128"/>
            </a:endParaRPr>
          </a:p>
          <a:p>
            <a:pPr>
              <a:spcBef>
                <a:spcPct val="50000"/>
              </a:spcBef>
              <a:buClrTx/>
              <a:buSzTx/>
              <a:buFontTx/>
              <a:buNone/>
            </a:pPr>
            <a:r>
              <a:rPr kumimoji="0" lang="ja-JP" altLang="en-US" sz="1400" dirty="0">
                <a:solidFill>
                  <a:srgbClr val="0033CC"/>
                </a:solidFill>
                <a:latin typeface="Times New Roman" panose="02020603050405020304" pitchFamily="18" charset="0"/>
                <a:ea typeface="HGS創英角ｺﾞｼｯｸUB" panose="020B0900000000000000" pitchFamily="50" charset="-128"/>
              </a:rPr>
              <a:t>が入っている。</a:t>
            </a:r>
            <a:endParaRPr kumimoji="0" lang="en-US" altLang="ja-JP" sz="1400" dirty="0">
              <a:solidFill>
                <a:srgbClr val="0033CC"/>
              </a:solidFill>
              <a:latin typeface="Times New Roman" panose="02020603050405020304" pitchFamily="18" charset="0"/>
              <a:ea typeface="HGS創英角ｺﾞｼｯｸUB" panose="020B0900000000000000" pitchFamily="50" charset="-128"/>
            </a:endParaRPr>
          </a:p>
          <a:p>
            <a:pPr>
              <a:spcBef>
                <a:spcPct val="50000"/>
              </a:spcBef>
              <a:buClrTx/>
              <a:buSzTx/>
              <a:buFontTx/>
              <a:buNone/>
            </a:pPr>
            <a:endParaRPr kumimoji="0" lang="ja-JP" altLang="en-US" sz="1400" dirty="0">
              <a:latin typeface="Times New Roman" panose="02020603050405020304" pitchFamily="18" charset="0"/>
            </a:endParaRPr>
          </a:p>
        </p:txBody>
      </p:sp>
      <p:sp>
        <p:nvSpPr>
          <p:cNvPr id="11" name="Text Box 8"/>
          <p:cNvSpPr txBox="1">
            <a:spLocks noChangeArrowheads="1"/>
          </p:cNvSpPr>
          <p:nvPr/>
        </p:nvSpPr>
        <p:spPr bwMode="auto">
          <a:xfrm>
            <a:off x="7851159" y="6141949"/>
            <a:ext cx="2492991" cy="400110"/>
          </a:xfrm>
          <a:prstGeom prst="rect">
            <a:avLst/>
          </a:prstGeom>
          <a:noFill/>
          <a:ln>
            <a:noFill/>
          </a:ln>
          <a:effectLst>
            <a:outerShdw blurRad="50800" dist="38100" dir="2700000" algn="tl" rotWithShape="0">
              <a:prstClr val="black">
                <a:alpha val="40000"/>
              </a:prstClr>
            </a:outerShdw>
          </a:effectLst>
        </p:spPr>
        <p:txBody>
          <a:bodyPr wrap="none">
            <a:spAutoFit/>
          </a:bodyPr>
          <a:lstStyle>
            <a:lvl1pPr>
              <a:spcBef>
                <a:spcPct val="20000"/>
              </a:spcBef>
              <a:buClr>
                <a:srgbClr val="0000CC"/>
              </a:buClr>
              <a:buSzPct val="90000"/>
              <a:buFont typeface="Wingdings" panose="05000000000000000000" pitchFamily="2" charset="2"/>
              <a:buChar char="u"/>
              <a:defRPr kumimoji="1" sz="3200">
                <a:solidFill>
                  <a:schemeClr val="tx1"/>
                </a:solidFill>
                <a:latin typeface="Osaka" pitchFamily="-84" charset="-128"/>
                <a:ea typeface="ＭＳ Ｐゴシック" panose="020B0600070205080204" pitchFamily="50" charset="-128"/>
              </a:defRPr>
            </a:lvl1pPr>
            <a:lvl2pPr marL="742950" indent="-285750">
              <a:spcBef>
                <a:spcPct val="20000"/>
              </a:spcBef>
              <a:buClr>
                <a:srgbClr val="F00000"/>
              </a:buClr>
              <a:buSzPct val="90000"/>
              <a:buFont typeface="Wingdings" panose="05000000000000000000" pitchFamily="2" charset="2"/>
              <a:buChar char="ü"/>
              <a:defRPr kumimoji="1" sz="2800">
                <a:solidFill>
                  <a:srgbClr val="000099"/>
                </a:solidFill>
                <a:latin typeface="Osaka" pitchFamily="-84" charset="-128"/>
                <a:ea typeface="ＭＳ Ｐゴシック" panose="020B0600070205080204" pitchFamily="50" charset="-128"/>
              </a:defRPr>
            </a:lvl2pPr>
            <a:lvl3pPr marL="1143000" indent="-228600">
              <a:spcBef>
                <a:spcPct val="20000"/>
              </a:spcBef>
              <a:buClr>
                <a:srgbClr val="000099"/>
              </a:buClr>
              <a:buFont typeface="Wingdings" panose="05000000000000000000" pitchFamily="2" charset="2"/>
              <a:buChar char="Ø"/>
              <a:defRPr kumimoji="1" sz="2400">
                <a:solidFill>
                  <a:schemeClr val="tx1"/>
                </a:solidFill>
                <a:latin typeface="Osaka" pitchFamily="-84" charset="-128"/>
                <a:ea typeface="ＭＳ Ｐゴシック" panose="020B0600070205080204" pitchFamily="50" charset="-128"/>
              </a:defRPr>
            </a:lvl3pPr>
            <a:lvl4pPr marL="1600200" indent="-228600">
              <a:spcBef>
                <a:spcPct val="20000"/>
              </a:spcBef>
              <a:buClr>
                <a:srgbClr val="FF0000"/>
              </a:buClr>
              <a:buChar char="•"/>
              <a:defRPr kumimoji="1" sz="2000">
                <a:solidFill>
                  <a:schemeClr val="tx1"/>
                </a:solidFill>
                <a:latin typeface="Osaka" pitchFamily="-84" charset="-128"/>
                <a:ea typeface="ＭＳ Ｐゴシック" panose="020B0600070205080204" pitchFamily="50" charset="-128"/>
              </a:defRPr>
            </a:lvl4pPr>
            <a:lvl5pPr marL="2057400" indent="-228600">
              <a:spcBef>
                <a:spcPct val="20000"/>
              </a:spcBef>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5pPr>
            <a:lvl6pPr marL="25146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6pPr>
            <a:lvl7pPr marL="29718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7pPr>
            <a:lvl8pPr marL="34290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8pPr>
            <a:lvl9pPr marL="38862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9pPr>
          </a:lstStyle>
          <a:p>
            <a:pPr algn="ctr">
              <a:spcBef>
                <a:spcPct val="50000"/>
              </a:spcBef>
              <a:buClrTx/>
              <a:buSzTx/>
              <a:buFontTx/>
              <a:buNone/>
            </a:pPr>
            <a:r>
              <a:rPr kumimoji="0" lang="ja-JP" altLang="en-US" sz="2000" dirty="0">
                <a:solidFill>
                  <a:srgbClr val="FF0000"/>
                </a:solidFill>
                <a:latin typeface="Times New Roman" panose="02020603050405020304" pitchFamily="18" charset="0"/>
                <a:ea typeface="HGS創英角ｺﾞｼｯｸUB" panose="020B0900000000000000" pitchFamily="50" charset="-128"/>
              </a:rPr>
              <a:t>マイクロ</a:t>
            </a:r>
            <a:r>
              <a:rPr kumimoji="0" lang="ja-JP" altLang="en-US" sz="2000" dirty="0">
                <a:solidFill>
                  <a:srgbClr val="FF0000"/>
                </a:solidFill>
                <a:latin typeface="Times New Roman" panose="02020603050405020304" pitchFamily="18" charset="0"/>
                <a:ea typeface="HGS創英角ｺﾞｼｯｸUB" panose="020B0900000000000000" pitchFamily="50" charset="-128"/>
              </a:rPr>
              <a:t>プロセッサ</a:t>
            </a:r>
          </a:p>
        </p:txBody>
      </p:sp>
      <p:sp>
        <p:nvSpPr>
          <p:cNvPr id="12" name="Text Box 9"/>
          <p:cNvSpPr txBox="1">
            <a:spLocks noChangeArrowheads="1"/>
          </p:cNvSpPr>
          <p:nvPr/>
        </p:nvSpPr>
        <p:spPr bwMode="auto">
          <a:xfrm>
            <a:off x="4656138" y="3716338"/>
            <a:ext cx="1250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CC"/>
              </a:buClr>
              <a:buSzPct val="90000"/>
              <a:buFont typeface="Wingdings" panose="05000000000000000000" pitchFamily="2" charset="2"/>
              <a:buChar char="u"/>
              <a:defRPr kumimoji="1" sz="3200">
                <a:solidFill>
                  <a:schemeClr val="tx1"/>
                </a:solidFill>
                <a:latin typeface="Osaka" pitchFamily="-84" charset="-128"/>
                <a:ea typeface="ＭＳ Ｐゴシック" panose="020B0600070205080204" pitchFamily="50" charset="-128"/>
              </a:defRPr>
            </a:lvl1pPr>
            <a:lvl2pPr marL="742950" indent="-285750">
              <a:spcBef>
                <a:spcPct val="20000"/>
              </a:spcBef>
              <a:buClr>
                <a:srgbClr val="F00000"/>
              </a:buClr>
              <a:buSzPct val="90000"/>
              <a:buFont typeface="Wingdings" panose="05000000000000000000" pitchFamily="2" charset="2"/>
              <a:buChar char="ü"/>
              <a:defRPr kumimoji="1" sz="2800">
                <a:solidFill>
                  <a:srgbClr val="000099"/>
                </a:solidFill>
                <a:latin typeface="Osaka" pitchFamily="-84" charset="-128"/>
                <a:ea typeface="ＭＳ Ｐゴシック" panose="020B0600070205080204" pitchFamily="50" charset="-128"/>
              </a:defRPr>
            </a:lvl2pPr>
            <a:lvl3pPr marL="1143000" indent="-228600">
              <a:spcBef>
                <a:spcPct val="20000"/>
              </a:spcBef>
              <a:buClr>
                <a:srgbClr val="000099"/>
              </a:buClr>
              <a:buFont typeface="Wingdings" panose="05000000000000000000" pitchFamily="2" charset="2"/>
              <a:buChar char="Ø"/>
              <a:defRPr kumimoji="1" sz="2400">
                <a:solidFill>
                  <a:schemeClr val="tx1"/>
                </a:solidFill>
                <a:latin typeface="Osaka" pitchFamily="-84" charset="-128"/>
                <a:ea typeface="ＭＳ Ｐゴシック" panose="020B0600070205080204" pitchFamily="50" charset="-128"/>
              </a:defRPr>
            </a:lvl3pPr>
            <a:lvl4pPr marL="1600200" indent="-228600">
              <a:spcBef>
                <a:spcPct val="20000"/>
              </a:spcBef>
              <a:buClr>
                <a:srgbClr val="FF0000"/>
              </a:buClr>
              <a:buChar char="•"/>
              <a:defRPr kumimoji="1" sz="2000">
                <a:solidFill>
                  <a:schemeClr val="tx1"/>
                </a:solidFill>
                <a:latin typeface="Osaka" pitchFamily="-84" charset="-128"/>
                <a:ea typeface="ＭＳ Ｐゴシック" panose="020B0600070205080204" pitchFamily="50" charset="-128"/>
              </a:defRPr>
            </a:lvl4pPr>
            <a:lvl5pPr marL="2057400" indent="-228600">
              <a:spcBef>
                <a:spcPct val="20000"/>
              </a:spcBef>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5pPr>
            <a:lvl6pPr marL="25146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6pPr>
            <a:lvl7pPr marL="29718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7pPr>
            <a:lvl8pPr marL="34290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8pPr>
            <a:lvl9pPr marL="38862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9pPr>
          </a:lstStyle>
          <a:p>
            <a:pPr algn="ctr">
              <a:spcBef>
                <a:spcPct val="50000"/>
              </a:spcBef>
              <a:buClrTx/>
              <a:buSzTx/>
              <a:buFontTx/>
              <a:buNone/>
            </a:pPr>
            <a:r>
              <a:rPr kumimoji="0" lang="ja-JP" altLang="en-US" sz="1400">
                <a:latin typeface="Times New Roman" panose="02020603050405020304" pitchFamily="18" charset="0"/>
                <a:ea typeface="HGS創英角ｺﾞｼｯｸUB" panose="020B0900000000000000" pitchFamily="50" charset="-128"/>
              </a:rPr>
              <a:t>電子回路基板</a:t>
            </a:r>
          </a:p>
        </p:txBody>
      </p:sp>
      <p:sp>
        <p:nvSpPr>
          <p:cNvPr id="13" name="Line 10"/>
          <p:cNvSpPr>
            <a:spLocks noChangeShapeType="1"/>
          </p:cNvSpPr>
          <p:nvPr/>
        </p:nvSpPr>
        <p:spPr bwMode="auto">
          <a:xfrm flipV="1">
            <a:off x="2279576" y="2708920"/>
            <a:ext cx="1191073" cy="208900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ja-JP" altLang="en-US"/>
          </a:p>
        </p:txBody>
      </p:sp>
      <p:sp>
        <p:nvSpPr>
          <p:cNvPr id="14" name="Line 11"/>
          <p:cNvSpPr>
            <a:spLocks noChangeShapeType="1"/>
          </p:cNvSpPr>
          <p:nvPr/>
        </p:nvSpPr>
        <p:spPr bwMode="auto">
          <a:xfrm flipV="1">
            <a:off x="3985494" y="3976142"/>
            <a:ext cx="2592239" cy="16563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ja-JP" altLang="en-US"/>
          </a:p>
        </p:txBody>
      </p:sp>
      <p:sp>
        <p:nvSpPr>
          <p:cNvPr id="15" name="Line 12"/>
          <p:cNvSpPr>
            <a:spLocks noChangeShapeType="1"/>
          </p:cNvSpPr>
          <p:nvPr/>
        </p:nvSpPr>
        <p:spPr bwMode="auto">
          <a:xfrm>
            <a:off x="5904199" y="2968873"/>
            <a:ext cx="2017713" cy="1296988"/>
          </a:xfrm>
          <a:prstGeom prst="line">
            <a:avLst/>
          </a:prstGeom>
          <a:noFill/>
          <a:ln w="38100">
            <a:solidFill>
              <a:srgbClr val="F0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ja-JP" altLang="en-US"/>
          </a:p>
        </p:txBody>
      </p:sp>
      <p:sp>
        <p:nvSpPr>
          <p:cNvPr id="17" name="Text Box 8"/>
          <p:cNvSpPr txBox="1">
            <a:spLocks noChangeArrowheads="1"/>
          </p:cNvSpPr>
          <p:nvPr/>
        </p:nvSpPr>
        <p:spPr bwMode="auto">
          <a:xfrm>
            <a:off x="1742482" y="1143794"/>
            <a:ext cx="3638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CC"/>
              </a:buClr>
              <a:buSzPct val="90000"/>
              <a:buFont typeface="Wingdings" panose="05000000000000000000" pitchFamily="2" charset="2"/>
              <a:buChar char="u"/>
              <a:defRPr kumimoji="1" sz="3200">
                <a:solidFill>
                  <a:schemeClr val="tx1"/>
                </a:solidFill>
                <a:latin typeface="Osaka" pitchFamily="-84" charset="-128"/>
                <a:ea typeface="ＭＳ Ｐゴシック" panose="020B0600070205080204" pitchFamily="50" charset="-128"/>
              </a:defRPr>
            </a:lvl1pPr>
            <a:lvl2pPr marL="742950" indent="-285750">
              <a:spcBef>
                <a:spcPct val="20000"/>
              </a:spcBef>
              <a:buClr>
                <a:srgbClr val="F00000"/>
              </a:buClr>
              <a:buSzPct val="90000"/>
              <a:buFont typeface="Wingdings" panose="05000000000000000000" pitchFamily="2" charset="2"/>
              <a:buChar char="ü"/>
              <a:defRPr kumimoji="1" sz="2800">
                <a:solidFill>
                  <a:srgbClr val="000099"/>
                </a:solidFill>
                <a:latin typeface="Osaka" pitchFamily="-84" charset="-128"/>
                <a:ea typeface="ＭＳ Ｐゴシック" panose="020B0600070205080204" pitchFamily="50" charset="-128"/>
              </a:defRPr>
            </a:lvl2pPr>
            <a:lvl3pPr marL="1143000" indent="-228600">
              <a:spcBef>
                <a:spcPct val="20000"/>
              </a:spcBef>
              <a:buClr>
                <a:srgbClr val="000099"/>
              </a:buClr>
              <a:buFont typeface="Wingdings" panose="05000000000000000000" pitchFamily="2" charset="2"/>
              <a:buChar char="Ø"/>
              <a:defRPr kumimoji="1" sz="2400">
                <a:solidFill>
                  <a:schemeClr val="tx1"/>
                </a:solidFill>
                <a:latin typeface="Osaka" pitchFamily="-84" charset="-128"/>
                <a:ea typeface="ＭＳ Ｐゴシック" panose="020B0600070205080204" pitchFamily="50" charset="-128"/>
              </a:defRPr>
            </a:lvl3pPr>
            <a:lvl4pPr marL="1600200" indent="-228600">
              <a:spcBef>
                <a:spcPct val="20000"/>
              </a:spcBef>
              <a:buClr>
                <a:srgbClr val="FF0000"/>
              </a:buClr>
              <a:buChar char="•"/>
              <a:defRPr kumimoji="1" sz="2000">
                <a:solidFill>
                  <a:schemeClr val="tx1"/>
                </a:solidFill>
                <a:latin typeface="Osaka" pitchFamily="-84" charset="-128"/>
                <a:ea typeface="ＭＳ Ｐゴシック" panose="020B0600070205080204" pitchFamily="50" charset="-128"/>
              </a:defRPr>
            </a:lvl4pPr>
            <a:lvl5pPr marL="2057400" indent="-228600">
              <a:spcBef>
                <a:spcPct val="20000"/>
              </a:spcBef>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5pPr>
            <a:lvl6pPr marL="25146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6pPr>
            <a:lvl7pPr marL="29718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7pPr>
            <a:lvl8pPr marL="34290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8pPr>
            <a:lvl9pPr marL="38862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9pPr>
          </a:lstStyle>
          <a:p>
            <a:pPr algn="ctr">
              <a:spcBef>
                <a:spcPct val="50000"/>
              </a:spcBef>
              <a:buClrTx/>
              <a:buSzTx/>
              <a:buFontTx/>
              <a:buNone/>
            </a:pPr>
            <a:r>
              <a:rPr kumimoji="0" lang="ja-JP" altLang="en-US" sz="1600" dirty="0">
                <a:latin typeface="Times New Roman" panose="02020603050405020304" pitchFamily="18" charset="0"/>
                <a:ea typeface="HGS創英角ｺﾞｼｯｸUB" panose="020B0900000000000000" pitchFamily="50" charset="-128"/>
              </a:rPr>
              <a:t>ゲーム機だって組込みシステム</a:t>
            </a:r>
            <a:r>
              <a:rPr kumimoji="0" lang="ja-JP" altLang="en-US" sz="1600" dirty="0" err="1">
                <a:latin typeface="Times New Roman" panose="02020603050405020304" pitchFamily="18" charset="0"/>
                <a:ea typeface="HGS創英角ｺﾞｼｯｸUB" panose="020B0900000000000000" pitchFamily="50" charset="-128"/>
              </a:rPr>
              <a:t>。。。</a:t>
            </a:r>
            <a:endParaRPr kumimoji="0" lang="ja-JP" altLang="en-US" sz="1600" dirty="0">
              <a:latin typeface="Times New Roman" panose="02020603050405020304" pitchFamily="18" charset="0"/>
              <a:ea typeface="HGS創英角ｺﾞｼｯｸUB" panose="020B0900000000000000" pitchFamily="50" charset="-128"/>
            </a:endParaRPr>
          </a:p>
        </p:txBody>
      </p:sp>
    </p:spTree>
    <p:extLst>
      <p:ext uri="{BB962C8B-B14F-4D97-AF65-F5344CB8AC3E}">
        <p14:creationId xmlns:p14="http://schemas.microsoft.com/office/powerpoint/2010/main" val="857383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マイクロプロセッサと</a:t>
            </a:r>
            <a:r>
              <a:rPr lang="ja-JP" altLang="en-US" dirty="0" smtClean="0"/>
              <a:t>は</a:t>
            </a:r>
            <a:endParaRPr kumimoji="1" lang="ja-JP" altLang="en-US" dirty="0"/>
          </a:p>
        </p:txBody>
      </p:sp>
      <p:sp>
        <p:nvSpPr>
          <p:cNvPr id="4" name="スライド番号プレースホルダー 3"/>
          <p:cNvSpPr>
            <a:spLocks noGrp="1"/>
          </p:cNvSpPr>
          <p:nvPr>
            <p:ph type="sldNum" sz="quarter" idx="4294967295"/>
          </p:nvPr>
        </p:nvSpPr>
        <p:spPr>
          <a:xfrm>
            <a:off x="8077200" y="6469064"/>
            <a:ext cx="2133600" cy="288925"/>
          </a:xfrm>
          <a:prstGeom prst="rect">
            <a:avLst/>
          </a:prstGeom>
        </p:spPr>
        <p:txBody>
          <a:bodyPr/>
          <a:lstStyle/>
          <a:p>
            <a:fld id="{4001E43B-27E4-4DBE-8E53-9E027CBE43F6}" type="slidenum">
              <a:rPr kumimoji="1" lang="ja-JP" altLang="en-US" smtClean="0"/>
              <a:t>13</a:t>
            </a:fld>
            <a:endParaRPr kumimoji="1" lang="ja-JP" altLang="en-US"/>
          </a:p>
        </p:txBody>
      </p:sp>
      <p:pic>
        <p:nvPicPr>
          <p:cNvPr id="5" name="Picture 2" descr="p4_13micron_waf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0987" y="3050694"/>
            <a:ext cx="3789363"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p4_13micron_ftb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3584" y="648960"/>
            <a:ext cx="4324349"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wafer&amp;wom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3126" y="1252826"/>
            <a:ext cx="3103563"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4_13micron_di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7214" y="1412875"/>
            <a:ext cx="170497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6"/>
          <p:cNvSpPr>
            <a:spLocks noChangeShapeType="1"/>
          </p:cNvSpPr>
          <p:nvPr/>
        </p:nvSpPr>
        <p:spPr bwMode="auto">
          <a:xfrm>
            <a:off x="4367213" y="3141663"/>
            <a:ext cx="3024931" cy="966242"/>
          </a:xfrm>
          <a:prstGeom prst="line">
            <a:avLst/>
          </a:prstGeom>
          <a:noFill/>
          <a:ln w="12700" cap="sq">
            <a:solidFill>
              <a:srgbClr val="0000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endParaRPr lang="ja-JP" altLang="en-US"/>
          </a:p>
        </p:txBody>
      </p:sp>
      <p:sp>
        <p:nvSpPr>
          <p:cNvPr id="10" name="Line 7"/>
          <p:cNvSpPr>
            <a:spLocks noChangeShapeType="1"/>
          </p:cNvSpPr>
          <p:nvPr/>
        </p:nvSpPr>
        <p:spPr bwMode="auto">
          <a:xfrm>
            <a:off x="6096001" y="1412876"/>
            <a:ext cx="1489075" cy="2520181"/>
          </a:xfrm>
          <a:prstGeom prst="line">
            <a:avLst/>
          </a:prstGeom>
          <a:noFill/>
          <a:ln w="12700" cap="sq">
            <a:solidFill>
              <a:srgbClr val="0000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endParaRPr lang="ja-JP" altLang="en-US"/>
          </a:p>
        </p:txBody>
      </p:sp>
      <p:sp>
        <p:nvSpPr>
          <p:cNvPr id="11" name="Text Box 9"/>
          <p:cNvSpPr txBox="1">
            <a:spLocks noChangeArrowheads="1"/>
          </p:cNvSpPr>
          <p:nvPr/>
        </p:nvSpPr>
        <p:spPr bwMode="auto">
          <a:xfrm>
            <a:off x="3956051" y="2165350"/>
            <a:ext cx="447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spcBef>
                <a:spcPct val="50000"/>
              </a:spcBef>
              <a:buFontTx/>
              <a:buNone/>
            </a:pPr>
            <a:r>
              <a:rPr kumimoji="0" lang="en-US" altLang="ja-JP" sz="1200" dirty="0"/>
              <a:t>1cm</a:t>
            </a:r>
          </a:p>
        </p:txBody>
      </p:sp>
      <p:sp>
        <p:nvSpPr>
          <p:cNvPr id="12" name="Text Box 10"/>
          <p:cNvSpPr txBox="1">
            <a:spLocks noChangeArrowheads="1"/>
          </p:cNvSpPr>
          <p:nvPr/>
        </p:nvSpPr>
        <p:spPr bwMode="auto">
          <a:xfrm>
            <a:off x="4992688" y="1192189"/>
            <a:ext cx="447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spcBef>
                <a:spcPct val="50000"/>
              </a:spcBef>
              <a:buFontTx/>
              <a:buNone/>
            </a:pPr>
            <a:r>
              <a:rPr kumimoji="0" lang="en-US" altLang="ja-JP" sz="1200" dirty="0"/>
              <a:t>1cm</a:t>
            </a:r>
          </a:p>
        </p:txBody>
      </p:sp>
      <p:sp>
        <p:nvSpPr>
          <p:cNvPr id="13" name="Text Box 11"/>
          <p:cNvSpPr txBox="1">
            <a:spLocks noChangeArrowheads="1"/>
          </p:cNvSpPr>
          <p:nvPr/>
        </p:nvSpPr>
        <p:spPr bwMode="auto">
          <a:xfrm>
            <a:off x="5095365" y="3119166"/>
            <a:ext cx="20780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spcBef>
                <a:spcPct val="50000"/>
              </a:spcBef>
              <a:buFontTx/>
              <a:buNone/>
            </a:pPr>
            <a:r>
              <a:rPr kumimoji="0" lang="en-US" altLang="ja-JP" sz="1200" dirty="0"/>
              <a:t>1cm</a:t>
            </a:r>
            <a:r>
              <a:rPr kumimoji="0" lang="en-US" altLang="ja-JP" sz="1200" baseline="30000" dirty="0"/>
              <a:t>2</a:t>
            </a:r>
            <a:r>
              <a:rPr kumimoji="0" lang="ja-JP" altLang="en-US" sz="1200" dirty="0"/>
              <a:t>あたり５０００万個の素子</a:t>
            </a:r>
          </a:p>
        </p:txBody>
      </p:sp>
      <p:sp>
        <p:nvSpPr>
          <p:cNvPr id="14" name="Text Box 12"/>
          <p:cNvSpPr txBox="1">
            <a:spLocks noChangeArrowheads="1"/>
          </p:cNvSpPr>
          <p:nvPr/>
        </p:nvSpPr>
        <p:spPr bwMode="auto">
          <a:xfrm>
            <a:off x="5657007" y="6159788"/>
            <a:ext cx="173513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50000"/>
              </a:spcBef>
              <a:buFontTx/>
              <a:buNone/>
            </a:pPr>
            <a:r>
              <a:rPr kumimoji="0" lang="ja-JP" altLang="en-US" sz="1200" dirty="0"/>
              <a:t>まるで金太郎飴のように</a:t>
            </a:r>
            <a:endParaRPr kumimoji="0" lang="en-US" altLang="ja-JP" sz="1200" dirty="0"/>
          </a:p>
          <a:p>
            <a:pPr>
              <a:spcBef>
                <a:spcPct val="50000"/>
              </a:spcBef>
              <a:buFontTx/>
              <a:buNone/>
            </a:pPr>
            <a:r>
              <a:rPr kumimoji="0" lang="ja-JP" altLang="en-US" sz="1200" dirty="0"/>
              <a:t>切り出して作る</a:t>
            </a:r>
          </a:p>
        </p:txBody>
      </p:sp>
      <p:sp>
        <p:nvSpPr>
          <p:cNvPr id="15" name="Text Box 13"/>
          <p:cNvSpPr txBox="1">
            <a:spLocks noChangeArrowheads="1"/>
          </p:cNvSpPr>
          <p:nvPr/>
        </p:nvSpPr>
        <p:spPr bwMode="auto">
          <a:xfrm>
            <a:off x="7585076" y="2665691"/>
            <a:ext cx="35569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50000"/>
              </a:spcBef>
              <a:buFontTx/>
              <a:buNone/>
            </a:pPr>
            <a:r>
              <a:rPr kumimoji="0" lang="ja-JP" altLang="en-US" sz="1200" dirty="0"/>
              <a:t>パソコン、携帯、家庭用電化製品にいたるまですべての電気製品に</a:t>
            </a:r>
            <a:r>
              <a:rPr kumimoji="0" lang="en-US" altLang="ja-JP" sz="1200" dirty="0"/>
              <a:t>LSI</a:t>
            </a:r>
            <a:r>
              <a:rPr kumimoji="0" lang="ja-JP" altLang="en-US" sz="1200" dirty="0"/>
              <a:t>（大規模集積回路）が入って</a:t>
            </a:r>
            <a:r>
              <a:rPr kumimoji="0" lang="ja-JP" altLang="en-US" sz="1200" dirty="0"/>
              <a:t>いる</a:t>
            </a:r>
            <a:endParaRPr kumimoji="0" lang="ja-JP" altLang="en-US" sz="1200" dirty="0"/>
          </a:p>
        </p:txBody>
      </p:sp>
      <p:sp>
        <p:nvSpPr>
          <p:cNvPr id="16" name="Text Box 14"/>
          <p:cNvSpPr txBox="1">
            <a:spLocks noChangeArrowheads="1"/>
          </p:cNvSpPr>
          <p:nvPr/>
        </p:nvSpPr>
        <p:spPr bwMode="auto">
          <a:xfrm>
            <a:off x="7896201" y="6021289"/>
            <a:ext cx="12602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spcBef>
                <a:spcPct val="50000"/>
              </a:spcBef>
              <a:buFontTx/>
              <a:buNone/>
            </a:pPr>
            <a:r>
              <a:rPr kumimoji="0" lang="ja-JP" altLang="en-US" sz="1200" b="1" dirty="0"/>
              <a:t>シリコンウェーハ</a:t>
            </a:r>
          </a:p>
        </p:txBody>
      </p:sp>
    </p:spTree>
    <p:extLst>
      <p:ext uri="{BB962C8B-B14F-4D97-AF65-F5344CB8AC3E}">
        <p14:creationId xmlns:p14="http://schemas.microsoft.com/office/powerpoint/2010/main" val="1768640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Xeon 7500</a:t>
            </a:r>
            <a:r>
              <a:rPr lang="ja-JP" altLang="en-US" dirty="0"/>
              <a:t>系　</a:t>
            </a:r>
            <a:r>
              <a:rPr lang="en-US" altLang="ja-JP" dirty="0"/>
              <a:t>Nehalem-EX</a:t>
            </a:r>
            <a:r>
              <a:rPr lang="ja-JP" altLang="en-US" dirty="0"/>
              <a:t>　</a:t>
            </a:r>
            <a:endParaRPr kumimoji="1" lang="ja-JP" altLang="en-US" dirty="0"/>
          </a:p>
        </p:txBody>
      </p:sp>
      <p:sp>
        <p:nvSpPr>
          <p:cNvPr id="4" name="スライド番号プレースホルダー 3"/>
          <p:cNvSpPr>
            <a:spLocks noGrp="1"/>
          </p:cNvSpPr>
          <p:nvPr>
            <p:ph type="sldNum" sz="quarter" idx="4294967295"/>
          </p:nvPr>
        </p:nvSpPr>
        <p:spPr>
          <a:xfrm>
            <a:off x="8077200" y="6469064"/>
            <a:ext cx="2133600" cy="288925"/>
          </a:xfrm>
          <a:prstGeom prst="rect">
            <a:avLst/>
          </a:prstGeom>
        </p:spPr>
        <p:txBody>
          <a:bodyPr/>
          <a:lstStyle/>
          <a:p>
            <a:fld id="{4001E43B-27E4-4DBE-8E53-9E027CBE43F6}" type="slidenum">
              <a:rPr kumimoji="1" lang="ja-JP" altLang="en-US" smtClean="0"/>
              <a:t>14</a:t>
            </a:fld>
            <a:endParaRPr kumimoji="1" lang="ja-JP" altLang="en-US"/>
          </a:p>
        </p:txBody>
      </p:sp>
      <p:pic>
        <p:nvPicPr>
          <p:cNvPr id="7" name="図 1" descr="Xeon_7500_Die_Ma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7792" y="980729"/>
            <a:ext cx="8338081" cy="58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7464152" y="3789040"/>
            <a:ext cx="2699778" cy="369332"/>
          </a:xfrm>
          <a:prstGeom prst="rect">
            <a:avLst/>
          </a:prstGeom>
          <a:solidFill>
            <a:schemeClr val="bg1"/>
          </a:solidFill>
        </p:spPr>
        <p:txBody>
          <a:bodyPr wrap="none">
            <a:spAutoFit/>
          </a:bodyPr>
          <a:lstStyle/>
          <a:p>
            <a:r>
              <a:rPr lang="ja-JP" altLang="en-US" dirty="0"/>
              <a:t>トランジスタ数</a:t>
            </a:r>
            <a:r>
              <a:rPr lang="en-US" altLang="ja-JP" dirty="0"/>
              <a:t>23</a:t>
            </a:r>
            <a:r>
              <a:rPr lang="ja-JP" altLang="en-US" dirty="0"/>
              <a:t>億　</a:t>
            </a:r>
            <a:r>
              <a:rPr lang="en-US" altLang="ja-JP" dirty="0"/>
              <a:t>45nm</a:t>
            </a:r>
            <a:endParaRPr lang="ja-JP" altLang="en-US" dirty="0"/>
          </a:p>
        </p:txBody>
      </p:sp>
    </p:spTree>
    <p:extLst>
      <p:ext uri="{BB962C8B-B14F-4D97-AF65-F5344CB8AC3E}">
        <p14:creationId xmlns:p14="http://schemas.microsoft.com/office/powerpoint/2010/main" val="1652818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組み込み教育の</a:t>
            </a:r>
            <a:r>
              <a:rPr lang="ja-JP" altLang="en-US" dirty="0" smtClean="0"/>
              <a:t>例</a:t>
            </a:r>
            <a:r>
              <a:rPr lang="en-US" altLang="ja-JP" dirty="0" smtClean="0"/>
              <a:t>(2)</a:t>
            </a:r>
            <a:endParaRPr kumimoji="1" lang="ja-JP" altLang="en-US" dirty="0"/>
          </a:p>
        </p:txBody>
      </p:sp>
      <p:sp>
        <p:nvSpPr>
          <p:cNvPr id="5" name="スライド番号プレースホルダー 4"/>
          <p:cNvSpPr>
            <a:spLocks noGrp="1"/>
          </p:cNvSpPr>
          <p:nvPr>
            <p:ph type="sldNum" sz="quarter" idx="4294967295"/>
          </p:nvPr>
        </p:nvSpPr>
        <p:spPr>
          <a:xfrm>
            <a:off x="8077200" y="6469064"/>
            <a:ext cx="2133600" cy="288925"/>
          </a:xfrm>
          <a:prstGeom prst="rect">
            <a:avLst/>
          </a:prstGeom>
        </p:spPr>
        <p:txBody>
          <a:bodyPr/>
          <a:lstStyle/>
          <a:p>
            <a:fld id="{4001E43B-27E4-4DBE-8E53-9E027CBE43F6}" type="slidenum">
              <a:rPr kumimoji="1" lang="ja-JP" altLang="en-US" smtClean="0"/>
              <a:t>15</a:t>
            </a:fld>
            <a:endParaRPr kumimoji="1" lang="ja-JP" altLang="en-US"/>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7836" y="54114"/>
            <a:ext cx="4320965" cy="6227691"/>
          </a:xfrm>
          <a:prstGeom prst="rect">
            <a:avLst/>
          </a:prstGeom>
        </p:spPr>
      </p:pic>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450" y="1507458"/>
            <a:ext cx="3962400" cy="2352675"/>
          </a:xfrm>
          <a:prstGeom prst="rect">
            <a:avLst/>
          </a:prstGeom>
        </p:spPr>
      </p:pic>
      <p:sp>
        <p:nvSpPr>
          <p:cNvPr id="10" name="テキスト ボックス 9"/>
          <p:cNvSpPr txBox="1"/>
          <p:nvPr/>
        </p:nvSpPr>
        <p:spPr>
          <a:xfrm>
            <a:off x="4564237" y="2228613"/>
            <a:ext cx="2869696" cy="369332"/>
          </a:xfrm>
          <a:prstGeom prst="rect">
            <a:avLst/>
          </a:prstGeom>
          <a:noFill/>
        </p:spPr>
        <p:txBody>
          <a:bodyPr wrap="none" rtlCol="0">
            <a:spAutoFit/>
          </a:bodyPr>
          <a:lstStyle/>
          <a:p>
            <a:r>
              <a:rPr lang="ja-JP" altLang="en-US" dirty="0" smtClean="0"/>
              <a:t>ドローン</a:t>
            </a:r>
            <a:r>
              <a:rPr lang="ja-JP" altLang="en-US" dirty="0"/>
              <a:t>研究会</a:t>
            </a:r>
            <a:r>
              <a:rPr lang="en-US" altLang="ja-JP" dirty="0"/>
              <a:t> </a:t>
            </a:r>
            <a:r>
              <a:rPr lang="en-US" altLang="ja-JP" sz="1600" dirty="0"/>
              <a:t>(2016</a:t>
            </a:r>
            <a:r>
              <a:rPr lang="ja-JP" altLang="en-US" sz="1600" dirty="0"/>
              <a:t>年発足</a:t>
            </a:r>
            <a:r>
              <a:rPr lang="en-US" altLang="ja-JP" sz="1600" dirty="0"/>
              <a:t>)</a:t>
            </a:r>
            <a:endParaRPr lang="ja-JP" altLang="en-US" sz="1600" dirty="0"/>
          </a:p>
        </p:txBody>
      </p:sp>
      <p:sp>
        <p:nvSpPr>
          <p:cNvPr id="11" name="テキスト ボックス 10"/>
          <p:cNvSpPr txBox="1"/>
          <p:nvPr/>
        </p:nvSpPr>
        <p:spPr>
          <a:xfrm>
            <a:off x="4580863" y="3398468"/>
            <a:ext cx="2524794" cy="461665"/>
          </a:xfrm>
          <a:prstGeom prst="rect">
            <a:avLst/>
          </a:prstGeom>
          <a:noFill/>
        </p:spPr>
        <p:txBody>
          <a:bodyPr wrap="none" rtlCol="0">
            <a:spAutoFit/>
          </a:bodyPr>
          <a:lstStyle/>
          <a:p>
            <a:pPr algn="ctr"/>
            <a:r>
              <a:rPr lang="ja-JP" altLang="en-US" sz="1200" b="1" dirty="0"/>
              <a:t>組み込みによる自動制御・画像処理</a:t>
            </a:r>
            <a:endParaRPr lang="en-US" altLang="ja-JP" sz="1200" b="1" dirty="0"/>
          </a:p>
          <a:p>
            <a:pPr algn="ctr"/>
            <a:r>
              <a:rPr lang="en-US" altLang="ja-JP" sz="1200" b="1" dirty="0"/>
              <a:t>Drone</a:t>
            </a:r>
            <a:r>
              <a:rPr lang="ja-JP" altLang="en-US" sz="1200" b="1" dirty="0"/>
              <a:t>の有効活用</a:t>
            </a:r>
            <a:r>
              <a:rPr lang="en-US" altLang="ja-JP" sz="1200" b="1" dirty="0"/>
              <a:t> ~ </a:t>
            </a:r>
            <a:r>
              <a:rPr lang="ja-JP" altLang="en-US" sz="1200" b="1" dirty="0">
                <a:solidFill>
                  <a:srgbClr val="FF0000"/>
                </a:solidFill>
              </a:rPr>
              <a:t>遊びながら学ぶ</a:t>
            </a:r>
            <a:endParaRPr lang="en-US" altLang="ja-JP" sz="1200" b="1" dirty="0">
              <a:solidFill>
                <a:srgbClr val="FF0000"/>
              </a:solidFill>
            </a:endParaRPr>
          </a:p>
        </p:txBody>
      </p:sp>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085" y="4214743"/>
            <a:ext cx="3215280" cy="2142180"/>
          </a:xfrm>
          <a:prstGeom prst="rect">
            <a:avLst/>
          </a:prstGeom>
        </p:spPr>
      </p:pic>
      <p:sp>
        <p:nvSpPr>
          <p:cNvPr id="13" name="テキスト ボックス 12"/>
          <p:cNvSpPr txBox="1"/>
          <p:nvPr/>
        </p:nvSpPr>
        <p:spPr>
          <a:xfrm>
            <a:off x="3675943" y="4526434"/>
            <a:ext cx="2774635" cy="1169551"/>
          </a:xfrm>
          <a:prstGeom prst="rect">
            <a:avLst/>
          </a:prstGeom>
          <a:noFill/>
        </p:spPr>
        <p:txBody>
          <a:bodyPr wrap="square" rtlCol="0">
            <a:spAutoFit/>
          </a:bodyPr>
          <a:lstStyle/>
          <a:p>
            <a:pPr algn="ctr"/>
            <a:r>
              <a:rPr lang="ja-JP" altLang="en-US" dirty="0" smtClean="0"/>
              <a:t>ラズベリーパイに</a:t>
            </a:r>
            <a:r>
              <a:rPr lang="ja-JP" altLang="en-US" dirty="0"/>
              <a:t>よる組み込み制御実験</a:t>
            </a:r>
            <a:r>
              <a:rPr lang="en-US" altLang="ja-JP" dirty="0"/>
              <a:t/>
            </a:r>
            <a:br>
              <a:rPr lang="en-US" altLang="ja-JP" dirty="0"/>
            </a:br>
            <a:r>
              <a:rPr lang="ja-JP" altLang="en-US" dirty="0"/>
              <a:t>（</a:t>
            </a:r>
            <a:r>
              <a:rPr lang="ja-JP" altLang="en-US" sz="1600" dirty="0"/>
              <a:t>電気電子工学コース・</a:t>
            </a:r>
            <a:r>
              <a:rPr lang="en-US" altLang="ja-JP" sz="1600" dirty="0"/>
              <a:t>2016</a:t>
            </a:r>
            <a:r>
              <a:rPr lang="ja-JP" altLang="en-US" sz="1600" dirty="0"/>
              <a:t>年より</a:t>
            </a:r>
            <a:r>
              <a:rPr lang="en-US" altLang="ja-JP" sz="1600" dirty="0"/>
              <a:t>)</a:t>
            </a:r>
            <a:endParaRPr lang="ja-JP" altLang="en-US" sz="1600" dirty="0"/>
          </a:p>
        </p:txBody>
      </p:sp>
    </p:spTree>
    <p:extLst>
      <p:ext uri="{BB962C8B-B14F-4D97-AF65-F5344CB8AC3E}">
        <p14:creationId xmlns:p14="http://schemas.microsoft.com/office/powerpoint/2010/main" val="3210602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HG丸ｺﾞｼｯｸM-PRO" panose="020F0600000000000000" pitchFamily="50" charset="-128"/>
                <a:ea typeface="HG丸ｺﾞｼｯｸM-PRO" panose="020F0600000000000000" pitchFamily="50" charset="-128"/>
              </a:rPr>
              <a:t>科学研究分野</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10" name="テキスト ボックス 16"/>
          <p:cNvSpPr txBox="1">
            <a:spLocks noChangeArrowheads="1"/>
          </p:cNvSpPr>
          <p:nvPr/>
        </p:nvSpPr>
        <p:spPr bwMode="auto">
          <a:xfrm>
            <a:off x="7716838" y="3849688"/>
            <a:ext cx="1312862" cy="76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00" dirty="0">
                <a:solidFill>
                  <a:schemeClr val="bg1"/>
                </a:solidFill>
                <a:latin typeface="HG丸ｺﾞｼｯｸM-PRO" panose="020F0600000000000000" pitchFamily="50" charset="-128"/>
                <a:ea typeface="HG丸ｺﾞｼｯｸM-PRO" panose="020F0600000000000000" pitchFamily="50" charset="-128"/>
              </a:rPr>
              <a:t>半導体</a:t>
            </a:r>
            <a:endParaRPr lang="en-US" altLang="ja-JP" sz="2200" dirty="0">
              <a:solidFill>
                <a:schemeClr val="bg1"/>
              </a:solidFill>
              <a:latin typeface="HG丸ｺﾞｼｯｸM-PRO" panose="020F0600000000000000" pitchFamily="50" charset="-128"/>
              <a:ea typeface="HG丸ｺﾞｼｯｸM-PRO" panose="020F0600000000000000" pitchFamily="50" charset="-128"/>
            </a:endParaRPr>
          </a:p>
          <a:p>
            <a:pPr eaLnBrk="1" hangingPunct="1"/>
            <a:r>
              <a:rPr lang="ja-JP" altLang="en-US" sz="2200" dirty="0">
                <a:solidFill>
                  <a:schemeClr val="bg1"/>
                </a:solidFill>
                <a:latin typeface="HG丸ｺﾞｼｯｸM-PRO" panose="020F0600000000000000" pitchFamily="50" charset="-128"/>
                <a:ea typeface="HG丸ｺﾞｼｯｸM-PRO" panose="020F0600000000000000" pitchFamily="50" charset="-128"/>
              </a:rPr>
              <a:t>デバイス</a:t>
            </a:r>
            <a:endParaRPr lang="en-US" altLang="ja-JP" sz="2200" dirty="0">
              <a:solidFill>
                <a:schemeClr val="bg1"/>
              </a:solidFill>
              <a:latin typeface="HG丸ｺﾞｼｯｸM-PRO" panose="020F0600000000000000" pitchFamily="50" charset="-128"/>
              <a:ea typeface="HG丸ｺﾞｼｯｸM-PRO" panose="020F0600000000000000" pitchFamily="50" charset="-128"/>
            </a:endParaRPr>
          </a:p>
        </p:txBody>
      </p:sp>
      <p:sp>
        <p:nvSpPr>
          <p:cNvPr id="13" name="テキスト ボックス 21"/>
          <p:cNvSpPr txBox="1">
            <a:spLocks noChangeArrowheads="1"/>
          </p:cNvSpPr>
          <p:nvPr/>
        </p:nvSpPr>
        <p:spPr bwMode="auto">
          <a:xfrm>
            <a:off x="1768475" y="5897563"/>
            <a:ext cx="2160588"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200" dirty="0">
                <a:solidFill>
                  <a:schemeClr val="bg1"/>
                </a:solidFill>
                <a:latin typeface="HG丸ｺﾞｼｯｸM-PRO" panose="020F0600000000000000" pitchFamily="50" charset="-128"/>
                <a:ea typeface="HG丸ｺﾞｼｯｸM-PRO" panose="020F0600000000000000" pitchFamily="50" charset="-128"/>
              </a:rPr>
              <a:t>半導体レーザー</a:t>
            </a:r>
            <a:endParaRPr lang="en-US" altLang="ja-JP" sz="2200" dirty="0">
              <a:solidFill>
                <a:schemeClr val="bg1"/>
              </a:solidFill>
              <a:latin typeface="HG丸ｺﾞｼｯｸM-PRO" panose="020F0600000000000000" pitchFamily="50" charset="-128"/>
              <a:ea typeface="HG丸ｺﾞｼｯｸM-PRO" panose="020F0600000000000000" pitchFamily="50" charset="-128"/>
            </a:endParaRPr>
          </a:p>
        </p:txBody>
      </p:sp>
      <p:sp>
        <p:nvSpPr>
          <p:cNvPr id="14" name="テキスト ボックス 22"/>
          <p:cNvSpPr txBox="1">
            <a:spLocks noChangeArrowheads="1"/>
          </p:cNvSpPr>
          <p:nvPr/>
        </p:nvSpPr>
        <p:spPr bwMode="auto">
          <a:xfrm>
            <a:off x="3898901" y="4967288"/>
            <a:ext cx="1312863"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00">
                <a:solidFill>
                  <a:schemeClr val="bg1"/>
                </a:solidFill>
                <a:latin typeface="HG丸ｺﾞｼｯｸM-PRO" panose="020F0600000000000000" pitchFamily="50" charset="-128"/>
                <a:ea typeface="HG丸ｺﾞｼｯｸM-PRO" panose="020F0600000000000000" pitchFamily="50" charset="-128"/>
              </a:rPr>
              <a:t>燃料電池</a:t>
            </a:r>
          </a:p>
        </p:txBody>
      </p:sp>
      <p:sp>
        <p:nvSpPr>
          <p:cNvPr id="16" name="テキスト ボックス 15"/>
          <p:cNvSpPr txBox="1"/>
          <p:nvPr/>
        </p:nvSpPr>
        <p:spPr>
          <a:xfrm>
            <a:off x="1829128" y="1199589"/>
            <a:ext cx="8443337" cy="523220"/>
          </a:xfrm>
          <a:prstGeom prst="rect">
            <a:avLst/>
          </a:prstGeom>
          <a:noFill/>
        </p:spPr>
        <p:txBody>
          <a:bodyPr wrap="none" rtlCol="0">
            <a:spAutoFit/>
          </a:bodyPr>
          <a:lstStyle/>
          <a:p>
            <a:r>
              <a:rPr lang="ja-JP" altLang="en-US" sz="2800" dirty="0">
                <a:latin typeface="HG丸ｺﾞｼｯｸM-PRO" panose="020F0600000000000000" pitchFamily="50" charset="-128"/>
                <a:ea typeface="HG丸ｺﾞｼｯｸM-PRO" panose="020F0600000000000000" pitchFamily="50" charset="-128"/>
              </a:rPr>
              <a:t>現代科学の進歩は電気・電子系の最先端技術に依存</a:t>
            </a:r>
            <a:endParaRPr lang="ja-JP" altLang="en-US" sz="2800" dirty="0">
              <a:latin typeface="HG丸ｺﾞｼｯｸM-PRO" panose="020F0600000000000000" pitchFamily="50" charset="-128"/>
              <a:ea typeface="HG丸ｺﾞｼｯｸM-PRO" panose="020F0600000000000000" pitchFamily="50" charset="-128"/>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915" y="1776349"/>
            <a:ext cx="10223629" cy="2570186"/>
          </a:xfrm>
          <a:prstGeom prst="rect">
            <a:avLst/>
          </a:prstGeom>
        </p:spPr>
      </p:pic>
      <p:pic>
        <p:nvPicPr>
          <p:cNvPr id="9" name="Picture 461" descr="P131027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9128" y="4412028"/>
            <a:ext cx="2258407" cy="169380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915" y="4377988"/>
            <a:ext cx="969491" cy="84978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2"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734915" y="5313377"/>
            <a:ext cx="964297" cy="799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5" name="テキスト ボックス 10"/>
          <p:cNvSpPr txBox="1">
            <a:spLocks noChangeArrowheads="1"/>
          </p:cNvSpPr>
          <p:nvPr/>
        </p:nvSpPr>
        <p:spPr bwMode="auto">
          <a:xfrm>
            <a:off x="943755" y="3632827"/>
            <a:ext cx="3066865" cy="523220"/>
          </a:xfrm>
          <a:prstGeom prst="rect">
            <a:avLst/>
          </a:prstGeom>
          <a:solidFill>
            <a:schemeClr val="tx1">
              <a:alpha val="60000"/>
            </a:schemeClr>
          </a:solidFill>
          <a:ln>
            <a:noFill/>
          </a:ln>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800" dirty="0">
                <a:solidFill>
                  <a:schemeClr val="bg1"/>
                </a:solidFill>
                <a:latin typeface="HG丸ｺﾞｼｯｸM-PRO" panose="020F0600000000000000" pitchFamily="50" charset="-128"/>
                <a:ea typeface="HG丸ｺﾞｼｯｸM-PRO" panose="020F0600000000000000" pitchFamily="50" charset="-128"/>
              </a:rPr>
              <a:t>CERN</a:t>
            </a:r>
            <a:r>
              <a:rPr lang="ja-JP" altLang="en-US" sz="2800" dirty="0">
                <a:solidFill>
                  <a:schemeClr val="bg1"/>
                </a:solidFill>
                <a:latin typeface="HG丸ｺﾞｼｯｸM-PRO" panose="020F0600000000000000" pitchFamily="50" charset="-128"/>
                <a:ea typeface="HG丸ｺﾞｼｯｸM-PRO" panose="020F0600000000000000" pitchFamily="50" charset="-128"/>
              </a:rPr>
              <a:t>加速器実験</a:t>
            </a:r>
            <a:endParaRPr lang="ja-JP" altLang="en-US" sz="2800" dirty="0">
              <a:solidFill>
                <a:schemeClr val="bg1"/>
              </a:solidFill>
              <a:latin typeface="HG丸ｺﾞｼｯｸM-PRO" panose="020F0600000000000000" pitchFamily="50" charset="-128"/>
              <a:ea typeface="HG丸ｺﾞｼｯｸM-PRO" panose="020F0600000000000000" pitchFamily="50" charset="-128"/>
            </a:endParaRPr>
          </a:p>
        </p:txBody>
      </p:sp>
      <p:sp>
        <p:nvSpPr>
          <p:cNvPr id="17" name="テキスト ボックス 10"/>
          <p:cNvSpPr txBox="1">
            <a:spLocks noChangeArrowheads="1"/>
          </p:cNvSpPr>
          <p:nvPr/>
        </p:nvSpPr>
        <p:spPr bwMode="auto">
          <a:xfrm>
            <a:off x="4212257" y="4893451"/>
            <a:ext cx="755391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342900" indent="-342900" eaLnBrk="1" hangingPunct="1">
              <a:buFont typeface="Arial" panose="020B0604020202020204" pitchFamily="34" charset="0"/>
              <a:buChar char="•"/>
            </a:pPr>
            <a:r>
              <a:rPr lang="ja-JP" altLang="en-US" sz="2400" dirty="0">
                <a:latin typeface="HG丸ｺﾞｼｯｸM-PRO" panose="020F0600000000000000" pitchFamily="50" charset="-128"/>
                <a:ea typeface="HG丸ｺﾞｼｯｸM-PRO" panose="020F0600000000000000" pitchFamily="50" charset="-128"/>
              </a:rPr>
              <a:t>検出器データの読み出し、解析エレクトロニクス</a:t>
            </a:r>
            <a:r>
              <a:rPr lang="ja-JP" altLang="en-US" sz="2400" dirty="0">
                <a:latin typeface="HG丸ｺﾞｼｯｸM-PRO" panose="020F0600000000000000" pitchFamily="50" charset="-128"/>
                <a:ea typeface="HG丸ｺﾞｼｯｸM-PRO" panose="020F0600000000000000" pitchFamily="50" charset="-128"/>
              </a:rPr>
              <a:t>等</a:t>
            </a:r>
            <a:r>
              <a:rPr lang="ja-JP" altLang="en-US" sz="2400" dirty="0">
                <a:latin typeface="HG丸ｺﾞｼｯｸM-PRO" panose="020F0600000000000000" pitchFamily="50" charset="-128"/>
                <a:ea typeface="HG丸ｺﾞｼｯｸM-PRO" panose="020F0600000000000000" pitchFamily="50" charset="-128"/>
              </a:rPr>
              <a:t>の開発</a:t>
            </a:r>
            <a:endParaRPr lang="en-US" altLang="ja-JP" sz="2400" dirty="0">
              <a:latin typeface="HG丸ｺﾞｼｯｸM-PRO" panose="020F0600000000000000" pitchFamily="50" charset="-128"/>
              <a:ea typeface="HG丸ｺﾞｼｯｸM-PRO" panose="020F0600000000000000" pitchFamily="50" charset="-128"/>
            </a:endParaRPr>
          </a:p>
          <a:p>
            <a:pPr marL="342900" indent="-342900" eaLnBrk="1" hangingPunct="1">
              <a:buFont typeface="Arial" panose="020B0604020202020204" pitchFamily="34" charset="0"/>
              <a:buChar char="•"/>
            </a:pPr>
            <a:r>
              <a:rPr lang="ja-JP" altLang="en-US" sz="2400" dirty="0">
                <a:latin typeface="HG丸ｺﾞｼｯｸM-PRO" panose="020F0600000000000000" pitchFamily="50" charset="-128"/>
                <a:ea typeface="HG丸ｺﾞｼｯｸM-PRO" panose="020F0600000000000000" pitchFamily="50" charset="-128"/>
              </a:rPr>
              <a:t>世界で多くの電気・電子系日本人研究者が活躍</a:t>
            </a:r>
            <a:endParaRPr lang="ja-JP" altLang="en-US" sz="24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6985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ERN"/>
          <p:cNvPicPr>
            <a:picLocks noChangeAspect="1" noChangeArrowheads="1"/>
          </p:cNvPicPr>
          <p:nvPr/>
        </p:nvPicPr>
        <p:blipFill rotWithShape="1">
          <a:blip r:embed="rId2">
            <a:extLst>
              <a:ext uri="{28A0092B-C50C-407E-A947-70E740481C1C}">
                <a14:useLocalDpi xmlns:a14="http://schemas.microsoft.com/office/drawing/2010/main" val="0"/>
              </a:ext>
            </a:extLst>
          </a:blip>
          <a:srcRect b="7930"/>
          <a:stretch/>
        </p:blipFill>
        <p:spPr bwMode="auto">
          <a:xfrm>
            <a:off x="853139" y="984293"/>
            <a:ext cx="9237183" cy="581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switzerland-fl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5652" y="4240474"/>
            <a:ext cx="7572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flag-fr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1332" y="3256068"/>
            <a:ext cx="72072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056247" y="153561"/>
            <a:ext cx="9404723" cy="1400530"/>
          </a:xfrm>
        </p:spPr>
        <p:txBody>
          <a:bodyPr/>
          <a:lstStyle/>
          <a:p>
            <a:r>
              <a:rPr lang="en-US" altLang="ja-JP" dirty="0"/>
              <a:t>CERN – </a:t>
            </a:r>
            <a:r>
              <a:rPr lang="en-US" altLang="ja-JP" dirty="0" smtClean="0"/>
              <a:t>LHC: </a:t>
            </a:r>
            <a:r>
              <a:rPr lang="ja-JP" altLang="en-US" dirty="0" smtClean="0"/>
              <a:t>世界最大の加速器</a:t>
            </a:r>
            <a:endParaRPr kumimoji="1" lang="ja-JP" altLang="en-US" dirty="0"/>
          </a:p>
        </p:txBody>
      </p:sp>
      <p:sp>
        <p:nvSpPr>
          <p:cNvPr id="4" name="スライド番号プレースホルダー 3"/>
          <p:cNvSpPr>
            <a:spLocks noGrp="1"/>
          </p:cNvSpPr>
          <p:nvPr>
            <p:ph type="sldNum" sz="quarter" idx="12"/>
          </p:nvPr>
        </p:nvSpPr>
        <p:spPr>
          <a:xfrm>
            <a:off x="10406755" y="-60618"/>
            <a:ext cx="838199" cy="767687"/>
          </a:xfrm>
        </p:spPr>
        <p:txBody>
          <a:bodyPr/>
          <a:lstStyle/>
          <a:p>
            <a:pPr>
              <a:defRPr/>
            </a:pPr>
            <a:fld id="{A9C67BE3-301D-4AD6-A4BE-C4371F1AE370}" type="slidenum">
              <a:rPr lang="ja-JP" altLang="en-US">
                <a:solidFill>
                  <a:prstClr val="white">
                    <a:tint val="75000"/>
                  </a:prstClr>
                </a:solidFill>
                <a:latin typeface="Century Gothic" panose="020B0502020202020204"/>
                <a:ea typeface="メイリオ" panose="020B0604030504040204" pitchFamily="50" charset="-128"/>
              </a:rPr>
              <a:pPr>
                <a:defRPr/>
              </a:pPr>
              <a:t>17</a:t>
            </a:fld>
            <a:endParaRPr lang="ja-JP" altLang="en-US" dirty="0">
              <a:solidFill>
                <a:prstClr val="white">
                  <a:tint val="75000"/>
                </a:prstClr>
              </a:solidFill>
              <a:latin typeface="Century Gothic" panose="020B0502020202020204"/>
              <a:ea typeface="メイリオ" panose="020B0604030504040204" pitchFamily="50" charset="-128"/>
            </a:endParaRPr>
          </a:p>
        </p:txBody>
      </p:sp>
      <p:sp>
        <p:nvSpPr>
          <p:cNvPr id="5" name="角丸四角形 4"/>
          <p:cNvSpPr/>
          <p:nvPr/>
        </p:nvSpPr>
        <p:spPr>
          <a:xfrm>
            <a:off x="7297752" y="1063416"/>
            <a:ext cx="4591913" cy="1697729"/>
          </a:xfrm>
          <a:prstGeom prst="roundRect">
            <a:avLst/>
          </a:prstGeom>
          <a:solidFill>
            <a:srgbClr val="ED7D31">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defRPr/>
            </a:pP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LHC</a:t>
            </a:r>
          </a:p>
          <a:p>
            <a:pPr>
              <a:defRPr/>
            </a:pP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円周</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  27</a:t>
            </a: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 </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km</a:t>
            </a:r>
          </a:p>
          <a:p>
            <a:pPr>
              <a:defRPr/>
            </a:pP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実験ポイント数</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 4 (ATLAS, ALICE, CMS, </a:t>
            </a:r>
            <a:r>
              <a:rPr kumimoji="0" lang="en-US" altLang="ja-JP" b="1" kern="0" dirty="0" err="1">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LHCb</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a:t>
            </a:r>
          </a:p>
          <a:p>
            <a:pPr>
              <a:defRPr/>
            </a:pP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深度</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  50 ~ 170 m (</a:t>
            </a: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平均</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100 m)</a:t>
            </a:r>
          </a:p>
          <a:p>
            <a:pPr>
              <a:defRPr/>
            </a:pP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総額</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 </a:t>
            </a: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 </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1</a:t>
            </a: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兆円　</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a:t>
            </a: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日本も </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140</a:t>
            </a: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億円拠出</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a:t>
            </a:r>
          </a:p>
          <a:p>
            <a:pPr>
              <a:defRPr/>
            </a:pP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建設期間：１５年 </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a:t>
            </a: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承認</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 1994, </a:t>
            </a: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完成</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 2008)</a:t>
            </a:r>
          </a:p>
        </p:txBody>
      </p:sp>
      <p:sp>
        <p:nvSpPr>
          <p:cNvPr id="6" name="角丸四角形 5"/>
          <p:cNvSpPr/>
          <p:nvPr/>
        </p:nvSpPr>
        <p:spPr>
          <a:xfrm>
            <a:off x="310543" y="1063416"/>
            <a:ext cx="3690218" cy="1976617"/>
          </a:xfrm>
          <a:prstGeom prst="roundRect">
            <a:avLst/>
          </a:prstGeom>
          <a:solidFill>
            <a:srgbClr val="70AD47">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defRPr/>
            </a:pP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CERN</a:t>
            </a:r>
          </a:p>
          <a:p>
            <a:pPr>
              <a:defRPr/>
            </a:pP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発足</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  1954</a:t>
            </a: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年</a:t>
            </a:r>
            <a:endPar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endParaRPr>
          </a:p>
          <a:p>
            <a:pPr>
              <a:defRPr/>
            </a:pP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加盟国</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 20</a:t>
            </a: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カ国</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a:t>
            </a: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ヨーロッパ</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a:t>
            </a:r>
          </a:p>
          <a:p>
            <a:pPr>
              <a:defRPr/>
            </a:pP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年間予算</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 </a:t>
            </a: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約</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1000</a:t>
            </a: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億円</a:t>
            </a:r>
            <a:endPar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endParaRPr>
          </a:p>
          <a:p>
            <a:pPr>
              <a:defRPr/>
            </a:pP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職員</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  </a:t>
            </a: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約</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2500</a:t>
            </a: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人</a:t>
            </a:r>
            <a:endPar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endParaRPr>
          </a:p>
          <a:p>
            <a:pPr>
              <a:defRPr/>
            </a:pP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ユーザー</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 </a:t>
            </a: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約</a:t>
            </a:r>
            <a:r>
              <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10000</a:t>
            </a:r>
            <a:r>
              <a:rPr kumimoji="0" lang="ja-JP" altLang="en-US"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人</a:t>
            </a:r>
            <a:endParaRPr kumimoji="0" lang="en-US" altLang="ja-JP"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endParaRPr>
          </a:p>
          <a:p>
            <a:pPr>
              <a:defRPr/>
            </a:pPr>
            <a:r>
              <a:rPr kumimoji="0" lang="en-US" altLang="ja-JP" sz="1600"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a:t>
            </a:r>
            <a:r>
              <a:rPr kumimoji="0" lang="ja-JP" altLang="en-US" sz="1600"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加速器以外に</a:t>
            </a:r>
            <a:r>
              <a:rPr kumimoji="0" lang="en-US" altLang="ja-JP" sz="1600"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WWW</a:t>
            </a:r>
            <a:r>
              <a:rPr kumimoji="0" lang="ja-JP" altLang="en-US" sz="1600"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の発明でも有名</a:t>
            </a:r>
            <a:r>
              <a:rPr kumimoji="0" lang="en-US" altLang="ja-JP" sz="1600" b="1" kern="0" dirty="0">
                <a:solidFill>
                  <a:prstClr val="white"/>
                </a:solidFill>
                <a:effectLst>
                  <a:outerShdw blurRad="38100" dist="38100" dir="2700000" algn="tl">
                    <a:srgbClr val="000000">
                      <a:alpha val="43137"/>
                    </a:srgbClr>
                  </a:outerShdw>
                </a:effectLst>
                <a:latin typeface="Calibri" panose="020F0502020204030204"/>
                <a:ea typeface="ＭＳ Ｐゴシック" panose="020B0600070205080204" pitchFamily="50" charset="-128"/>
              </a:rPr>
              <a:t>)</a:t>
            </a:r>
          </a:p>
        </p:txBody>
      </p:sp>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8848" y="5058392"/>
            <a:ext cx="3395814" cy="1744599"/>
          </a:xfrm>
          <a:prstGeom prst="rect">
            <a:avLst/>
          </a:prstGeom>
        </p:spPr>
      </p:pic>
    </p:spTree>
    <p:extLst>
      <p:ext uri="{BB962C8B-B14F-4D97-AF65-F5344CB8AC3E}">
        <p14:creationId xmlns:p14="http://schemas.microsoft.com/office/powerpoint/2010/main" val="326277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36929" y="175951"/>
            <a:ext cx="9404723" cy="1400530"/>
          </a:xfrm>
        </p:spPr>
        <p:txBody>
          <a:bodyPr/>
          <a:lstStyle/>
          <a:p>
            <a:r>
              <a:rPr lang="en-US" altLang="ja-JP" dirty="0" smtClean="0"/>
              <a:t>36</a:t>
            </a:r>
            <a:r>
              <a:rPr lang="ja-JP" altLang="en-US" dirty="0" smtClean="0"/>
              <a:t>カ国</a:t>
            </a:r>
            <a:r>
              <a:rPr lang="en-US" altLang="ja-JP" dirty="0" smtClean="0"/>
              <a:t>2000</a:t>
            </a:r>
            <a:r>
              <a:rPr lang="ja-JP" altLang="en-US" dirty="0" smtClean="0"/>
              <a:t>人の国際</a:t>
            </a:r>
            <a:r>
              <a:rPr lang="ja-JP" altLang="en-US" dirty="0"/>
              <a:t>共同研究</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A9C67BE3-301D-4AD6-A4BE-C4371F1AE370}" type="slidenum">
              <a:rPr lang="ja-JP" altLang="en-US">
                <a:solidFill>
                  <a:prstClr val="white">
                    <a:tint val="75000"/>
                  </a:prstClr>
                </a:solidFill>
                <a:latin typeface="Century Gothic" panose="020B0502020202020204"/>
                <a:ea typeface="メイリオ" panose="020B0604030504040204" pitchFamily="50" charset="-128"/>
              </a:rPr>
              <a:pPr>
                <a:defRPr/>
              </a:pPr>
              <a:t>18</a:t>
            </a:fld>
            <a:endParaRPr lang="ja-JP" altLang="en-US">
              <a:solidFill>
                <a:prstClr val="white">
                  <a:tint val="75000"/>
                </a:prstClr>
              </a:solidFill>
              <a:latin typeface="Century Gothic" panose="020B0502020202020204"/>
              <a:ea typeface="メイリオ" panose="020B0604030504040204" pitchFamily="50" charset="-128"/>
            </a:endParaRPr>
          </a:p>
        </p:txBody>
      </p:sp>
      <p:pic>
        <p:nvPicPr>
          <p:cNvPr id="5" name="Picture 2" descr="alice_collab"/>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994"/>
          <a:stretch/>
        </p:blipFill>
        <p:spPr bwMode="auto">
          <a:xfrm>
            <a:off x="339124" y="1001848"/>
            <a:ext cx="5957539" cy="3846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角丸四角形 6"/>
          <p:cNvSpPr/>
          <p:nvPr/>
        </p:nvSpPr>
        <p:spPr>
          <a:xfrm>
            <a:off x="7648092" y="1001848"/>
            <a:ext cx="2948327" cy="2327176"/>
          </a:xfrm>
          <a:prstGeom prst="roundRect">
            <a:avLst/>
          </a:prstGeom>
          <a:solidFill>
            <a:schemeClr val="bg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ja-JP" sz="1600" b="1"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ALICE</a:t>
            </a:r>
          </a:p>
          <a:p>
            <a:pPr algn="ctr">
              <a:defRPr/>
            </a:pPr>
            <a:r>
              <a:rPr lang="ja-JP" altLang="en-US" sz="1600" b="1"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日本からの参加機関</a:t>
            </a:r>
            <a:endParaRPr lang="en-US" altLang="ja-JP" sz="1600" b="1"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endParaRPr>
          </a:p>
          <a:p>
            <a:pPr algn="ctr">
              <a:defRPr/>
            </a:pPr>
            <a:r>
              <a:rPr lang="ja-JP" altLang="en-US" sz="16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東京大学</a:t>
            </a:r>
            <a:endParaRPr lang="en-US" altLang="ja-JP" sz="16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endParaRPr>
          </a:p>
          <a:p>
            <a:pPr algn="ctr">
              <a:defRPr/>
            </a:pPr>
            <a:r>
              <a:rPr lang="ja-JP" altLang="en-US" sz="16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広島大学</a:t>
            </a:r>
            <a:endParaRPr lang="en-US" altLang="ja-JP" sz="16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endParaRPr>
          </a:p>
          <a:p>
            <a:pPr algn="ctr">
              <a:defRPr/>
            </a:pPr>
            <a:r>
              <a:rPr lang="ja-JP" altLang="en-US" sz="16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筑波</a:t>
            </a:r>
            <a:r>
              <a:rPr lang="ja-JP" altLang="en-US" sz="1600" dirty="0" smtClean="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大学</a:t>
            </a:r>
            <a:endParaRPr lang="en-US" altLang="ja-JP" sz="1600" dirty="0" smtClean="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endParaRPr>
          </a:p>
          <a:p>
            <a:pPr algn="ctr">
              <a:defRPr/>
            </a:pPr>
            <a:r>
              <a:rPr lang="ja-JP" altLang="en-US" sz="1600" dirty="0" smtClean="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佐賀大学</a:t>
            </a:r>
            <a:endParaRPr lang="en-US" altLang="ja-JP" sz="16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endParaRPr>
          </a:p>
          <a:p>
            <a:pPr algn="ctr">
              <a:defRPr/>
            </a:pPr>
            <a:r>
              <a:rPr lang="ja-JP" altLang="en-US" sz="16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理化</a:t>
            </a:r>
            <a:r>
              <a:rPr lang="ja-JP" altLang="en-US" sz="16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学</a:t>
            </a:r>
            <a:r>
              <a:rPr lang="ja-JP" altLang="en-US" sz="1600" dirty="0" smtClean="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研究所</a:t>
            </a:r>
            <a:endParaRPr lang="en-US" altLang="ja-JP" sz="16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endParaRPr>
          </a:p>
          <a:p>
            <a:pPr algn="ctr">
              <a:defRPr/>
            </a:pPr>
            <a:r>
              <a:rPr lang="ja-JP" altLang="en-US" sz="16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長崎総合科学大学</a:t>
            </a:r>
            <a:endParaRPr lang="en-US" altLang="ja-JP" sz="16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2642" y="3454865"/>
            <a:ext cx="4938134" cy="3305339"/>
          </a:xfrm>
          <a:prstGeom prst="rect">
            <a:avLst/>
          </a:prstGeom>
        </p:spPr>
      </p:pic>
      <p:sp>
        <p:nvSpPr>
          <p:cNvPr id="8" name="正方形/長方形 7"/>
          <p:cNvSpPr/>
          <p:nvPr/>
        </p:nvSpPr>
        <p:spPr>
          <a:xfrm>
            <a:off x="1417890" y="5212119"/>
            <a:ext cx="5537093" cy="369332"/>
          </a:xfrm>
          <a:prstGeom prst="rect">
            <a:avLst/>
          </a:prstGeom>
        </p:spPr>
        <p:txBody>
          <a:bodyPr wrap="none">
            <a:spAutoFit/>
          </a:bodyPr>
          <a:lstStyle/>
          <a:p>
            <a:r>
              <a:rPr lang="ja-JP" altLang="en-US" b="1" dirty="0" smtClean="0">
                <a:latin typeface="HG丸ｺﾞｼｯｸM-PRO" panose="020F0600000000000000" pitchFamily="50" charset="-128"/>
                <a:ea typeface="HG丸ｺﾞｼｯｸM-PRO" panose="020F0600000000000000" pitchFamily="50" charset="-128"/>
              </a:rPr>
              <a:t>つい</a:t>
            </a:r>
            <a:r>
              <a:rPr lang="ja-JP" altLang="en-US" b="1" dirty="0">
                <a:latin typeface="HG丸ｺﾞｼｯｸM-PRO" panose="020F0600000000000000" pitchFamily="50" charset="-128"/>
                <a:ea typeface="HG丸ｺﾞｼｯｸM-PRO" panose="020F0600000000000000" pitchFamily="50" charset="-128"/>
              </a:rPr>
              <a:t>に神の粒子</a:t>
            </a:r>
            <a:r>
              <a:rPr lang="ja-JP" altLang="en-US" b="1" dirty="0" smtClean="0">
                <a:latin typeface="HG丸ｺﾞｼｯｸM-PRO" panose="020F0600000000000000" pitchFamily="50" charset="-128"/>
                <a:ea typeface="HG丸ｺﾞｼｯｸM-PRO" panose="020F0600000000000000" pitchFamily="50" charset="-128"/>
              </a:rPr>
              <a:t>を発見</a:t>
            </a:r>
            <a:r>
              <a:rPr lang="ja-JP" altLang="en-US" b="1" dirty="0">
                <a:latin typeface="HG丸ｺﾞｼｯｸM-PRO" panose="020F0600000000000000" pitchFamily="50" charset="-128"/>
                <a:ea typeface="HG丸ｺﾞｼｯｸM-PRO" panose="020F0600000000000000" pitchFamily="50" charset="-128"/>
              </a:rPr>
              <a:t>した</a:t>
            </a:r>
            <a:r>
              <a:rPr lang="en-US" altLang="ja-JP" b="1" dirty="0">
                <a:latin typeface="HG丸ｺﾞｼｯｸM-PRO" panose="020F0600000000000000" pitchFamily="50" charset="-128"/>
                <a:ea typeface="HG丸ｺﾞｼｯｸM-PRO" panose="020F0600000000000000" pitchFamily="50" charset="-128"/>
              </a:rPr>
              <a:t>ATLAS</a:t>
            </a:r>
            <a:r>
              <a:rPr lang="ja-JP" altLang="en-US" b="1" dirty="0">
                <a:latin typeface="HG丸ｺﾞｼｯｸM-PRO" panose="020F0600000000000000" pitchFamily="50" charset="-128"/>
                <a:ea typeface="HG丸ｺﾞｼｯｸM-PRO" panose="020F0600000000000000" pitchFamily="50" charset="-128"/>
              </a:rPr>
              <a:t>実験も</a:t>
            </a:r>
            <a:r>
              <a:rPr lang="ja-JP" altLang="en-US" b="1" dirty="0">
                <a:latin typeface="HG丸ｺﾞｼｯｸM-PRO" panose="020F0600000000000000" pitchFamily="50" charset="-128"/>
                <a:ea typeface="HG丸ｺﾞｼｯｸM-PRO" panose="020F0600000000000000" pitchFamily="50" charset="-128"/>
              </a:rPr>
              <a:t>遂行</a:t>
            </a:r>
            <a:r>
              <a:rPr lang="ja-JP" altLang="en-US" b="1" dirty="0">
                <a:latin typeface="HG丸ｺﾞｼｯｸM-PRO" panose="020F0600000000000000" pitchFamily="50" charset="-128"/>
                <a:ea typeface="HG丸ｺﾞｼｯｸM-PRO" panose="020F0600000000000000" pitchFamily="50" charset="-128"/>
              </a:rPr>
              <a:t>中</a:t>
            </a:r>
            <a:r>
              <a:rPr lang="en-US" altLang="ja-JP" b="1" dirty="0">
                <a:latin typeface="HG丸ｺﾞｼｯｸM-PRO" panose="020F0600000000000000" pitchFamily="50" charset="-128"/>
                <a:ea typeface="HG丸ｺﾞｼｯｸM-PRO" panose="020F0600000000000000" pitchFamily="50" charset="-128"/>
              </a:rPr>
              <a:t> </a:t>
            </a:r>
            <a:r>
              <a:rPr lang="en-US" altLang="ja-JP" b="1" dirty="0">
                <a:latin typeface="HG丸ｺﾞｼｯｸM-PRO" panose="020F0600000000000000" pitchFamily="50" charset="-128"/>
                <a:ea typeface="HG丸ｺﾞｼｯｸM-PRO" panose="020F0600000000000000" pitchFamily="50" charset="-128"/>
                <a:sym typeface="Wingdings" panose="05000000000000000000" pitchFamily="2" charset="2"/>
              </a:rPr>
              <a:t></a:t>
            </a:r>
            <a:endParaRPr lang="ja-JP" altLang="en-US" b="1" dirty="0">
              <a:latin typeface="HG丸ｺﾞｼｯｸM-PRO" panose="020F0600000000000000" pitchFamily="50" charset="-128"/>
              <a:ea typeface="HG丸ｺﾞｼｯｸM-PRO" panose="020F0600000000000000" pitchFamily="50" charset="-128"/>
            </a:endParaRPr>
          </a:p>
        </p:txBody>
      </p:sp>
      <p:sp>
        <p:nvSpPr>
          <p:cNvPr id="9" name="正方形/長方形 8"/>
          <p:cNvSpPr/>
          <p:nvPr/>
        </p:nvSpPr>
        <p:spPr>
          <a:xfrm>
            <a:off x="1969219" y="5945123"/>
            <a:ext cx="3696162" cy="523220"/>
          </a:xfrm>
          <a:prstGeom prst="rect">
            <a:avLst/>
          </a:prstGeom>
        </p:spPr>
        <p:txBody>
          <a:bodyPr wrap="square">
            <a:spAutoFit/>
          </a:bodyPr>
          <a:lstStyle/>
          <a:p>
            <a:r>
              <a:rPr lang="ja-JP" altLang="en-US" sz="2800" dirty="0">
                <a:solidFill>
                  <a:srgbClr val="FFC000"/>
                </a:solidFill>
                <a:latin typeface="HG丸ｺﾞｼｯｸM-PRO" panose="020F0600000000000000" pitchFamily="50" charset="-128"/>
                <a:ea typeface="HG丸ｺﾞｼｯｸM-PRO" panose="020F0600000000000000" pitchFamily="50" charset="-128"/>
              </a:rPr>
              <a:t>私立大学で唯一！！</a:t>
            </a:r>
            <a:endParaRPr lang="en-US" altLang="ja-JP" sz="2800" dirty="0">
              <a:solidFill>
                <a:srgbClr val="FFC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49783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HG丸ｺﾞｼｯｸM-PRO" panose="020F0600000000000000" pitchFamily="50" charset="-128"/>
                <a:ea typeface="HG丸ｺﾞｼｯｸM-PRO" panose="020F0600000000000000" pitchFamily="50" charset="-128"/>
              </a:rPr>
              <a:t>最先端</a:t>
            </a:r>
            <a:r>
              <a:rPr lang="ja-JP" altLang="en-US" dirty="0">
                <a:latin typeface="HG丸ｺﾞｼｯｸM-PRO" panose="020F0600000000000000" pitchFamily="50" charset="-128"/>
                <a:ea typeface="HG丸ｺﾞｼｯｸM-PRO" panose="020F0600000000000000" pitchFamily="50" charset="-128"/>
              </a:rPr>
              <a:t>の素粒子物理実験</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7" name="正方形/長方形 6"/>
          <p:cNvSpPr/>
          <p:nvPr/>
        </p:nvSpPr>
        <p:spPr>
          <a:xfrm>
            <a:off x="1234531" y="2117041"/>
            <a:ext cx="3185487" cy="369332"/>
          </a:xfrm>
          <a:prstGeom prst="rect">
            <a:avLst/>
          </a:prstGeom>
        </p:spPr>
        <p:txBody>
          <a:bodyPr wrap="none">
            <a:spAutoFit/>
          </a:bodyPr>
          <a:lstStyle/>
          <a:p>
            <a:r>
              <a:rPr lang="ja-JP" altLang="en-US" dirty="0">
                <a:latin typeface="HG丸ｺﾞｼｯｸM-PRO" panose="020F0600000000000000" pitchFamily="50" charset="-128"/>
                <a:ea typeface="HG丸ｺﾞｼｯｸM-PRO" panose="020F0600000000000000" pitchFamily="50" charset="-128"/>
                <a:cs typeface="メイリオ" panose="020B0604030504040204" pitchFamily="50" charset="-128"/>
              </a:rPr>
              <a:t>検出器や回路を作る学生たち</a:t>
            </a:r>
          </a:p>
        </p:txBody>
      </p:sp>
      <p:pic>
        <p:nvPicPr>
          <p:cNvPr id="8" name="Picture 6" descr="pb0319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711" y="2486373"/>
            <a:ext cx="5301841" cy="3755471"/>
          </a:xfrm>
          <a:prstGeom prst="rect">
            <a:avLst/>
          </a:prstGeom>
          <a:noFill/>
          <a:extLst>
            <a:ext uri="{909E8E84-426E-40dd-AFC4-6F175D3DCCD1}">
              <a14:hiddenFill xmlns="" xmlns:a14="http://schemas.microsoft.com/office/drawing/2010/main">
                <a:solidFill>
                  <a:srgbClr val="FFFFFF"/>
                </a:solidFill>
              </a14:hiddenFill>
            </a:ext>
          </a:extLst>
        </p:spPr>
      </p:pic>
      <p:sp>
        <p:nvSpPr>
          <p:cNvPr id="9" name="正方形/長方形 8"/>
          <p:cNvSpPr/>
          <p:nvPr/>
        </p:nvSpPr>
        <p:spPr>
          <a:xfrm>
            <a:off x="6260274" y="2117041"/>
            <a:ext cx="5067413" cy="369332"/>
          </a:xfrm>
          <a:prstGeom prst="rect">
            <a:avLst/>
          </a:prstGeom>
        </p:spPr>
        <p:txBody>
          <a:bodyPr wrap="none">
            <a:spAutoFit/>
          </a:bodyPr>
          <a:lstStyle/>
          <a:p>
            <a:r>
              <a:rPr lang="ja-JP" altLang="en-US" dirty="0">
                <a:latin typeface="HG丸ｺﾞｼｯｸM-PRO" panose="020F0600000000000000" pitchFamily="50" charset="-128"/>
                <a:ea typeface="HG丸ｺﾞｼｯｸM-PRO" panose="020F0600000000000000" pitchFamily="50" charset="-128"/>
                <a:cs typeface="メイリオ" panose="020B0604030504040204" pitchFamily="50" charset="-128"/>
                <a:sym typeface="Wingdings" panose="05000000000000000000" pitchFamily="2" charset="2"/>
              </a:rPr>
              <a:t>ジュネーブの</a:t>
            </a:r>
            <a:r>
              <a:rPr lang="en-US" altLang="ja-JP" dirty="0">
                <a:latin typeface="HG丸ｺﾞｼｯｸM-PRO" panose="020F0600000000000000" pitchFamily="50" charset="-128"/>
                <a:ea typeface="HG丸ｺﾞｼｯｸM-PRO" panose="020F0600000000000000" pitchFamily="50" charset="-128"/>
                <a:cs typeface="メイリオ" panose="020B0604030504040204" pitchFamily="50" charset="-128"/>
                <a:sym typeface="Wingdings" panose="05000000000000000000" pitchFamily="2" charset="2"/>
              </a:rPr>
              <a:t>ALICE</a:t>
            </a:r>
            <a:r>
              <a:rPr lang="ja-JP" altLang="en-US" dirty="0" smtClean="0">
                <a:latin typeface="HG丸ｺﾞｼｯｸM-PRO" panose="020F0600000000000000" pitchFamily="50" charset="-128"/>
                <a:ea typeface="HG丸ｺﾞｼｯｸM-PRO" panose="020F0600000000000000" pitchFamily="50" charset="-128"/>
                <a:cs typeface="メイリオ" panose="020B0604030504040204" pitchFamily="50" charset="-128"/>
                <a:sym typeface="Wingdings" panose="05000000000000000000" pitchFamily="2" charset="2"/>
              </a:rPr>
              <a:t>管制室で</a:t>
            </a:r>
            <a:r>
              <a:rPr lang="ja-JP" altLang="en-US" dirty="0">
                <a:latin typeface="HG丸ｺﾞｼｯｸM-PRO" panose="020F0600000000000000" pitchFamily="50" charset="-128"/>
                <a:ea typeface="HG丸ｺﾞｼｯｸM-PRO" panose="020F0600000000000000" pitchFamily="50" charset="-128"/>
                <a:cs typeface="メイリオ" panose="020B0604030504040204" pitchFamily="50" charset="-128"/>
                <a:sym typeface="Wingdings" panose="05000000000000000000" pitchFamily="2" charset="2"/>
              </a:rPr>
              <a:t>実験中の大学</a:t>
            </a:r>
            <a:r>
              <a:rPr lang="ja-JP" altLang="en-US" dirty="0">
                <a:latin typeface="HG丸ｺﾞｼｯｸM-PRO" panose="020F0600000000000000" pitchFamily="50" charset="-128"/>
                <a:ea typeface="HG丸ｺﾞｼｯｸM-PRO" panose="020F0600000000000000" pitchFamily="50" charset="-128"/>
                <a:cs typeface="メイリオ" panose="020B0604030504040204" pitchFamily="50" charset="-128"/>
                <a:sym typeface="Wingdings" panose="05000000000000000000" pitchFamily="2" charset="2"/>
              </a:rPr>
              <a:t>院生</a:t>
            </a:r>
            <a:endParaRPr lang="en-US" altLang="ja-JP"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pic>
        <p:nvPicPr>
          <p:cNvPr id="14" name="Picture 2" descr="画像に含まれている可能性があるもの:2人、座ってる(複数の人)、画面、室内"/>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6049" y="2490615"/>
            <a:ext cx="5001638" cy="3751229"/>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p:cNvSpPr/>
          <p:nvPr/>
        </p:nvSpPr>
        <p:spPr>
          <a:xfrm>
            <a:off x="1892289" y="1230161"/>
            <a:ext cx="7446642" cy="830997"/>
          </a:xfrm>
          <a:prstGeom prst="rect">
            <a:avLst/>
          </a:prstGeom>
        </p:spPr>
        <p:txBody>
          <a:bodyPr wrap="square">
            <a:spAutoFit/>
          </a:bodyPr>
          <a:lstStyle/>
          <a:p>
            <a:r>
              <a:rPr lang="ja-JP" altLang="en-US" sz="2400" dirty="0">
                <a:latin typeface="HG丸ｺﾞｼｯｸM-PRO" panose="020F0600000000000000" pitchFamily="50" charset="-128"/>
                <a:ea typeface="HG丸ｺﾞｼｯｸM-PRO" panose="020F0600000000000000" pitchFamily="50" charset="-128"/>
                <a:cs typeface="メイリオ" panose="020B0604030504040204" pitchFamily="50" charset="-128"/>
              </a:rPr>
              <a:t>電気電子の知識があって、興味があれば、本当に</a:t>
            </a:r>
            <a:r>
              <a:rPr lang="en-US" altLang="ja-JP" sz="2400" dirty="0">
                <a:latin typeface="HG丸ｺﾞｼｯｸM-PRO" panose="020F0600000000000000" pitchFamily="50" charset="-128"/>
                <a:ea typeface="HG丸ｺﾞｼｯｸM-PRO" panose="020F0600000000000000" pitchFamily="50" charset="-128"/>
                <a:cs typeface="メイリオ" panose="020B0604030504040204" pitchFamily="50" charset="-128"/>
              </a:rPr>
              <a:t/>
            </a:r>
            <a:br>
              <a:rPr lang="en-US" altLang="ja-JP" sz="2400" dirty="0">
                <a:latin typeface="HG丸ｺﾞｼｯｸM-PRO" panose="020F0600000000000000" pitchFamily="50" charset="-128"/>
                <a:ea typeface="HG丸ｺﾞｼｯｸM-PRO" panose="020F0600000000000000" pitchFamily="50" charset="-128"/>
                <a:cs typeface="メイリオ" panose="020B0604030504040204" pitchFamily="50" charset="-128"/>
              </a:rPr>
            </a:br>
            <a:r>
              <a:rPr lang="ja-JP" altLang="en-US" sz="2400" dirty="0">
                <a:latin typeface="HG丸ｺﾞｼｯｸM-PRO" panose="020F0600000000000000" pitchFamily="50" charset="-128"/>
                <a:ea typeface="HG丸ｺﾞｼｯｸM-PRO" panose="020F0600000000000000" pitchFamily="50" charset="-128"/>
                <a:cs typeface="メイリオ" panose="020B0604030504040204" pitchFamily="50" charset="-128"/>
              </a:rPr>
              <a:t>国際最先端研究に携わることができる</a:t>
            </a:r>
            <a:r>
              <a:rPr lang="ja-JP" altLang="en-US" sz="2400" dirty="0">
                <a:latin typeface="HG丸ｺﾞｼｯｸM-PRO" panose="020F0600000000000000" pitchFamily="50" charset="-128"/>
                <a:ea typeface="HG丸ｺﾞｼｯｸM-PRO" panose="020F0600000000000000" pitchFamily="50" charset="-128"/>
                <a:cs typeface="メイリオ" panose="020B0604030504040204" pitchFamily="50" charset="-128"/>
              </a:rPr>
              <a:t>！</a:t>
            </a:r>
            <a:endParaRPr lang="en-US" altLang="ja-JP" sz="2400"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Tree>
    <p:extLst>
      <p:ext uri="{BB962C8B-B14F-4D97-AF65-F5344CB8AC3E}">
        <p14:creationId xmlns:p14="http://schemas.microsoft.com/office/powerpoint/2010/main" val="39314958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電気工学・電子工学</a:t>
            </a:r>
            <a:endParaRPr kumimoji="1" lang="ja-JP" altLang="en-US" dirty="0"/>
          </a:p>
        </p:txBody>
      </p:sp>
      <p:sp>
        <p:nvSpPr>
          <p:cNvPr id="3" name="コンテンツ プレースホルダー 2"/>
          <p:cNvSpPr>
            <a:spLocks noGrp="1"/>
          </p:cNvSpPr>
          <p:nvPr>
            <p:ph idx="1"/>
          </p:nvPr>
        </p:nvSpPr>
        <p:spPr>
          <a:xfrm>
            <a:off x="260749" y="1271719"/>
            <a:ext cx="8229600" cy="4445485"/>
          </a:xfrm>
        </p:spPr>
        <p:txBody>
          <a:bodyPr/>
          <a:lstStyle/>
          <a:p>
            <a:r>
              <a:rPr lang="ja-JP" altLang="en-US" dirty="0"/>
              <a:t>目</a:t>
            </a:r>
            <a:r>
              <a:rPr lang="ja-JP" altLang="en-US" dirty="0" smtClean="0"/>
              <a:t>に見えない電気を使う</a:t>
            </a:r>
            <a:endParaRPr lang="en-US" altLang="ja-JP" dirty="0" smtClean="0"/>
          </a:p>
          <a:p>
            <a:pPr marL="857250" lvl="1" indent="-457200">
              <a:spcBef>
                <a:spcPts val="600"/>
              </a:spcBef>
              <a:buFont typeface="Wingdings" panose="05000000000000000000" pitchFamily="2" charset="2"/>
              <a:buChar char="ü"/>
            </a:pPr>
            <a:r>
              <a:rPr lang="ja-JP" altLang="en-US" b="1" dirty="0"/>
              <a:t>電気工学 </a:t>
            </a:r>
            <a:r>
              <a:rPr lang="ja-JP" altLang="en-US" dirty="0"/>
              <a:t>⇨ エネルギー源、動力として利用</a:t>
            </a:r>
            <a:endParaRPr lang="en-US" altLang="ja-JP" dirty="0"/>
          </a:p>
          <a:p>
            <a:pPr marL="857250" lvl="1" indent="-457200">
              <a:spcBef>
                <a:spcPts val="600"/>
              </a:spcBef>
              <a:buFont typeface="Wingdings" panose="05000000000000000000" pitchFamily="2" charset="2"/>
              <a:buChar char="ü"/>
            </a:pPr>
            <a:r>
              <a:rPr lang="ja-JP" altLang="en-US" b="1" dirty="0"/>
              <a:t>電子工学 </a:t>
            </a:r>
            <a:r>
              <a:rPr lang="ja-JP" altLang="en-US" dirty="0"/>
              <a:t>⇨ 情報として</a:t>
            </a:r>
            <a:r>
              <a:rPr lang="ja-JP" altLang="en-US" dirty="0" smtClean="0"/>
              <a:t>利用</a:t>
            </a:r>
            <a:endParaRPr lang="en-US" altLang="ja-JP" dirty="0"/>
          </a:p>
          <a:p>
            <a:pPr>
              <a:spcBef>
                <a:spcPts val="600"/>
              </a:spcBef>
            </a:pPr>
            <a:r>
              <a:rPr lang="ja-JP" altLang="en-US" dirty="0" smtClean="0"/>
              <a:t>現代文明を支える最重要工学</a:t>
            </a:r>
            <a:endParaRPr lang="en-US" altLang="ja-JP" dirty="0" smtClean="0"/>
          </a:p>
          <a:p>
            <a:pPr>
              <a:spcBef>
                <a:spcPts val="600"/>
              </a:spcBef>
            </a:pPr>
            <a:r>
              <a:rPr lang="ja-JP" altLang="en-US" dirty="0" smtClean="0"/>
              <a:t>電磁気学という物理学を基礎にしている</a:t>
            </a:r>
            <a:endParaRPr lang="en-US" altLang="ja-JP" dirty="0" smtClean="0"/>
          </a:p>
          <a:p>
            <a:pPr lvl="1">
              <a:spcBef>
                <a:spcPts val="600"/>
              </a:spcBef>
            </a:pPr>
            <a:r>
              <a:rPr lang="ja-JP" altLang="en-US" dirty="0" smtClean="0">
                <a:solidFill>
                  <a:srgbClr val="FF0000"/>
                </a:solidFill>
              </a:rPr>
              <a:t>理学・工学</a:t>
            </a:r>
            <a:r>
              <a:rPr lang="ja-JP" altLang="en-US" dirty="0" smtClean="0"/>
              <a:t>をまたぐ分野</a:t>
            </a:r>
            <a:endParaRPr lang="en-US" altLang="ja-JP" dirty="0"/>
          </a:p>
          <a:p>
            <a:endParaRPr kumimoji="1" lang="ja-JP" altLang="en-US" dirty="0"/>
          </a:p>
        </p:txBody>
      </p:sp>
      <p:pic>
        <p:nvPicPr>
          <p:cNvPr id="5" name="Picture 2" descr="C:\Users\kiyoyama\Desktop\fig1a.jpg"/>
          <p:cNvPicPr>
            <a:picLocks noChangeAspect="1" noChangeArrowheads="1"/>
          </p:cNvPicPr>
          <p:nvPr/>
        </p:nvPicPr>
        <p:blipFill>
          <a:blip r:embed="rId2"/>
          <a:srcRect/>
          <a:stretch>
            <a:fillRect/>
          </a:stretch>
        </p:blipFill>
        <p:spPr bwMode="auto">
          <a:xfrm>
            <a:off x="8499262" y="1324159"/>
            <a:ext cx="3387939" cy="2313270"/>
          </a:xfrm>
          <a:prstGeom prst="rect">
            <a:avLst/>
          </a:prstGeom>
          <a:noFill/>
          <a:effectLst>
            <a:innerShdw blurRad="254000" dist="50800" dir="13500000">
              <a:schemeClr val="bg1">
                <a:alpha val="50000"/>
              </a:schemeClr>
            </a:innerShdw>
          </a:effectLst>
        </p:spPr>
      </p:pic>
      <p:pic>
        <p:nvPicPr>
          <p:cNvPr id="6" name="Picture 2" descr="C:\Users\kiyoyama\Desktop\img_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438" y="4434525"/>
            <a:ext cx="2294897" cy="1721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8" descr="C:\Users\kiyoyama\Desktop\photo_ipad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5571" y="3746669"/>
            <a:ext cx="2349760" cy="2703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図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15066" y="4434525"/>
            <a:ext cx="3118018" cy="1721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642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80" y="123470"/>
            <a:ext cx="9404723" cy="1400530"/>
          </a:xfrm>
        </p:spPr>
        <p:txBody>
          <a:bodyPr/>
          <a:lstStyle/>
          <a:p>
            <a:r>
              <a:rPr lang="ja-JP" altLang="en-US" dirty="0"/>
              <a:t>極限</a:t>
            </a:r>
            <a:r>
              <a:rPr lang="ja-JP" altLang="en-US" dirty="0" smtClean="0"/>
              <a:t>状態物質</a:t>
            </a:r>
            <a:r>
              <a:rPr lang="ja-JP" altLang="en-US" dirty="0" smtClean="0"/>
              <a:t>の探査が</a:t>
            </a:r>
            <a:r>
              <a:rPr lang="ja-JP" altLang="en-US" dirty="0"/>
              <a:t>進</a:t>
            </a:r>
            <a:r>
              <a:rPr lang="ja-JP" altLang="en-US" dirty="0" smtClean="0"/>
              <a:t>んでいま</a:t>
            </a:r>
            <a:r>
              <a:rPr lang="ja-JP" altLang="en-US" dirty="0"/>
              <a:t>す</a:t>
            </a:r>
            <a:endParaRPr lang="en-GB"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 r="1862"/>
          <a:stretch/>
        </p:blipFill>
        <p:spPr bwMode="auto">
          <a:xfrm>
            <a:off x="0" y="926275"/>
            <a:ext cx="9144000" cy="593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8" name="TextBox 7"/>
          <p:cNvSpPr txBox="1"/>
          <p:nvPr/>
        </p:nvSpPr>
        <p:spPr>
          <a:xfrm>
            <a:off x="664602" y="1280261"/>
            <a:ext cx="5715000" cy="4985980"/>
          </a:xfrm>
          <a:prstGeom prst="rect">
            <a:avLst/>
          </a:prstGeom>
          <a:noFill/>
        </p:spPr>
        <p:txBody>
          <a:bodyPr wrap="square" rtlCol="0">
            <a:spAutoFit/>
          </a:bodyPr>
          <a:lstStyle/>
          <a:p>
            <a:pPr>
              <a:defRPr/>
            </a:pPr>
            <a:r>
              <a:rPr lang="ja-JP" altLang="en-US" sz="5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温度 </a:t>
            </a:r>
            <a:r>
              <a:rPr lang="en-US" altLang="ja-JP" sz="5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&gt; 5 </a:t>
            </a:r>
            <a:r>
              <a:rPr lang="ja-JP" altLang="en-US" sz="5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兆度</a:t>
            </a:r>
            <a:endParaRPr lang="en-US" altLang="ja-JP" sz="5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endParaRPr>
          </a:p>
          <a:p>
            <a:pPr>
              <a:defRPr/>
            </a:pPr>
            <a:r>
              <a:rPr lang="ja-JP" altLang="en-US"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太</a:t>
            </a:r>
            <a:r>
              <a:rPr lang="ja-JP" altLang="en-US"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陽</a:t>
            </a:r>
            <a:r>
              <a:rPr lang="ja-JP" altLang="en-US"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の</a:t>
            </a:r>
            <a:r>
              <a:rPr lang="ja-JP" altLang="en-US"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中心温度</a:t>
            </a:r>
            <a:r>
              <a:rPr lang="en-US" altLang="ja-JP"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 (</a:t>
            </a:r>
            <a:r>
              <a:rPr lang="en-US" altLang="ja-JP"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1500 </a:t>
            </a:r>
            <a:r>
              <a:rPr lang="ja-JP" altLang="en-US"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万度</a:t>
            </a:r>
            <a:r>
              <a:rPr lang="en-US" altLang="ja-JP"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 </a:t>
            </a:r>
            <a:r>
              <a:rPr lang="ja-JP" altLang="en-US"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の</a:t>
            </a:r>
            <a:r>
              <a:rPr lang="en-US" altLang="ja-JP"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25</a:t>
            </a:r>
            <a:r>
              <a:rPr lang="ja-JP" altLang="en-US"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万倍</a:t>
            </a:r>
            <a:endParaRPr lang="en-US" altLang="ja-JP"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endParaRPr>
          </a:p>
          <a:p>
            <a:pPr>
              <a:defRPr/>
            </a:pPr>
            <a:endParaRPr lang="en-US" sz="2400" dirty="0">
              <a:solidFill>
                <a:prstClr val="white"/>
              </a:solidFill>
              <a:effectLst>
                <a:outerShdw blurRad="38100" dist="38100" dir="2700000" algn="tl">
                  <a:srgbClr val="000000">
                    <a:alpha val="43137"/>
                  </a:srgbClr>
                </a:outerShdw>
              </a:effectLst>
              <a:latin typeface="Century Gothic" panose="020B0502020202020204"/>
            </a:endParaRPr>
          </a:p>
          <a:p>
            <a:pPr>
              <a:defRPr/>
            </a:pPr>
            <a:r>
              <a:rPr lang="ja-JP" altLang="en-US"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   理</a:t>
            </a:r>
            <a:r>
              <a:rPr lang="ja-JP" altLang="en-US"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想的</a:t>
            </a:r>
            <a:r>
              <a:rPr lang="ja-JP" altLang="en-US"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な粘性のない</a:t>
            </a:r>
            <a:endParaRPr lang="en-US" altLang="ja-JP"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endParaRPr>
          </a:p>
          <a:p>
            <a:pPr>
              <a:defRPr/>
            </a:pPr>
            <a:r>
              <a:rPr lang="ja-JP" altLang="en-US"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     液体のような状態</a:t>
            </a:r>
            <a:endParaRPr lang="en-US" altLang="ja-JP"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endParaRPr>
          </a:p>
          <a:p>
            <a:pPr>
              <a:defRPr/>
            </a:pPr>
            <a:endParaRPr lang="en-US" altLang="ja-JP"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endParaRPr>
          </a:p>
          <a:p>
            <a:pPr>
              <a:defRPr/>
            </a:pPr>
            <a:endParaRPr lang="en-US" altLang="ja-JP"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endParaRPr>
          </a:p>
          <a:p>
            <a:pPr>
              <a:defRPr/>
            </a:pPr>
            <a:r>
              <a:rPr lang="ja-JP" altLang="en-US"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現在、毎年数十億回</a:t>
            </a:r>
            <a:r>
              <a:rPr lang="en-US" altLang="ja-JP"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
            </a:r>
            <a:br>
              <a:rPr lang="en-US" altLang="ja-JP"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br>
            <a:r>
              <a:rPr lang="ja-JP" altLang="en-US"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宇宙初期状態を「日常的に」</a:t>
            </a:r>
            <a:endParaRPr lang="en-US" altLang="ja-JP"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endParaRPr>
          </a:p>
          <a:p>
            <a:pPr>
              <a:defRPr/>
            </a:pPr>
            <a:r>
              <a:rPr lang="ja-JP" altLang="en-US"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生成し、</a:t>
            </a:r>
            <a:endParaRPr lang="en-US" altLang="ja-JP"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endParaRPr>
          </a:p>
          <a:p>
            <a:pPr>
              <a:defRPr/>
            </a:pPr>
            <a:r>
              <a:rPr lang="ja-JP" altLang="en-US"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観測していま</a:t>
            </a:r>
            <a:r>
              <a:rPr lang="ja-JP" altLang="en-US"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す</a:t>
            </a:r>
            <a:endParaRPr lang="en-US" altLang="ja-JP"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endParaRPr>
          </a:p>
          <a:p>
            <a:pPr>
              <a:defRPr/>
            </a:pPr>
            <a:endParaRPr lang="en-US" altLang="ja-JP" sz="2400"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endParaRPr>
          </a:p>
        </p:txBody>
      </p:sp>
      <p:pic>
        <p:nvPicPr>
          <p:cNvPr id="9" name="Picture 8" descr="Directphot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6454" y="3564888"/>
            <a:ext cx="4725546" cy="3293111"/>
          </a:xfrm>
          <a:prstGeom prst="rect">
            <a:avLst/>
          </a:prstGeom>
        </p:spPr>
      </p:pic>
      <p:pic>
        <p:nvPicPr>
          <p:cNvPr id="10" name="図 9">
            <a:extLst>
              <a:ext uri="{FF2B5EF4-FFF2-40B4-BE49-F238E27FC236}">
                <a16:creationId xmlns:a16="http://schemas.microsoft.com/office/drawing/2014/main" id="{80BFFD4C-B2B3-4D57-B0D0-FC4F86482D11}"/>
              </a:ext>
            </a:extLst>
          </p:cNvPr>
          <p:cNvPicPr>
            <a:picLocks noChangeAspect="1"/>
          </p:cNvPicPr>
          <p:nvPr/>
        </p:nvPicPr>
        <p:blipFill>
          <a:blip r:embed="rId4"/>
          <a:stretch>
            <a:fillRect/>
          </a:stretch>
        </p:blipFill>
        <p:spPr>
          <a:xfrm>
            <a:off x="9144000" y="926274"/>
            <a:ext cx="3029607" cy="2617243"/>
          </a:xfrm>
          <a:prstGeom prst="rect">
            <a:avLst/>
          </a:prstGeom>
        </p:spPr>
      </p:pic>
    </p:spTree>
    <p:extLst>
      <p:ext uri="{BB962C8B-B14F-4D97-AF65-F5344CB8AC3E}">
        <p14:creationId xmlns:p14="http://schemas.microsoft.com/office/powerpoint/2010/main" val="758195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物理</a:t>
            </a:r>
            <a:r>
              <a:rPr lang="ja-JP" altLang="en-US" dirty="0" smtClean="0"/>
              <a:t>実験用新型</a:t>
            </a:r>
            <a:r>
              <a:rPr lang="en-US" altLang="ja-JP" dirty="0" smtClean="0"/>
              <a:t>FPGA</a:t>
            </a:r>
            <a:r>
              <a:rPr lang="ja-JP" altLang="en-US" dirty="0" smtClean="0"/>
              <a:t>コンピュータの開発</a:t>
            </a:r>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4733" y="2119014"/>
            <a:ext cx="7457267" cy="4194713"/>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942" y="1866731"/>
            <a:ext cx="5247400" cy="2951663"/>
          </a:xfrm>
          <a:prstGeom prst="rect">
            <a:avLst/>
          </a:prstGeom>
        </p:spPr>
      </p:pic>
      <p:sp>
        <p:nvSpPr>
          <p:cNvPr id="6" name="テキスト ボックス 5"/>
          <p:cNvSpPr txBox="1"/>
          <p:nvPr/>
        </p:nvSpPr>
        <p:spPr>
          <a:xfrm>
            <a:off x="7464152" y="6302924"/>
            <a:ext cx="2751074" cy="369332"/>
          </a:xfrm>
          <a:prstGeom prst="rect">
            <a:avLst/>
          </a:prstGeom>
          <a:noFill/>
        </p:spPr>
        <p:txBody>
          <a:bodyPr wrap="none" rtlCol="0">
            <a:spAutoFit/>
          </a:bodyPr>
          <a:lstStyle/>
          <a:p>
            <a:r>
              <a:rPr kumimoji="1" lang="en-US" altLang="ja-JP" b="1" i="1" dirty="0"/>
              <a:t>2 x </a:t>
            </a:r>
            <a:r>
              <a:rPr lang="en-US" altLang="ja-JP" b="1" i="1" dirty="0" err="1"/>
              <a:t>S</a:t>
            </a:r>
            <a:r>
              <a:rPr kumimoji="1" lang="en-US" altLang="ja-JP" b="1" i="1" dirty="0" err="1"/>
              <a:t>upermicro</a:t>
            </a:r>
            <a:r>
              <a:rPr kumimoji="1" lang="en-US" altLang="ja-JP" b="1" i="1" dirty="0"/>
              <a:t> servers</a:t>
            </a:r>
            <a:endParaRPr kumimoji="1" lang="ja-JP" altLang="en-US" b="1" i="1" dirty="0"/>
          </a:p>
        </p:txBody>
      </p:sp>
      <p:sp>
        <p:nvSpPr>
          <p:cNvPr id="7" name="テキスト ボックス 6"/>
          <p:cNvSpPr txBox="1"/>
          <p:nvPr/>
        </p:nvSpPr>
        <p:spPr>
          <a:xfrm>
            <a:off x="8415721" y="1183739"/>
            <a:ext cx="1715534" cy="369332"/>
          </a:xfrm>
          <a:prstGeom prst="rect">
            <a:avLst/>
          </a:prstGeom>
          <a:noFill/>
        </p:spPr>
        <p:txBody>
          <a:bodyPr wrap="none" rtlCol="0">
            <a:spAutoFit/>
          </a:bodyPr>
          <a:lstStyle/>
          <a:p>
            <a:r>
              <a:rPr kumimoji="1" lang="en-US" altLang="ja-JP" b="1" i="1" dirty="0"/>
              <a:t>100 </a:t>
            </a:r>
            <a:r>
              <a:rPr kumimoji="1" lang="en-US" altLang="ja-JP" b="1" i="1" dirty="0" err="1"/>
              <a:t>Gbps</a:t>
            </a:r>
            <a:r>
              <a:rPr kumimoji="1" lang="en-US" altLang="ja-JP" b="1" i="1" dirty="0"/>
              <a:t> NIC</a:t>
            </a:r>
            <a:endParaRPr kumimoji="1" lang="ja-JP" altLang="en-US" b="1" i="1" dirty="0"/>
          </a:p>
        </p:txBody>
      </p:sp>
      <p:cxnSp>
        <p:nvCxnSpPr>
          <p:cNvPr id="8" name="直線矢印コネクタ 7"/>
          <p:cNvCxnSpPr/>
          <p:nvPr/>
        </p:nvCxnSpPr>
        <p:spPr>
          <a:xfrm>
            <a:off x="9262116" y="1508013"/>
            <a:ext cx="11372" cy="757020"/>
          </a:xfrm>
          <a:prstGeom prst="straightConnector1">
            <a:avLst/>
          </a:prstGeom>
          <a:ln w="28575">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1307468" y="4062310"/>
            <a:ext cx="0" cy="1512168"/>
          </a:xfrm>
          <a:prstGeom prst="straightConnector1">
            <a:avLst/>
          </a:prstGeom>
          <a:ln w="28575">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V="1">
            <a:off x="3647728" y="4144425"/>
            <a:ext cx="0" cy="1512168"/>
          </a:xfrm>
          <a:prstGeom prst="straightConnector1">
            <a:avLst/>
          </a:prstGeom>
          <a:ln w="28575">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567522" y="5565026"/>
            <a:ext cx="1479892" cy="646331"/>
          </a:xfrm>
          <a:prstGeom prst="rect">
            <a:avLst/>
          </a:prstGeom>
          <a:noFill/>
        </p:spPr>
        <p:txBody>
          <a:bodyPr wrap="none" rtlCol="0">
            <a:spAutoFit/>
          </a:bodyPr>
          <a:lstStyle/>
          <a:p>
            <a:r>
              <a:rPr kumimoji="1" lang="en-US" altLang="ja-JP" b="1" i="1" dirty="0" err="1"/>
              <a:t>Alveo</a:t>
            </a:r>
            <a:r>
              <a:rPr kumimoji="1" lang="en-US" altLang="ja-JP" b="1" i="1" dirty="0"/>
              <a:t> U55C</a:t>
            </a:r>
          </a:p>
          <a:p>
            <a:r>
              <a:rPr kumimoji="1" lang="en-US" altLang="ja-JP" b="1" dirty="0"/>
              <a:t>(150 W)</a:t>
            </a:r>
            <a:endParaRPr kumimoji="1" lang="ja-JP" altLang="en-US" b="1" dirty="0"/>
          </a:p>
        </p:txBody>
      </p:sp>
      <p:sp>
        <p:nvSpPr>
          <p:cNvPr id="12" name="テキスト ボックス 11"/>
          <p:cNvSpPr txBox="1"/>
          <p:nvPr/>
        </p:nvSpPr>
        <p:spPr>
          <a:xfrm>
            <a:off x="2315580" y="5656593"/>
            <a:ext cx="2302233" cy="646331"/>
          </a:xfrm>
          <a:prstGeom prst="rect">
            <a:avLst/>
          </a:prstGeom>
          <a:noFill/>
        </p:spPr>
        <p:txBody>
          <a:bodyPr wrap="none" rtlCol="0">
            <a:spAutoFit/>
          </a:bodyPr>
          <a:lstStyle/>
          <a:p>
            <a:r>
              <a:rPr lang="en-US" altLang="ja-JP" b="1" i="1" dirty="0"/>
              <a:t>N</a:t>
            </a:r>
            <a:r>
              <a:rPr kumimoji="1" lang="en-US" altLang="ja-JP" b="1" i="1" dirty="0"/>
              <a:t>VIDIA RTX A4000</a:t>
            </a:r>
          </a:p>
          <a:p>
            <a:r>
              <a:rPr kumimoji="1" lang="en-US" altLang="ja-JP" b="1" dirty="0"/>
              <a:t>(75 W)</a:t>
            </a:r>
            <a:endParaRPr kumimoji="1" lang="ja-JP" altLang="en-US" b="1" dirty="0"/>
          </a:p>
        </p:txBody>
      </p:sp>
      <p:cxnSp>
        <p:nvCxnSpPr>
          <p:cNvPr id="13" name="直線矢印コネクタ 12"/>
          <p:cNvCxnSpPr/>
          <p:nvPr/>
        </p:nvCxnSpPr>
        <p:spPr>
          <a:xfrm>
            <a:off x="587388" y="1560636"/>
            <a:ext cx="0" cy="1436094"/>
          </a:xfrm>
          <a:prstGeom prst="straightConnector1">
            <a:avLst/>
          </a:prstGeom>
          <a:ln w="28575">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411304" y="1191304"/>
            <a:ext cx="1404552" cy="369332"/>
          </a:xfrm>
          <a:prstGeom prst="rect">
            <a:avLst/>
          </a:prstGeom>
          <a:noFill/>
        </p:spPr>
        <p:txBody>
          <a:bodyPr wrap="none" rtlCol="0">
            <a:spAutoFit/>
          </a:bodyPr>
          <a:lstStyle/>
          <a:p>
            <a:r>
              <a:rPr kumimoji="1" lang="en-US" altLang="ja-JP" b="1" i="1" dirty="0"/>
              <a:t>QFSP fiber</a:t>
            </a:r>
            <a:endParaRPr kumimoji="1" lang="ja-JP" altLang="en-US" b="1" i="1" dirty="0"/>
          </a:p>
        </p:txBody>
      </p:sp>
      <p:cxnSp>
        <p:nvCxnSpPr>
          <p:cNvPr id="15" name="直線矢印コネクタ 14"/>
          <p:cNvCxnSpPr/>
          <p:nvPr/>
        </p:nvCxnSpPr>
        <p:spPr>
          <a:xfrm flipH="1">
            <a:off x="1811524" y="1368405"/>
            <a:ext cx="6651842" cy="0"/>
          </a:xfrm>
          <a:prstGeom prst="straightConnector1">
            <a:avLst/>
          </a:prstGeom>
          <a:ln w="28575">
            <a:solidFill>
              <a:schemeClr val="accent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下矢印 15"/>
          <p:cNvSpPr/>
          <p:nvPr/>
        </p:nvSpPr>
        <p:spPr>
          <a:xfrm rot="5400000">
            <a:off x="5103268" y="2507526"/>
            <a:ext cx="484632" cy="97840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4451225" y="1076947"/>
            <a:ext cx="2953053" cy="369332"/>
          </a:xfrm>
          <a:prstGeom prst="rect">
            <a:avLst/>
          </a:prstGeom>
          <a:noFill/>
        </p:spPr>
        <p:txBody>
          <a:bodyPr wrap="none" rtlCol="0">
            <a:spAutoFit/>
          </a:bodyPr>
          <a:lstStyle/>
          <a:p>
            <a:r>
              <a:rPr lang="en-US" altLang="ja-JP" dirty="0"/>
              <a:t>detector data at 100 Gbps</a:t>
            </a:r>
            <a:endParaRPr kumimoji="1" lang="ja-JP" altLang="en-US" dirty="0"/>
          </a:p>
        </p:txBody>
      </p:sp>
    </p:spTree>
    <p:extLst>
      <p:ext uri="{BB962C8B-B14F-4D97-AF65-F5344CB8AC3E}">
        <p14:creationId xmlns:p14="http://schemas.microsoft.com/office/powerpoint/2010/main" val="2581073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ｽﾏｰﾄｸﾞﾘｯﾄﾞ用情報通信</a:t>
            </a:r>
            <a:r>
              <a:rPr lang="ja-JP" altLang="en-US" dirty="0" smtClean="0"/>
              <a:t>基盤</a:t>
            </a:r>
            <a:endParaRPr kumimoji="1" lang="ja-JP" altLang="en-US" dirty="0"/>
          </a:p>
        </p:txBody>
      </p:sp>
      <p:pic>
        <p:nvPicPr>
          <p:cNvPr id="6" name="図 5"/>
          <p:cNvPicPr>
            <a:picLocks noChangeAspect="1"/>
          </p:cNvPicPr>
          <p:nvPr/>
        </p:nvPicPr>
        <p:blipFill>
          <a:blip r:embed="rId2"/>
          <a:stretch>
            <a:fillRect/>
          </a:stretch>
        </p:blipFill>
        <p:spPr>
          <a:xfrm>
            <a:off x="373076" y="1176519"/>
            <a:ext cx="7575168" cy="5106967"/>
          </a:xfrm>
          <a:prstGeom prst="rect">
            <a:avLst/>
          </a:prstGeom>
        </p:spPr>
      </p:pic>
      <p:sp>
        <p:nvSpPr>
          <p:cNvPr id="3" name="テキスト ボックス 2"/>
          <p:cNvSpPr txBox="1"/>
          <p:nvPr/>
        </p:nvSpPr>
        <p:spPr>
          <a:xfrm>
            <a:off x="8373980" y="1436914"/>
            <a:ext cx="3162586" cy="2677656"/>
          </a:xfrm>
          <a:prstGeom prst="rect">
            <a:avLst/>
          </a:prstGeom>
          <a:noFill/>
        </p:spPr>
        <p:txBody>
          <a:bodyPr wrap="square" rtlCol="0">
            <a:spAutoFit/>
          </a:bodyPr>
          <a:lstStyle/>
          <a:p>
            <a:r>
              <a:rPr lang="ja-JP" altLang="en-US" sz="2400" b="1" dirty="0" smtClean="0"/>
              <a:t>スマートグリットとは</a:t>
            </a:r>
            <a:endParaRPr lang="en-US" altLang="ja-JP" sz="2400" b="1" dirty="0" smtClean="0"/>
          </a:p>
          <a:p>
            <a:endParaRPr lang="en-US" altLang="ja-JP" sz="2400" b="1" dirty="0"/>
          </a:p>
          <a:p>
            <a:pPr marL="285750" indent="-285750">
              <a:buFont typeface="Arial" panose="020B0604020202020204" pitchFamily="34" charset="0"/>
              <a:buChar char="•"/>
            </a:pPr>
            <a:r>
              <a:rPr lang="ja-JP" altLang="en-US" sz="2400" b="1" dirty="0"/>
              <a:t>様々な発電</a:t>
            </a:r>
            <a:r>
              <a:rPr lang="ja-JP" altLang="en-US" sz="2400" b="1" dirty="0" smtClean="0"/>
              <a:t>技術と蓄電技術を</a:t>
            </a:r>
            <a:r>
              <a:rPr lang="ja-JP" altLang="en-US" sz="2400" b="1" dirty="0"/>
              <a:t>組み合わせて</a:t>
            </a:r>
            <a:endParaRPr lang="en-US" altLang="ja-JP" sz="2400" b="1" dirty="0"/>
          </a:p>
          <a:p>
            <a:pPr marL="285750" indent="-285750">
              <a:buFont typeface="Arial" panose="020B0604020202020204" pitchFamily="34" charset="0"/>
              <a:buChar char="•"/>
            </a:pPr>
            <a:r>
              <a:rPr lang="ja-JP" altLang="en-US" sz="2400" b="1" dirty="0" smtClean="0"/>
              <a:t>電気を上手に発電し、効率よく使う技術</a:t>
            </a:r>
            <a:endParaRPr lang="en-US" altLang="ja-JP" sz="2400" b="1" dirty="0" smtClean="0"/>
          </a:p>
        </p:txBody>
      </p:sp>
    </p:spTree>
    <p:extLst>
      <p:ext uri="{BB962C8B-B14F-4D97-AF65-F5344CB8AC3E}">
        <p14:creationId xmlns:p14="http://schemas.microsoft.com/office/powerpoint/2010/main" val="3720634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C:\Users\kiyoyama\Desktop\Fig_Exmore02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2565" y="2036775"/>
            <a:ext cx="1978795" cy="16720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408" y="4115452"/>
            <a:ext cx="1978794" cy="1661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C:\Users\kiyoyama\Desktop\fa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8788" y="3761192"/>
            <a:ext cx="2232248" cy="730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kiyoyama\Desktop\fa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2804" y="2167014"/>
            <a:ext cx="2232248" cy="7340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kiyoyama\Desktop\fa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22804" y="2955796"/>
            <a:ext cx="2232248" cy="73338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直線矢印コネクタ 9"/>
          <p:cNvCxnSpPr/>
          <p:nvPr/>
        </p:nvCxnSpPr>
        <p:spPr>
          <a:xfrm flipV="1">
            <a:off x="2151962" y="2625512"/>
            <a:ext cx="1314859" cy="229947"/>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2445779" y="2913404"/>
            <a:ext cx="990354" cy="545628"/>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a:endCxn id="15" idx="1"/>
          </p:cNvCxnSpPr>
          <p:nvPr/>
        </p:nvCxnSpPr>
        <p:spPr>
          <a:xfrm>
            <a:off x="2082039" y="3071468"/>
            <a:ext cx="1120923" cy="1012891"/>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3938816" y="2320673"/>
            <a:ext cx="954108" cy="400110"/>
          </a:xfrm>
          <a:prstGeom prst="rect">
            <a:avLst/>
          </a:prstGeom>
          <a:noFill/>
          <a:ln>
            <a:noFill/>
          </a:ln>
        </p:spPr>
        <p:txBody>
          <a:bodyPr wrap="none" rtlCol="0">
            <a:spAutoFit/>
          </a:bodyPr>
          <a:lstStyle/>
          <a:p>
            <a:pPr algn="ctr"/>
            <a:r>
              <a:rPr lang="ja-JP" altLang="en-US" sz="2000" dirty="0">
                <a:solidFill>
                  <a:schemeClr val="bg1"/>
                </a:solidFill>
                <a:latin typeface="HG丸ｺﾞｼｯｸM-PRO" panose="020F0600000000000000" pitchFamily="50" charset="-128"/>
                <a:ea typeface="HG丸ｺﾞｼｯｸM-PRO" panose="020F0600000000000000" pitchFamily="50" charset="-128"/>
              </a:rPr>
              <a:t>センサ</a:t>
            </a:r>
            <a:endParaRPr lang="en-US" altLang="ja-JP" sz="2000" dirty="0">
              <a:solidFill>
                <a:schemeClr val="bg1"/>
              </a:solidFill>
              <a:latin typeface="HG丸ｺﾞｼｯｸM-PRO" panose="020F0600000000000000" pitchFamily="50" charset="-128"/>
              <a:ea typeface="HG丸ｺﾞｼｯｸM-PRO" panose="020F0600000000000000" pitchFamily="50" charset="-128"/>
            </a:endParaRPr>
          </a:p>
        </p:txBody>
      </p:sp>
      <p:sp>
        <p:nvSpPr>
          <p:cNvPr id="14" name="テキスト ボックス 13"/>
          <p:cNvSpPr txBox="1"/>
          <p:nvPr/>
        </p:nvSpPr>
        <p:spPr>
          <a:xfrm>
            <a:off x="3826860" y="3073050"/>
            <a:ext cx="1210588" cy="400110"/>
          </a:xfrm>
          <a:prstGeom prst="rect">
            <a:avLst/>
          </a:prstGeom>
          <a:solidFill>
            <a:schemeClr val="bg1">
              <a:alpha val="70000"/>
            </a:schemeClr>
          </a:solidFill>
          <a:ln>
            <a:noFill/>
          </a:ln>
        </p:spPr>
        <p:txBody>
          <a:bodyPr wrap="none" rtlCol="0">
            <a:spAutoFit/>
          </a:bodyPr>
          <a:lstStyle/>
          <a:p>
            <a:pPr algn="ctr"/>
            <a:r>
              <a:rPr lang="ja-JP" altLang="en-US" sz="2000" dirty="0">
                <a:latin typeface="HG丸ｺﾞｼｯｸM-PRO" panose="020F0600000000000000" pitchFamily="50" charset="-128"/>
                <a:ea typeface="HG丸ｺﾞｼｯｸM-PRO" panose="020F0600000000000000" pitchFamily="50" charset="-128"/>
              </a:rPr>
              <a:t>信号処理</a:t>
            </a:r>
            <a:endParaRPr lang="en-US" altLang="ja-JP" sz="2000" dirty="0">
              <a:latin typeface="HG丸ｺﾞｼｯｸM-PRO" panose="020F0600000000000000" pitchFamily="50" charset="-128"/>
              <a:ea typeface="HG丸ｺﾞｼｯｸM-PRO" panose="020F0600000000000000" pitchFamily="50" charset="-128"/>
            </a:endParaRPr>
          </a:p>
        </p:txBody>
      </p:sp>
      <p:sp>
        <p:nvSpPr>
          <p:cNvPr id="15" name="テキスト ボックス 14"/>
          <p:cNvSpPr txBox="1"/>
          <p:nvPr/>
        </p:nvSpPr>
        <p:spPr>
          <a:xfrm>
            <a:off x="3202962" y="3761193"/>
            <a:ext cx="2031325" cy="646331"/>
          </a:xfrm>
          <a:prstGeom prst="rect">
            <a:avLst/>
          </a:prstGeom>
          <a:noFill/>
          <a:ln>
            <a:noFill/>
          </a:ln>
        </p:spPr>
        <p:txBody>
          <a:bodyPr wrap="none" rtlCol="0">
            <a:spAutoFit/>
          </a:bodyPr>
          <a:lstStyle/>
          <a:p>
            <a:pPr algn="ctr"/>
            <a:r>
              <a:rPr lang="ja-JP" altLang="en-US" dirty="0">
                <a:latin typeface="HG丸ｺﾞｼｯｸM-PRO" panose="020F0600000000000000" pitchFamily="50" charset="-128"/>
                <a:ea typeface="HG丸ｺﾞｼｯｸM-PRO" panose="020F0600000000000000" pitchFamily="50" charset="-128"/>
              </a:rPr>
              <a:t>メモリ</a:t>
            </a:r>
            <a:endParaRPr lang="en-US" altLang="ja-JP" dirty="0">
              <a:latin typeface="HG丸ｺﾞｼｯｸM-PRO" panose="020F0600000000000000" pitchFamily="50" charset="-128"/>
              <a:ea typeface="HG丸ｺﾞｼｯｸM-PRO" panose="020F0600000000000000" pitchFamily="50" charset="-128"/>
            </a:endParaRPr>
          </a:p>
          <a:p>
            <a:pPr algn="ctr"/>
            <a:r>
              <a:rPr lang="ja-JP" altLang="en-US" dirty="0">
                <a:latin typeface="HG丸ｺﾞｼｯｸM-PRO" panose="020F0600000000000000" pitchFamily="50" charset="-128"/>
                <a:ea typeface="HG丸ｺﾞｼｯｸM-PRO" panose="020F0600000000000000" pitchFamily="50" charset="-128"/>
              </a:rPr>
              <a:t>インターフェース</a:t>
            </a:r>
            <a:endParaRPr lang="en-US" altLang="ja-JP" dirty="0">
              <a:latin typeface="HG丸ｺﾞｼｯｸM-PRO" panose="020F0600000000000000" pitchFamily="50" charset="-128"/>
              <a:ea typeface="HG丸ｺﾞｼｯｸM-PRO" panose="020F0600000000000000" pitchFamily="50" charset="-128"/>
            </a:endParaRPr>
          </a:p>
        </p:txBody>
      </p:sp>
      <p:sp>
        <p:nvSpPr>
          <p:cNvPr id="16" name="下矢印 15"/>
          <p:cNvSpPr/>
          <p:nvPr/>
        </p:nvSpPr>
        <p:spPr>
          <a:xfrm rot="6814887">
            <a:off x="2716848" y="5083221"/>
            <a:ext cx="579372" cy="295778"/>
          </a:xfrm>
          <a:prstGeom prst="downArrow">
            <a:avLst/>
          </a:prstGeom>
          <a:solidFill>
            <a:srgbClr val="0066FF"/>
          </a:solidFill>
          <a:ln>
            <a:solidFill>
              <a:srgbClr val="0000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丸ｺﾞｼｯｸM-PRO" panose="020F0600000000000000" pitchFamily="50" charset="-128"/>
              <a:ea typeface="HG丸ｺﾞｼｯｸM-PRO" panose="020F0600000000000000" pitchFamily="50" charset="-128"/>
            </a:endParaRPr>
          </a:p>
        </p:txBody>
      </p:sp>
      <p:grpSp>
        <p:nvGrpSpPr>
          <p:cNvPr id="3" name="グループ化 2"/>
          <p:cNvGrpSpPr/>
          <p:nvPr/>
        </p:nvGrpSpPr>
        <p:grpSpPr>
          <a:xfrm>
            <a:off x="3181640" y="4899330"/>
            <a:ext cx="2232248" cy="888088"/>
            <a:chOff x="2195736" y="4855170"/>
            <a:chExt cx="2232248" cy="888088"/>
          </a:xfrm>
        </p:grpSpPr>
        <p:pic>
          <p:nvPicPr>
            <p:cNvPr id="27" name="Picture 5" descr="C:\Users\kiyoyama\Desktop\fa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736" y="5013176"/>
              <a:ext cx="2232248" cy="73008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iyoyama\Desktop\fa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5736" y="4927859"/>
              <a:ext cx="2232248" cy="73338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Users\kiyoyama\Desktop\fa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736" y="4855170"/>
              <a:ext cx="2232248" cy="73407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テキスト ボックス 29"/>
          <p:cNvSpPr txBox="1"/>
          <p:nvPr/>
        </p:nvSpPr>
        <p:spPr>
          <a:xfrm>
            <a:off x="3614158" y="5057336"/>
            <a:ext cx="1367682" cy="369332"/>
          </a:xfrm>
          <a:prstGeom prst="rect">
            <a:avLst/>
          </a:prstGeom>
          <a:noFill/>
          <a:ln>
            <a:noFill/>
          </a:ln>
        </p:spPr>
        <p:txBody>
          <a:bodyPr wrap="none" rtlCol="0">
            <a:spAutoFit/>
          </a:bodyPr>
          <a:lstStyle/>
          <a:p>
            <a:pPr algn="ctr"/>
            <a:r>
              <a:rPr lang="en-US" altLang="ja-JP" dirty="0">
                <a:solidFill>
                  <a:schemeClr val="bg1"/>
                </a:solidFill>
                <a:latin typeface="HG丸ｺﾞｼｯｸM-PRO" panose="020F0600000000000000" pitchFamily="50" charset="-128"/>
                <a:ea typeface="HG丸ｺﾞｼｯｸM-PRO" panose="020F0600000000000000" pitchFamily="50" charset="-128"/>
              </a:rPr>
              <a:t>3D</a:t>
            </a:r>
            <a:r>
              <a:rPr lang="ja-JP" altLang="en-US" dirty="0">
                <a:solidFill>
                  <a:schemeClr val="bg1"/>
                </a:solidFill>
                <a:latin typeface="HG丸ｺﾞｼｯｸM-PRO" panose="020F0600000000000000" pitchFamily="50" charset="-128"/>
                <a:ea typeface="HG丸ｺﾞｼｯｸM-PRO" panose="020F0600000000000000" pitchFamily="50" charset="-128"/>
              </a:rPr>
              <a:t>積層</a:t>
            </a:r>
            <a:r>
              <a:rPr lang="en-US" altLang="ja-JP" dirty="0">
                <a:solidFill>
                  <a:schemeClr val="bg1"/>
                </a:solidFill>
                <a:latin typeface="HG丸ｺﾞｼｯｸM-PRO" panose="020F0600000000000000" pitchFamily="50" charset="-128"/>
                <a:ea typeface="HG丸ｺﾞｼｯｸM-PRO" panose="020F0600000000000000" pitchFamily="50" charset="-128"/>
              </a:rPr>
              <a:t>LSI</a:t>
            </a:r>
          </a:p>
        </p:txBody>
      </p:sp>
      <p:sp>
        <p:nvSpPr>
          <p:cNvPr id="31" name="下矢印 30"/>
          <p:cNvSpPr/>
          <p:nvPr/>
        </p:nvSpPr>
        <p:spPr>
          <a:xfrm>
            <a:off x="3928937" y="4560670"/>
            <a:ext cx="579372" cy="295778"/>
          </a:xfrm>
          <a:prstGeom prst="downArrow">
            <a:avLst/>
          </a:prstGeom>
          <a:solidFill>
            <a:srgbClr val="0066FF"/>
          </a:solidFill>
          <a:ln>
            <a:solidFill>
              <a:srgbClr val="0000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丸ｺﾞｼｯｸM-PRO" panose="020F0600000000000000" pitchFamily="50" charset="-128"/>
              <a:ea typeface="HG丸ｺﾞｼｯｸM-PRO" panose="020F0600000000000000" pitchFamily="50" charset="-128"/>
            </a:endParaRPr>
          </a:p>
        </p:txBody>
      </p:sp>
      <p:sp>
        <p:nvSpPr>
          <p:cNvPr id="32" name="テキスト ボックス 31"/>
          <p:cNvSpPr txBox="1"/>
          <p:nvPr/>
        </p:nvSpPr>
        <p:spPr>
          <a:xfrm>
            <a:off x="1224409" y="1234724"/>
            <a:ext cx="2595582" cy="461665"/>
          </a:xfrm>
          <a:prstGeom prst="rect">
            <a:avLst/>
          </a:prstGeom>
          <a:noFill/>
        </p:spPr>
        <p:txBody>
          <a:bodyPr wrap="none" rtlCol="0">
            <a:spAutoFit/>
          </a:bodyPr>
          <a:lstStyle/>
          <a:p>
            <a:r>
              <a:rPr lang="en-US" altLang="ja-JP" sz="2400" dirty="0">
                <a:latin typeface="HG丸ｺﾞｼｯｸM-PRO" panose="020F0600000000000000" pitchFamily="50" charset="-128"/>
                <a:ea typeface="HG丸ｺﾞｼｯｸM-PRO" panose="020F0600000000000000" pitchFamily="50" charset="-128"/>
              </a:rPr>
              <a:t>3</a:t>
            </a:r>
            <a:r>
              <a:rPr lang="ja-JP" altLang="en-US" sz="2400" dirty="0">
                <a:latin typeface="HG丸ｺﾞｼｯｸM-PRO" panose="020F0600000000000000" pitchFamily="50" charset="-128"/>
                <a:ea typeface="HG丸ｺﾞｼｯｸM-PRO" panose="020F0600000000000000" pitchFamily="50" charset="-128"/>
              </a:rPr>
              <a:t>次元</a:t>
            </a:r>
            <a:r>
              <a:rPr lang="ja-JP" altLang="en-US" sz="2400" dirty="0">
                <a:latin typeface="HG丸ｺﾞｼｯｸM-PRO" panose="020F0600000000000000" pitchFamily="50" charset="-128"/>
                <a:ea typeface="HG丸ｺﾞｼｯｸM-PRO" panose="020F0600000000000000" pitchFamily="50" charset="-128"/>
              </a:rPr>
              <a:t>積層化技術</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33" name="角丸四角形 32"/>
          <p:cNvSpPr/>
          <p:nvPr/>
        </p:nvSpPr>
        <p:spPr bwMode="auto">
          <a:xfrm>
            <a:off x="1119438" y="1249859"/>
            <a:ext cx="4432908" cy="5042728"/>
          </a:xfrm>
          <a:prstGeom prst="roundRect">
            <a:avLst>
              <a:gd name="adj" fmla="val 4329"/>
            </a:avLst>
          </a:prstGeom>
          <a:noFill/>
          <a:ln w="952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a:latin typeface="Arial" charset="0"/>
              <a:ea typeface="ＭＳ Ｐゴシック" pitchFamily="50" charset="-128"/>
            </a:endParaRPr>
          </a:p>
        </p:txBody>
      </p:sp>
      <p:sp>
        <p:nvSpPr>
          <p:cNvPr id="34" name="テキスト ボックス 33"/>
          <p:cNvSpPr txBox="1"/>
          <p:nvPr/>
        </p:nvSpPr>
        <p:spPr>
          <a:xfrm>
            <a:off x="1957504" y="1600953"/>
            <a:ext cx="3650358" cy="461665"/>
          </a:xfrm>
          <a:prstGeom prst="rect">
            <a:avLst/>
          </a:prstGeom>
          <a:noFill/>
        </p:spPr>
        <p:txBody>
          <a:bodyPr wrap="none" rtlCol="0">
            <a:spAutoFit/>
          </a:bodyPr>
          <a:lstStyle/>
          <a:p>
            <a:r>
              <a:rPr lang="ja-JP" altLang="en-US" sz="2400" dirty="0">
                <a:latin typeface="HG丸ｺﾞｼｯｸM-PRO" panose="020F0600000000000000" pitchFamily="50" charset="-128"/>
                <a:ea typeface="HG丸ｺﾞｼｯｸM-PRO" panose="020F0600000000000000" pitchFamily="50" charset="-128"/>
              </a:rPr>
              <a:t>・</a:t>
            </a:r>
            <a:r>
              <a:rPr lang="en-US" altLang="ja-JP" sz="2400" dirty="0">
                <a:latin typeface="HG丸ｺﾞｼｯｸM-PRO" panose="020F0600000000000000" pitchFamily="50" charset="-128"/>
                <a:ea typeface="HG丸ｺﾞｼｯｸM-PRO" panose="020F0600000000000000" pitchFamily="50" charset="-128"/>
              </a:rPr>
              <a:t>CMOS</a:t>
            </a:r>
            <a:r>
              <a:rPr lang="ja-JP" altLang="en-US" sz="2400" dirty="0">
                <a:latin typeface="HG丸ｺﾞｼｯｸM-PRO" panose="020F0600000000000000" pitchFamily="50" charset="-128"/>
                <a:ea typeface="HG丸ｺﾞｼｯｸM-PRO" panose="020F0600000000000000" pitchFamily="50" charset="-128"/>
              </a:rPr>
              <a:t>イメージセンサ</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35" name="テキスト ボックス 34"/>
          <p:cNvSpPr txBox="1"/>
          <p:nvPr/>
        </p:nvSpPr>
        <p:spPr>
          <a:xfrm>
            <a:off x="1180790" y="5737614"/>
            <a:ext cx="3467616" cy="584775"/>
          </a:xfrm>
          <a:prstGeom prst="rect">
            <a:avLst/>
          </a:prstGeom>
          <a:noFill/>
        </p:spPr>
        <p:txBody>
          <a:bodyPr wrap="none" rtlCol="0">
            <a:spAutoFit/>
          </a:bodyPr>
          <a:lstStyle/>
          <a:p>
            <a:r>
              <a:rPr lang="ja-JP" altLang="en-US" sz="1600" dirty="0">
                <a:solidFill>
                  <a:srgbClr val="0066CC"/>
                </a:solidFill>
                <a:latin typeface="HG丸ｺﾞｼｯｸM-PRO" panose="020F0600000000000000" pitchFamily="50" charset="-128"/>
                <a:ea typeface="HG丸ｺﾞｼｯｸM-PRO" panose="020F0600000000000000" pitchFamily="50" charset="-128"/>
              </a:rPr>
              <a:t>超先端電子技術開発機構の</a:t>
            </a:r>
            <a:endParaRPr lang="en-US" altLang="ja-JP" sz="1600" dirty="0">
              <a:solidFill>
                <a:srgbClr val="0066CC"/>
              </a:solidFill>
              <a:latin typeface="HG丸ｺﾞｼｯｸM-PRO" panose="020F0600000000000000" pitchFamily="50" charset="-128"/>
              <a:ea typeface="HG丸ｺﾞｼｯｸM-PRO" panose="020F0600000000000000" pitchFamily="50" charset="-128"/>
            </a:endParaRPr>
          </a:p>
          <a:p>
            <a:r>
              <a:rPr lang="ja-JP" altLang="en-US" sz="1600" dirty="0">
                <a:solidFill>
                  <a:srgbClr val="0066CC"/>
                </a:solidFill>
                <a:latin typeface="HG丸ｺﾞｼｯｸM-PRO" panose="020F0600000000000000" pitchFamily="50" charset="-128"/>
                <a:ea typeface="HG丸ｺﾞｼｯｸM-PRO" panose="020F0600000000000000" pitchFamily="50" charset="-128"/>
              </a:rPr>
              <a:t>　　　ドリームチップ開発メンバー</a:t>
            </a:r>
            <a:endParaRPr lang="ja-JP" altLang="en-US" sz="1600" dirty="0">
              <a:solidFill>
                <a:srgbClr val="0066CC"/>
              </a:solidFill>
              <a:latin typeface="HG丸ｺﾞｼｯｸM-PRO" panose="020F0600000000000000" pitchFamily="50" charset="-128"/>
              <a:ea typeface="HG丸ｺﾞｼｯｸM-PRO" panose="020F0600000000000000" pitchFamily="50" charset="-128"/>
            </a:endParaRPr>
          </a:p>
        </p:txBody>
      </p:sp>
      <p:pic>
        <p:nvPicPr>
          <p:cNvPr id="36" name="図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3006" y="1096896"/>
            <a:ext cx="532600" cy="601958"/>
          </a:xfrm>
          <a:prstGeom prst="rect">
            <a:avLst/>
          </a:prstGeom>
        </p:spPr>
      </p:pic>
      <p:pic>
        <p:nvPicPr>
          <p:cNvPr id="37" name="図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5776" y="952881"/>
            <a:ext cx="996156" cy="747117"/>
          </a:xfrm>
          <a:prstGeom prst="rect">
            <a:avLst/>
          </a:prstGeom>
        </p:spPr>
      </p:pic>
      <p:pic>
        <p:nvPicPr>
          <p:cNvPr id="38" name="図 37"/>
          <p:cNvPicPr>
            <a:picLocks noChangeAspect="1"/>
          </p:cNvPicPr>
          <p:nvPr/>
        </p:nvPicPr>
        <p:blipFill>
          <a:blip r:embed="rId9"/>
          <a:stretch>
            <a:fillRect/>
          </a:stretch>
        </p:blipFill>
        <p:spPr>
          <a:xfrm>
            <a:off x="6541965" y="1879693"/>
            <a:ext cx="4249280" cy="3889585"/>
          </a:xfrm>
          <a:prstGeom prst="rect">
            <a:avLst/>
          </a:prstGeom>
        </p:spPr>
      </p:pic>
      <p:sp>
        <p:nvSpPr>
          <p:cNvPr id="39" name="角丸四角形 38"/>
          <p:cNvSpPr/>
          <p:nvPr/>
        </p:nvSpPr>
        <p:spPr bwMode="auto">
          <a:xfrm>
            <a:off x="6584853" y="1249860"/>
            <a:ext cx="4277593" cy="5042728"/>
          </a:xfrm>
          <a:prstGeom prst="roundRect">
            <a:avLst>
              <a:gd name="adj" fmla="val 6780"/>
            </a:avLst>
          </a:prstGeom>
          <a:noFill/>
          <a:ln w="952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a:latin typeface="Arial" charset="0"/>
              <a:ea typeface="ＭＳ Ｐゴシック" pitchFamily="50" charset="-128"/>
            </a:endParaRPr>
          </a:p>
        </p:txBody>
      </p:sp>
      <p:sp>
        <p:nvSpPr>
          <p:cNvPr id="40" name="テキスト ボックス 39"/>
          <p:cNvSpPr txBox="1"/>
          <p:nvPr/>
        </p:nvSpPr>
        <p:spPr>
          <a:xfrm>
            <a:off x="6738945" y="1199378"/>
            <a:ext cx="3570208" cy="461665"/>
          </a:xfrm>
          <a:prstGeom prst="rect">
            <a:avLst/>
          </a:prstGeom>
          <a:noFill/>
        </p:spPr>
        <p:txBody>
          <a:bodyPr wrap="none">
            <a:spAutoFit/>
          </a:bodyPr>
          <a:lstStyle/>
          <a:p>
            <a:pPr>
              <a:defRPr/>
            </a:pPr>
            <a:r>
              <a:rPr lang="ja-JP" altLang="en-US" sz="2400" dirty="0">
                <a:latin typeface="HG丸ｺﾞｼｯｸM-PRO" panose="020F0600000000000000" pitchFamily="50" charset="-128"/>
                <a:ea typeface="HG丸ｺﾞｼｯｸM-PRO" panose="020F0600000000000000" pitchFamily="50" charset="-128"/>
              </a:rPr>
              <a:t>生体信号</a:t>
            </a:r>
            <a:r>
              <a:rPr lang="ja-JP" altLang="en-US" sz="2400" dirty="0">
                <a:latin typeface="HG丸ｺﾞｼｯｸM-PRO" panose="020F0600000000000000" pitchFamily="50" charset="-128"/>
                <a:ea typeface="HG丸ｺﾞｼｯｸM-PRO" panose="020F0600000000000000" pitchFamily="50" charset="-128"/>
              </a:rPr>
              <a:t>センシング技術</a:t>
            </a:r>
            <a:endParaRPr lang="en-US" altLang="ja-JP" sz="2400" dirty="0">
              <a:latin typeface="HG丸ｺﾞｼｯｸM-PRO" panose="020F0600000000000000" pitchFamily="50" charset="-128"/>
              <a:ea typeface="HG丸ｺﾞｼｯｸM-PRO" panose="020F0600000000000000" pitchFamily="50" charset="-128"/>
            </a:endParaRPr>
          </a:p>
        </p:txBody>
      </p:sp>
      <p:sp>
        <p:nvSpPr>
          <p:cNvPr id="41" name="テキスト ボックス 40"/>
          <p:cNvSpPr txBox="1"/>
          <p:nvPr/>
        </p:nvSpPr>
        <p:spPr>
          <a:xfrm>
            <a:off x="8169408" y="1519653"/>
            <a:ext cx="2646878" cy="461665"/>
          </a:xfrm>
          <a:prstGeom prst="rect">
            <a:avLst/>
          </a:prstGeom>
          <a:noFill/>
        </p:spPr>
        <p:txBody>
          <a:bodyPr wrap="none">
            <a:spAutoFit/>
          </a:bodyPr>
          <a:lstStyle/>
          <a:p>
            <a:pPr>
              <a:defRPr/>
            </a:pPr>
            <a:r>
              <a:rPr lang="ja-JP" altLang="en-US" sz="2400" dirty="0">
                <a:latin typeface="HG丸ｺﾞｼｯｸM-PRO" panose="020F0600000000000000" pitchFamily="50" charset="-128"/>
                <a:ea typeface="HG丸ｺﾞｼｯｸM-PRO" panose="020F0600000000000000" pitchFamily="50" charset="-128"/>
              </a:rPr>
              <a:t>・脳神経プローブ</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42" name="テキスト ボックス 41"/>
          <p:cNvSpPr txBox="1"/>
          <p:nvPr/>
        </p:nvSpPr>
        <p:spPr>
          <a:xfrm>
            <a:off x="6640785" y="5696022"/>
            <a:ext cx="3057247" cy="584775"/>
          </a:xfrm>
          <a:prstGeom prst="rect">
            <a:avLst/>
          </a:prstGeom>
          <a:noFill/>
        </p:spPr>
        <p:txBody>
          <a:bodyPr wrap="none" rtlCol="0">
            <a:spAutoFit/>
          </a:bodyPr>
          <a:lstStyle/>
          <a:p>
            <a:r>
              <a:rPr lang="ja-JP" altLang="en-US" sz="1600" dirty="0">
                <a:solidFill>
                  <a:srgbClr val="0066CC"/>
                </a:solidFill>
                <a:latin typeface="HG丸ｺﾞｼｯｸM-PRO" panose="020F0600000000000000" pitchFamily="50" charset="-128"/>
                <a:ea typeface="HG丸ｺﾞｼｯｸM-PRO" panose="020F0600000000000000" pitchFamily="50" charset="-128"/>
              </a:rPr>
              <a:t>東北大学大学院</a:t>
            </a:r>
            <a:endParaRPr lang="en-US" altLang="ja-JP" sz="1600" dirty="0">
              <a:solidFill>
                <a:srgbClr val="0066CC"/>
              </a:solidFill>
              <a:latin typeface="HG丸ｺﾞｼｯｸM-PRO" panose="020F0600000000000000" pitchFamily="50" charset="-128"/>
              <a:ea typeface="HG丸ｺﾞｼｯｸM-PRO" panose="020F0600000000000000" pitchFamily="50" charset="-128"/>
            </a:endParaRPr>
          </a:p>
          <a:p>
            <a:r>
              <a:rPr lang="ja-JP" altLang="en-US" sz="1600" dirty="0">
                <a:solidFill>
                  <a:srgbClr val="0066CC"/>
                </a:solidFill>
                <a:latin typeface="HG丸ｺﾞｼｯｸM-PRO" panose="020F0600000000000000" pitchFamily="50" charset="-128"/>
                <a:ea typeface="HG丸ｺﾞｼｯｸM-PRO" panose="020F0600000000000000" pitchFamily="50" charset="-128"/>
              </a:rPr>
              <a:t>　　医</a:t>
            </a:r>
            <a:r>
              <a:rPr lang="ja-JP" altLang="en-US" sz="1600" dirty="0">
                <a:solidFill>
                  <a:srgbClr val="0066CC"/>
                </a:solidFill>
                <a:latin typeface="HG丸ｺﾞｼｯｸM-PRO" panose="020F0600000000000000" pitchFamily="50" charset="-128"/>
                <a:ea typeface="HG丸ｺﾞｼｯｸM-PRO" panose="020F0600000000000000" pitchFamily="50" charset="-128"/>
              </a:rPr>
              <a:t>工学</a:t>
            </a:r>
            <a:r>
              <a:rPr lang="ja-JP" altLang="en-US" sz="1600" dirty="0">
                <a:solidFill>
                  <a:srgbClr val="0066CC"/>
                </a:solidFill>
                <a:latin typeface="HG丸ｺﾞｼｯｸM-PRO" panose="020F0600000000000000" pitchFamily="50" charset="-128"/>
                <a:ea typeface="HG丸ｺﾞｼｯｸM-PRO" panose="020F0600000000000000" pitchFamily="50" charset="-128"/>
              </a:rPr>
              <a:t>研究科</a:t>
            </a:r>
            <a:r>
              <a:rPr lang="ja-JP" altLang="en-US" sz="1600" dirty="0">
                <a:solidFill>
                  <a:srgbClr val="0066CC"/>
                </a:solidFill>
                <a:latin typeface="HG丸ｺﾞｼｯｸM-PRO" panose="020F0600000000000000" pitchFamily="50" charset="-128"/>
                <a:ea typeface="HG丸ｺﾞｼｯｸM-PRO" panose="020F0600000000000000" pitchFamily="50" charset="-128"/>
              </a:rPr>
              <a:t>と</a:t>
            </a:r>
            <a:r>
              <a:rPr lang="ja-JP" altLang="en-US" sz="1600" dirty="0">
                <a:solidFill>
                  <a:srgbClr val="0066CC"/>
                </a:solidFill>
                <a:latin typeface="HG丸ｺﾞｼｯｸM-PRO" panose="020F0600000000000000" pitchFamily="50" charset="-128"/>
                <a:ea typeface="HG丸ｺﾞｼｯｸM-PRO" panose="020F0600000000000000" pitchFamily="50" charset="-128"/>
              </a:rPr>
              <a:t>の共同研究</a:t>
            </a:r>
            <a:endParaRPr lang="ja-JP" altLang="en-US" sz="1600" dirty="0">
              <a:solidFill>
                <a:srgbClr val="0066CC"/>
              </a:solidFill>
              <a:latin typeface="HG丸ｺﾞｼｯｸM-PRO" panose="020F0600000000000000" pitchFamily="50" charset="-128"/>
              <a:ea typeface="HG丸ｺﾞｼｯｸM-PRO" panose="020F0600000000000000" pitchFamily="50" charset="-128"/>
            </a:endParaRPr>
          </a:p>
        </p:txBody>
      </p:sp>
      <p:sp>
        <p:nvSpPr>
          <p:cNvPr id="43" name="タイトル 42"/>
          <p:cNvSpPr>
            <a:spLocks noGrp="1"/>
          </p:cNvSpPr>
          <p:nvPr>
            <p:ph type="title"/>
          </p:nvPr>
        </p:nvSpPr>
        <p:spPr/>
        <p:txBody>
          <a:bodyPr/>
          <a:lstStyle/>
          <a:p>
            <a:r>
              <a:rPr kumimoji="1" lang="ja-JP" altLang="en-US" dirty="0" smtClean="0">
                <a:latin typeface="HG丸ｺﾞｼｯｸM-PRO" panose="020F0600000000000000" pitchFamily="50" charset="-128"/>
                <a:ea typeface="HG丸ｺﾞｼｯｸM-PRO" panose="020F0600000000000000" pitchFamily="50" charset="-128"/>
              </a:rPr>
              <a:t>先端立体電子回路の分野</a:t>
            </a:r>
            <a:endParaRPr kumimoji="1" lang="ja-JP" altLang="en-US"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42285811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HG丸ｺﾞｼｯｸM-PRO" panose="020F0600000000000000" pitchFamily="50" charset="-128"/>
                <a:ea typeface="HG丸ｺﾞｼｯｸM-PRO" panose="020F0600000000000000" pitchFamily="50" charset="-128"/>
              </a:rPr>
              <a:t>医療と電子技術の融合：人工視覚</a:t>
            </a:r>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4" name="図 10"/>
          <p:cNvPicPr>
            <a:picLocks noChangeAspect="1"/>
          </p:cNvPicPr>
          <p:nvPr/>
        </p:nvPicPr>
        <p:blipFill>
          <a:blip r:embed="rId2"/>
          <a:srcRect/>
          <a:stretch>
            <a:fillRect/>
          </a:stretch>
        </p:blipFill>
        <p:spPr bwMode="auto">
          <a:xfrm>
            <a:off x="808235" y="1238900"/>
            <a:ext cx="8664130" cy="5093147"/>
          </a:xfrm>
          <a:prstGeom prst="rect">
            <a:avLst/>
          </a:prstGeom>
          <a:noFill/>
          <a:ln w="9525">
            <a:noFill/>
            <a:miter lim="800000"/>
            <a:headEnd/>
            <a:tailEnd/>
          </a:ln>
        </p:spPr>
      </p:pic>
      <p:sp>
        <p:nvSpPr>
          <p:cNvPr id="5" name="テキスト ボックス 7"/>
          <p:cNvSpPr txBox="1">
            <a:spLocks noChangeArrowheads="1"/>
          </p:cNvSpPr>
          <p:nvPr/>
        </p:nvSpPr>
        <p:spPr bwMode="auto">
          <a:xfrm>
            <a:off x="550269" y="5535521"/>
            <a:ext cx="5142755" cy="400110"/>
          </a:xfrm>
          <a:prstGeom prst="rect">
            <a:avLst/>
          </a:prstGeom>
          <a:noFill/>
          <a:ln w="9525">
            <a:noFill/>
            <a:miter lim="800000"/>
            <a:headEnd/>
            <a:tailEnd/>
          </a:ln>
        </p:spPr>
        <p:txBody>
          <a:bodyPr wrap="none">
            <a:spAutoFit/>
          </a:bodyPr>
          <a:lstStyle/>
          <a:p>
            <a:pPr eaLnBrk="0" hangingPunct="0"/>
            <a:r>
              <a:rPr lang="ja-JP" altLang="en-US" sz="2000" dirty="0">
                <a:solidFill>
                  <a:srgbClr val="0066CC"/>
                </a:solidFill>
                <a:latin typeface="HG丸ｺﾞｼｯｸM-PRO" pitchFamily="50" charset="-128"/>
                <a:ea typeface="HG丸ｺﾞｼｯｸM-PRO" pitchFamily="50" charset="-128"/>
              </a:rPr>
              <a:t>東北大学大学院 医工学</a:t>
            </a:r>
            <a:r>
              <a:rPr lang="ja-JP" altLang="en-US" sz="2000" dirty="0">
                <a:solidFill>
                  <a:srgbClr val="0066CC"/>
                </a:solidFill>
                <a:latin typeface="HG丸ｺﾞｼｯｸM-PRO" pitchFamily="50" charset="-128"/>
                <a:ea typeface="HG丸ｺﾞｼｯｸM-PRO" pitchFamily="50" charset="-128"/>
              </a:rPr>
              <a:t>研究科と</a:t>
            </a:r>
            <a:r>
              <a:rPr lang="ja-JP" altLang="en-US" sz="2000" dirty="0">
                <a:solidFill>
                  <a:srgbClr val="0066CC"/>
                </a:solidFill>
                <a:latin typeface="HG丸ｺﾞｼｯｸM-PRO" pitchFamily="50" charset="-128"/>
                <a:ea typeface="HG丸ｺﾞｼｯｸM-PRO" pitchFamily="50" charset="-128"/>
              </a:rPr>
              <a:t>の共同研究</a:t>
            </a:r>
          </a:p>
        </p:txBody>
      </p:sp>
      <p:sp>
        <p:nvSpPr>
          <p:cNvPr id="6" name="テキスト ボックス 8"/>
          <p:cNvSpPr txBox="1">
            <a:spLocks noChangeArrowheads="1"/>
          </p:cNvSpPr>
          <p:nvPr/>
        </p:nvSpPr>
        <p:spPr bwMode="auto">
          <a:xfrm>
            <a:off x="6614211" y="1153725"/>
            <a:ext cx="5211683" cy="954107"/>
          </a:xfrm>
          <a:prstGeom prst="rect">
            <a:avLst/>
          </a:prstGeom>
          <a:noFill/>
          <a:ln w="9525">
            <a:noFill/>
            <a:miter lim="800000"/>
            <a:headEnd/>
            <a:tailEnd/>
          </a:ln>
        </p:spPr>
        <p:txBody>
          <a:bodyPr wrap="none">
            <a:spAutoFit/>
          </a:bodyPr>
          <a:lstStyle/>
          <a:p>
            <a:pPr eaLnBrk="0" hangingPunct="0"/>
            <a:r>
              <a:rPr lang="ja-JP" altLang="en-US" sz="2800" dirty="0">
                <a:latin typeface="HG丸ｺﾞｼｯｸM-PRO" pitchFamily="50" charset="-128"/>
                <a:ea typeface="HG丸ｺﾞｼｯｸM-PRO" pitchFamily="50" charset="-128"/>
              </a:rPr>
              <a:t>失った視覚を半導体技術で</a:t>
            </a:r>
            <a:endParaRPr lang="en-US" altLang="ja-JP" sz="2800" dirty="0">
              <a:latin typeface="HG丸ｺﾞｼｯｸM-PRO" pitchFamily="50" charset="-128"/>
              <a:ea typeface="HG丸ｺﾞｼｯｸM-PRO" pitchFamily="50" charset="-128"/>
            </a:endParaRPr>
          </a:p>
          <a:p>
            <a:pPr eaLnBrk="0" hangingPunct="0"/>
            <a:r>
              <a:rPr lang="ja-JP" altLang="en-US" sz="2800" dirty="0">
                <a:latin typeface="HG丸ｺﾞｼｯｸM-PRO" pitchFamily="50" charset="-128"/>
                <a:ea typeface="HG丸ｺﾞｼｯｸM-PRO" pitchFamily="50" charset="-128"/>
              </a:rPr>
              <a:t>　　再建する人工視覚</a:t>
            </a:r>
            <a:r>
              <a:rPr lang="ja-JP" altLang="en-US" sz="2800" dirty="0">
                <a:latin typeface="HG丸ｺﾞｼｯｸM-PRO" pitchFamily="50" charset="-128"/>
                <a:ea typeface="HG丸ｺﾞｼｯｸM-PRO" pitchFamily="50" charset="-128"/>
              </a:rPr>
              <a:t>システム</a:t>
            </a:r>
            <a:endParaRPr lang="en-US" altLang="ja-JP" sz="28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714351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backup</a:t>
            </a:r>
            <a:endParaRPr kumimoji="1" lang="ja-JP" altLang="en-US" dirty="0"/>
          </a:p>
        </p:txBody>
      </p:sp>
    </p:spTree>
    <p:extLst>
      <p:ext uri="{BB962C8B-B14F-4D97-AF65-F5344CB8AC3E}">
        <p14:creationId xmlns:p14="http://schemas.microsoft.com/office/powerpoint/2010/main" val="3297263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4437112"/>
            <a:ext cx="1674408" cy="1841848"/>
          </a:xfrm>
          <a:prstGeom prst="rect">
            <a:avLst/>
          </a:prstGeom>
        </p:spPr>
      </p:pic>
      <p:sp>
        <p:nvSpPr>
          <p:cNvPr id="2" name="タイトル 1"/>
          <p:cNvSpPr>
            <a:spLocks noGrp="1"/>
          </p:cNvSpPr>
          <p:nvPr>
            <p:ph type="title"/>
          </p:nvPr>
        </p:nvSpPr>
        <p:spPr/>
        <p:txBody>
          <a:bodyPr/>
          <a:lstStyle/>
          <a:p>
            <a:r>
              <a:rPr lang="ja-JP" altLang="en-US" dirty="0"/>
              <a:t>最後</a:t>
            </a:r>
            <a:r>
              <a:rPr lang="ja-JP" altLang="en-US" dirty="0" smtClean="0"/>
              <a:t>に</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11" name="テキスト ボックス 1"/>
          <p:cNvSpPr txBox="1">
            <a:spLocks noChangeArrowheads="1"/>
          </p:cNvSpPr>
          <p:nvPr/>
        </p:nvSpPr>
        <p:spPr bwMode="auto">
          <a:xfrm>
            <a:off x="6018764" y="4293097"/>
            <a:ext cx="187743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ja-JP" altLang="en-US" sz="2400" dirty="0">
                <a:latin typeface="HG創英角ﾎﾟｯﾌﾟ体" pitchFamily="49" charset="-128"/>
                <a:ea typeface="HG創英角ﾎﾟｯﾌﾟ体" pitchFamily="49" charset="-128"/>
              </a:rPr>
              <a:t>電気自動車</a:t>
            </a:r>
            <a:endParaRPr lang="en-US" altLang="ja-JP" sz="2400" dirty="0">
              <a:latin typeface="HG創英角ﾎﾟｯﾌﾟ体" pitchFamily="49" charset="-128"/>
              <a:ea typeface="HG創英角ﾎﾟｯﾌﾟ体" pitchFamily="49" charset="-128"/>
            </a:endParaRPr>
          </a:p>
          <a:p>
            <a:r>
              <a:rPr lang="ja-JP" altLang="en-US" sz="2400" dirty="0">
                <a:latin typeface="HG創英角ﾎﾟｯﾌﾟ体" pitchFamily="49" charset="-128"/>
                <a:ea typeface="HG創英角ﾎﾟｯﾌﾟ体" pitchFamily="49" charset="-128"/>
              </a:rPr>
              <a:t>⇨機械</a:t>
            </a:r>
            <a:r>
              <a:rPr lang="en-US" altLang="ja-JP" sz="2400" dirty="0">
                <a:latin typeface="HG創英角ﾎﾟｯﾌﾟ体" pitchFamily="49" charset="-128"/>
                <a:ea typeface="HG創英角ﾎﾟｯﾌﾟ体" pitchFamily="49" charset="-128"/>
              </a:rPr>
              <a:t>+</a:t>
            </a:r>
            <a:r>
              <a:rPr lang="ja-JP" altLang="en-US" sz="2400" dirty="0">
                <a:latin typeface="HG創英角ﾎﾟｯﾌﾟ体" pitchFamily="49" charset="-128"/>
                <a:ea typeface="HG創英角ﾎﾟｯﾌﾟ体" pitchFamily="49" charset="-128"/>
              </a:rPr>
              <a:t>電気</a:t>
            </a:r>
            <a:endParaRPr lang="ja-JP" altLang="en-US" sz="2400" dirty="0">
              <a:latin typeface="HG創英角ﾎﾟｯﾌﾟ体" pitchFamily="49" charset="-128"/>
              <a:ea typeface="HG創英角ﾎﾟｯﾌﾟ体" pitchFamily="49" charset="-128"/>
            </a:endParaRPr>
          </a:p>
        </p:txBody>
      </p:sp>
      <p:sp>
        <p:nvSpPr>
          <p:cNvPr id="12" name="テキスト ボックス 1"/>
          <p:cNvSpPr txBox="1">
            <a:spLocks noChangeArrowheads="1"/>
          </p:cNvSpPr>
          <p:nvPr/>
        </p:nvSpPr>
        <p:spPr bwMode="auto">
          <a:xfrm>
            <a:off x="1698284" y="3534108"/>
            <a:ext cx="187743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ja-JP" altLang="en-US" sz="2400" dirty="0">
                <a:latin typeface="HG創英角ﾎﾟｯﾌﾟ体" pitchFamily="49" charset="-128"/>
                <a:ea typeface="HG創英角ﾎﾟｯﾌﾟ体" pitchFamily="49" charset="-128"/>
              </a:rPr>
              <a:t>潮力発電</a:t>
            </a:r>
            <a:endParaRPr lang="en-US" altLang="ja-JP" sz="2400" dirty="0">
              <a:latin typeface="HG創英角ﾎﾟｯﾌﾟ体" pitchFamily="49" charset="-128"/>
              <a:ea typeface="HG創英角ﾎﾟｯﾌﾟ体" pitchFamily="49" charset="-128"/>
            </a:endParaRPr>
          </a:p>
          <a:p>
            <a:r>
              <a:rPr lang="ja-JP" altLang="en-US" sz="2400" dirty="0">
                <a:latin typeface="HG創英角ﾎﾟｯﾌﾟ体" pitchFamily="49" charset="-128"/>
                <a:ea typeface="HG創英角ﾎﾟｯﾌﾟ体" pitchFamily="49" charset="-128"/>
              </a:rPr>
              <a:t>⇨海洋</a:t>
            </a:r>
            <a:r>
              <a:rPr lang="en-US" altLang="ja-JP" sz="2400" dirty="0">
                <a:latin typeface="HG創英角ﾎﾟｯﾌﾟ体" pitchFamily="49" charset="-128"/>
                <a:ea typeface="HG創英角ﾎﾟｯﾌﾟ体" pitchFamily="49" charset="-128"/>
              </a:rPr>
              <a:t>+</a:t>
            </a:r>
            <a:r>
              <a:rPr lang="ja-JP" altLang="en-US" sz="2400" dirty="0">
                <a:latin typeface="HG創英角ﾎﾟｯﾌﾟ体" pitchFamily="49" charset="-128"/>
                <a:ea typeface="HG創英角ﾎﾟｯﾌﾟ体" pitchFamily="49" charset="-128"/>
              </a:rPr>
              <a:t>電気</a:t>
            </a:r>
            <a:endParaRPr lang="en-US" altLang="ja-JP" sz="2400" dirty="0">
              <a:latin typeface="HG創英角ﾎﾟｯﾌﾟ体" pitchFamily="49" charset="-128"/>
              <a:ea typeface="HG創英角ﾎﾟｯﾌﾟ体" pitchFamily="49" charset="-128"/>
            </a:endParaRPr>
          </a:p>
        </p:txBody>
      </p:sp>
      <p:sp>
        <p:nvSpPr>
          <p:cNvPr id="19" name="テキスト ボックス 1"/>
          <p:cNvSpPr txBox="1">
            <a:spLocks noChangeArrowheads="1"/>
          </p:cNvSpPr>
          <p:nvPr/>
        </p:nvSpPr>
        <p:spPr bwMode="auto">
          <a:xfrm>
            <a:off x="3575720" y="3534108"/>
            <a:ext cx="233910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ja-JP" altLang="en-US" sz="2400" dirty="0">
                <a:latin typeface="HG創英角ﾎﾟｯﾌﾟ体" pitchFamily="49" charset="-128"/>
                <a:ea typeface="HG創英角ﾎﾟｯﾌﾟ体" pitchFamily="49" charset="-128"/>
              </a:rPr>
              <a:t>電気・設備工事</a:t>
            </a:r>
            <a:endParaRPr lang="en-US" altLang="ja-JP" sz="2400" dirty="0">
              <a:latin typeface="HG創英角ﾎﾟｯﾌﾟ体" pitchFamily="49" charset="-128"/>
              <a:ea typeface="HG創英角ﾎﾟｯﾌﾟ体" pitchFamily="49" charset="-128"/>
            </a:endParaRPr>
          </a:p>
          <a:p>
            <a:r>
              <a:rPr lang="ja-JP" altLang="en-US" sz="2400" dirty="0">
                <a:latin typeface="HG創英角ﾎﾟｯﾌﾟ体" pitchFamily="49" charset="-128"/>
                <a:ea typeface="HG創英角ﾎﾟｯﾌﾟ体" pitchFamily="49" charset="-128"/>
              </a:rPr>
              <a:t>⇨建築</a:t>
            </a:r>
            <a:r>
              <a:rPr lang="en-US" altLang="ja-JP" sz="2400" dirty="0">
                <a:latin typeface="HG創英角ﾎﾟｯﾌﾟ体" pitchFamily="49" charset="-128"/>
                <a:ea typeface="HG創英角ﾎﾟｯﾌﾟ体" pitchFamily="49" charset="-128"/>
              </a:rPr>
              <a:t>+</a:t>
            </a:r>
            <a:r>
              <a:rPr lang="ja-JP" altLang="en-US" sz="2400" dirty="0">
                <a:latin typeface="HG創英角ﾎﾟｯﾌﾟ体" pitchFamily="49" charset="-128"/>
                <a:ea typeface="HG創英角ﾎﾟｯﾌﾟ体" pitchFamily="49" charset="-128"/>
              </a:rPr>
              <a:t>電気</a:t>
            </a:r>
            <a:endParaRPr lang="ja-JP" altLang="en-US" sz="2400" dirty="0">
              <a:latin typeface="HG創英角ﾎﾟｯﾌﾟ体" pitchFamily="49" charset="-128"/>
              <a:ea typeface="HG創英角ﾎﾟｯﾌﾟ体" pitchFamily="49" charset="-128"/>
            </a:endParaRPr>
          </a:p>
        </p:txBody>
      </p:sp>
      <p:pic>
        <p:nvPicPr>
          <p:cNvPr id="24" name="Picture 4" descr="C:\Users\kiyoyama\Desktop\日経20130102_BMI医療01a.jpg"/>
          <p:cNvPicPr>
            <a:picLocks noChangeAspect="1" noChangeArrowheads="1"/>
          </p:cNvPicPr>
          <p:nvPr/>
        </p:nvPicPr>
        <p:blipFill rotWithShape="1">
          <a:blip r:embed="rId3">
            <a:extLst>
              <a:ext uri="{28A0092B-C50C-407E-A947-70E740481C1C}">
                <a14:useLocalDpi xmlns:a14="http://schemas.microsoft.com/office/drawing/2010/main" val="0"/>
              </a:ext>
            </a:extLst>
          </a:blip>
          <a:srcRect l="7746" r="9268" b="12627"/>
          <a:stretch/>
        </p:blipFill>
        <p:spPr bwMode="auto">
          <a:xfrm>
            <a:off x="8040216" y="4701182"/>
            <a:ext cx="2448272" cy="1464123"/>
          </a:xfrm>
          <a:prstGeom prst="snip1Rect">
            <a:avLst/>
          </a:prstGeom>
          <a:noFill/>
          <a:extLst>
            <a:ext uri="{909E8E84-426E-40dd-AFC4-6F175D3DCCD1}">
              <a14:hiddenFill xmlns:a14="http://schemas.microsoft.com/office/drawing/2010/main" xmlns="">
                <a:solidFill>
                  <a:srgbClr val="FFFFFF"/>
                </a:solidFill>
              </a14:hiddenFill>
            </a:ext>
          </a:extLst>
        </p:spPr>
      </p:pic>
      <p:sp>
        <p:nvSpPr>
          <p:cNvPr id="27" name="テキスト ボックス 1"/>
          <p:cNvSpPr txBox="1">
            <a:spLocks noChangeArrowheads="1"/>
          </p:cNvSpPr>
          <p:nvPr/>
        </p:nvSpPr>
        <p:spPr bwMode="auto">
          <a:xfrm>
            <a:off x="8159258" y="3822140"/>
            <a:ext cx="218521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ja-JP" sz="2400" dirty="0">
                <a:latin typeface="HG創英角ﾎﾟｯﾌﾟ体" pitchFamily="49" charset="-128"/>
                <a:ea typeface="HG創英角ﾎﾟｯﾌﾟ体" pitchFamily="49" charset="-128"/>
              </a:rPr>
              <a:t>BMI</a:t>
            </a:r>
            <a:r>
              <a:rPr lang="ja-JP" altLang="en-US" sz="2400" dirty="0">
                <a:latin typeface="HG創英角ﾎﾟｯﾌﾟ体" pitchFamily="49" charset="-128"/>
                <a:ea typeface="HG創英角ﾎﾟｯﾌﾟ体" pitchFamily="49" charset="-128"/>
              </a:rPr>
              <a:t>・医療機器</a:t>
            </a:r>
            <a:endParaRPr lang="en-US" altLang="ja-JP" sz="2400" dirty="0">
              <a:latin typeface="HG創英角ﾎﾟｯﾌﾟ体" pitchFamily="49" charset="-128"/>
              <a:ea typeface="HG創英角ﾎﾟｯﾌﾟ体" pitchFamily="49" charset="-128"/>
            </a:endParaRPr>
          </a:p>
          <a:p>
            <a:r>
              <a:rPr lang="ja-JP" altLang="en-US" sz="2400" dirty="0">
                <a:latin typeface="HG創英角ﾎﾟｯﾌﾟ体" pitchFamily="49" charset="-128"/>
                <a:ea typeface="HG創英角ﾎﾟｯﾌﾟ体" pitchFamily="49" charset="-128"/>
              </a:rPr>
              <a:t>⇨医療＋電気</a:t>
            </a:r>
            <a:endParaRPr lang="ja-JP" altLang="en-US" sz="2400" dirty="0">
              <a:latin typeface="HG創英角ﾎﾟｯﾌﾟ体" pitchFamily="49" charset="-128"/>
              <a:ea typeface="HG創英角ﾎﾟｯﾌﾟ体" pitchFamily="49" charset="-128"/>
            </a:endParaRP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1704" y="4467472"/>
            <a:ext cx="2367958" cy="1811488"/>
          </a:xfrm>
          <a:prstGeom prst="rect">
            <a:avLst/>
          </a:prstGeom>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0082" y="5030678"/>
            <a:ext cx="2352143" cy="1278642"/>
          </a:xfrm>
          <a:prstGeom prst="rect">
            <a:avLst/>
          </a:prstGeom>
        </p:spPr>
      </p:pic>
      <p:sp>
        <p:nvSpPr>
          <p:cNvPr id="13" name="テキスト ボックス 12"/>
          <p:cNvSpPr txBox="1"/>
          <p:nvPr/>
        </p:nvSpPr>
        <p:spPr>
          <a:xfrm>
            <a:off x="416859" y="1391012"/>
            <a:ext cx="11396382" cy="1959511"/>
          </a:xfrm>
          <a:prstGeom prst="rect">
            <a:avLst/>
          </a:prstGeom>
          <a:noFill/>
        </p:spPr>
        <p:txBody>
          <a:bodyPr wrap="square" rtlCol="0">
            <a:spAutoFit/>
          </a:bodyPr>
          <a:lstStyle/>
          <a:p>
            <a:pPr marL="342900" indent="-342900">
              <a:spcBef>
                <a:spcPts val="400"/>
              </a:spcBef>
              <a:buFont typeface="Arial" panose="020B0604020202020204" pitchFamily="34" charset="0"/>
              <a:buChar char="•"/>
            </a:pPr>
            <a:r>
              <a:rPr lang="ja-JP" altLang="en-US" dirty="0">
                <a:latin typeface="HG丸ｺﾞｼｯｸM-PRO" panose="020F0600000000000000" pitchFamily="50" charset="-128"/>
                <a:ea typeface="HG丸ｺﾞｼｯｸM-PRO" panose="020F0600000000000000" pitchFamily="50" charset="-128"/>
              </a:rPr>
              <a:t>電子工学は社会に必要不可欠な基盤工学</a:t>
            </a:r>
            <a:endParaRPr lang="en-US" altLang="ja-JP" dirty="0">
              <a:latin typeface="HG丸ｺﾞｼｯｸM-PRO" panose="020F0600000000000000" pitchFamily="50" charset="-128"/>
              <a:ea typeface="HG丸ｺﾞｼｯｸM-PRO" panose="020F0600000000000000" pitchFamily="50" charset="-128"/>
            </a:endParaRPr>
          </a:p>
          <a:p>
            <a:pPr marL="342900" indent="-342900">
              <a:spcBef>
                <a:spcPts val="400"/>
              </a:spcBef>
              <a:buFont typeface="Arial" panose="020B0604020202020204" pitchFamily="34" charset="0"/>
              <a:buChar char="•"/>
            </a:pPr>
            <a:r>
              <a:rPr lang="ja-JP" altLang="en-US" dirty="0">
                <a:latin typeface="HG丸ｺﾞｼｯｸM-PRO" panose="020F0600000000000000" pitchFamily="50" charset="-128"/>
                <a:ea typeface="HG丸ｺﾞｼｯｸM-PRO" panose="020F0600000000000000" pitchFamily="50" charset="-128"/>
              </a:rPr>
              <a:t>エネルギー技術</a:t>
            </a:r>
            <a:r>
              <a:rPr lang="en-US" altLang="ja-JP" dirty="0">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パ</a:t>
            </a:r>
            <a:r>
              <a:rPr lang="ja-JP" altLang="en-US" dirty="0" err="1">
                <a:latin typeface="HG丸ｺﾞｼｯｸM-PRO" panose="020F0600000000000000" pitchFamily="50" charset="-128"/>
                <a:ea typeface="HG丸ｺﾞｼｯｸM-PRO" panose="020F0600000000000000" pitchFamily="50" charset="-128"/>
              </a:rPr>
              <a:t>わ</a:t>
            </a:r>
            <a:r>
              <a:rPr lang="ja-JP" altLang="en-US" dirty="0">
                <a:latin typeface="HG丸ｺﾞｼｯｸM-PRO" panose="020F0600000000000000" pitchFamily="50" charset="-128"/>
                <a:ea typeface="HG丸ｺﾞｼｯｸM-PRO" panose="020F0600000000000000" pitchFamily="50" charset="-128"/>
              </a:rPr>
              <a:t>エレ</a:t>
            </a:r>
            <a:r>
              <a:rPr lang="en-US" altLang="ja-JP" dirty="0">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から最先端科学まで、あらゆる分野で必要不可欠 </a:t>
            </a:r>
            <a:r>
              <a:rPr lang="en-US" altLang="ja-JP" dirty="0">
                <a:latin typeface="HG丸ｺﾞｼｯｸM-PRO" panose="020F0600000000000000" pitchFamily="50" charset="-128"/>
                <a:ea typeface="HG丸ｺﾞｼｯｸM-PRO" panose="020F0600000000000000" pitchFamily="50" charset="-128"/>
                <a:sym typeface="Wingdings" panose="05000000000000000000" pitchFamily="2" charset="2"/>
              </a:rPr>
              <a:t> </a:t>
            </a:r>
            <a:r>
              <a:rPr lang="ja-JP" altLang="en-US" dirty="0">
                <a:solidFill>
                  <a:srgbClr val="FF0000"/>
                </a:solidFill>
                <a:latin typeface="HG丸ｺﾞｼｯｸM-PRO" panose="020F0600000000000000" pitchFamily="50" charset="-128"/>
                <a:ea typeface="HG丸ｺﾞｼｯｸM-PRO" panose="020F0600000000000000" pitchFamily="50" charset="-128"/>
                <a:sym typeface="Wingdings" panose="05000000000000000000" pitchFamily="2" charset="2"/>
              </a:rPr>
              <a:t>電子を必要としない分野は存在しない</a:t>
            </a:r>
            <a:endParaRPr lang="en-US" altLang="ja-JP" dirty="0">
              <a:solidFill>
                <a:srgbClr val="FF0000"/>
              </a:solidFill>
              <a:latin typeface="HG丸ｺﾞｼｯｸM-PRO" panose="020F0600000000000000" pitchFamily="50" charset="-128"/>
              <a:ea typeface="HG丸ｺﾞｼｯｸM-PRO" panose="020F0600000000000000" pitchFamily="50" charset="-128"/>
            </a:endParaRPr>
          </a:p>
          <a:p>
            <a:pPr marL="342900" indent="-342900">
              <a:spcBef>
                <a:spcPts val="400"/>
              </a:spcBef>
              <a:buFont typeface="Arial" panose="020B0604020202020204" pitchFamily="34" charset="0"/>
              <a:buChar char="•"/>
            </a:pPr>
            <a:r>
              <a:rPr lang="ja-JP" altLang="en-US" dirty="0">
                <a:solidFill>
                  <a:srgbClr val="FF0000"/>
                </a:solidFill>
                <a:latin typeface="HG丸ｺﾞｼｯｸM-PRO" panose="020F0600000000000000" pitchFamily="50" charset="-128"/>
                <a:ea typeface="HG丸ｺﾞｼｯｸM-PRO" panose="020F0600000000000000" pitchFamily="50" charset="-128"/>
              </a:rPr>
              <a:t>開発スタイル・技術の進歩が著し</a:t>
            </a:r>
            <a:r>
              <a:rPr lang="ja-JP" altLang="en-US" dirty="0">
                <a:solidFill>
                  <a:srgbClr val="FF0000"/>
                </a:solidFill>
                <a:latin typeface="HG丸ｺﾞｼｯｸM-PRO" panose="020F0600000000000000" pitchFamily="50" charset="-128"/>
                <a:ea typeface="HG丸ｺﾞｼｯｸM-PRO" panose="020F0600000000000000" pitchFamily="50" charset="-128"/>
              </a:rPr>
              <a:t>く</a:t>
            </a:r>
            <a:r>
              <a:rPr lang="ja-JP" altLang="en-US" dirty="0">
                <a:solidFill>
                  <a:srgbClr val="FF0000"/>
                </a:solidFill>
                <a:latin typeface="HG丸ｺﾞｼｯｸM-PRO" panose="020F0600000000000000" pitchFamily="50" charset="-128"/>
                <a:ea typeface="HG丸ｺﾞｼｯｸM-PRO" panose="020F0600000000000000" pitchFamily="50" charset="-128"/>
              </a:rPr>
              <a:t>、だからこそ一人前の技術者</a:t>
            </a:r>
            <a:r>
              <a:rPr lang="ja-JP" altLang="en-US" dirty="0">
                <a:solidFill>
                  <a:srgbClr val="FF0000"/>
                </a:solidFill>
                <a:latin typeface="HG丸ｺﾞｼｯｸM-PRO" panose="020F0600000000000000" pitchFamily="50" charset="-128"/>
                <a:ea typeface="HG丸ｺﾞｼｯｸM-PRO" panose="020F0600000000000000" pitchFamily="50" charset="-128"/>
              </a:rPr>
              <a:t>になれば就職は当然保証されて</a:t>
            </a:r>
            <a:r>
              <a:rPr lang="ja-JP" altLang="en-US" dirty="0">
                <a:solidFill>
                  <a:srgbClr val="FF0000"/>
                </a:solidFill>
                <a:latin typeface="HG丸ｺﾞｼｯｸM-PRO" panose="020F0600000000000000" pitchFamily="50" charset="-128"/>
                <a:ea typeface="HG丸ｺﾞｼｯｸM-PRO" panose="020F0600000000000000" pitchFamily="50" charset="-128"/>
              </a:rPr>
              <a:t>いる</a:t>
            </a:r>
            <a:endParaRPr lang="en-US" altLang="ja-JP" dirty="0">
              <a:solidFill>
                <a:srgbClr val="FF0000"/>
              </a:solidFill>
              <a:latin typeface="HG丸ｺﾞｼｯｸM-PRO" panose="020F0600000000000000" pitchFamily="50" charset="-128"/>
              <a:ea typeface="HG丸ｺﾞｼｯｸM-PRO" panose="020F0600000000000000" pitchFamily="50" charset="-128"/>
            </a:endParaRPr>
          </a:p>
          <a:p>
            <a:pPr marL="342900" indent="-342900">
              <a:spcBef>
                <a:spcPts val="400"/>
              </a:spcBef>
              <a:buFont typeface="Arial" panose="020B0604020202020204" pitchFamily="34" charset="0"/>
              <a:buChar char="•"/>
            </a:pPr>
            <a:r>
              <a:rPr lang="ja-JP" altLang="en-US" dirty="0">
                <a:latin typeface="HG丸ｺﾞｼｯｸM-PRO" panose="020F0600000000000000" pitchFamily="50" charset="-128"/>
                <a:ea typeface="HG丸ｺﾞｼｯｸM-PRO" panose="020F0600000000000000" pitchFamily="50" charset="-128"/>
              </a:rPr>
              <a:t>ただし、研究などに携わりたいなら、大学院進学がお勧め</a:t>
            </a:r>
            <a:endParaRPr lang="en-US" altLang="ja-JP" dirty="0">
              <a:latin typeface="HG丸ｺﾞｼｯｸM-PRO" panose="020F0600000000000000" pitchFamily="50" charset="-128"/>
              <a:ea typeface="HG丸ｺﾞｼｯｸM-PRO" panose="020F0600000000000000" pitchFamily="50" charset="-128"/>
            </a:endParaRPr>
          </a:p>
          <a:p>
            <a:pPr marL="342900" indent="-342900">
              <a:spcBef>
                <a:spcPts val="400"/>
              </a:spcBef>
              <a:buFont typeface="Arial" panose="020B0604020202020204" pitchFamily="34" charset="0"/>
              <a:buChar char="•"/>
            </a:pPr>
            <a:endParaRPr lang="en-US" altLang="ja-JP" dirty="0">
              <a:solidFill>
                <a:srgbClr val="FF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6089437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理学と工学</a:t>
            </a:r>
            <a:endParaRPr kumimoji="1" lang="ja-JP" altLang="en-US" dirty="0"/>
          </a:p>
        </p:txBody>
      </p:sp>
      <p:sp>
        <p:nvSpPr>
          <p:cNvPr id="3" name="コンテンツ プレースホルダー 2"/>
          <p:cNvSpPr>
            <a:spLocks noGrp="1"/>
          </p:cNvSpPr>
          <p:nvPr>
            <p:ph idx="1"/>
          </p:nvPr>
        </p:nvSpPr>
        <p:spPr>
          <a:xfrm>
            <a:off x="282388" y="1161647"/>
            <a:ext cx="6441141" cy="5044712"/>
          </a:xfrm>
        </p:spPr>
        <p:txBody>
          <a:bodyPr/>
          <a:lstStyle/>
          <a:p>
            <a:r>
              <a:rPr kumimoji="1" lang="ja-JP" altLang="en-US" dirty="0" smtClean="0"/>
              <a:t>理学</a:t>
            </a:r>
            <a:endParaRPr kumimoji="1" lang="en-US" altLang="ja-JP" dirty="0" smtClean="0"/>
          </a:p>
          <a:p>
            <a:pPr lvl="1"/>
            <a:r>
              <a:rPr lang="ja-JP" altLang="en-US" dirty="0" smtClean="0">
                <a:solidFill>
                  <a:srgbClr val="FF0000"/>
                </a:solidFill>
              </a:rPr>
              <a:t>様々な現象がなぜ起こるのか、</a:t>
            </a:r>
            <a:r>
              <a:rPr lang="en-US" altLang="ja-JP" dirty="0" smtClean="0">
                <a:solidFill>
                  <a:srgbClr val="FF0000"/>
                </a:solidFill>
              </a:rPr>
              <a:t/>
            </a:r>
            <a:br>
              <a:rPr lang="en-US" altLang="ja-JP" dirty="0" smtClean="0">
                <a:solidFill>
                  <a:srgbClr val="FF0000"/>
                </a:solidFill>
              </a:rPr>
            </a:br>
            <a:r>
              <a:rPr lang="ja-JP" altLang="en-US" dirty="0" smtClean="0">
                <a:solidFill>
                  <a:srgbClr val="FF0000"/>
                </a:solidFill>
              </a:rPr>
              <a:t>原因を追究</a:t>
            </a:r>
            <a:endParaRPr lang="en-US" altLang="ja-JP" dirty="0" smtClean="0">
              <a:solidFill>
                <a:srgbClr val="FF0000"/>
              </a:solidFill>
            </a:endParaRPr>
          </a:p>
          <a:p>
            <a:pPr lvl="1"/>
            <a:r>
              <a:rPr kumimoji="1" lang="ja-JP" altLang="en-US" dirty="0" smtClean="0"/>
              <a:t>自然界の仕組みを解明し</a:t>
            </a:r>
            <a:r>
              <a:rPr lang="ja-JP" altLang="en-US" dirty="0"/>
              <a:t>、</a:t>
            </a:r>
            <a:r>
              <a:rPr kumimoji="1" lang="en-US" altLang="ja-JP" dirty="0" smtClean="0"/>
              <a:t/>
            </a:r>
            <a:br>
              <a:rPr kumimoji="1" lang="en-US" altLang="ja-JP" dirty="0" smtClean="0"/>
            </a:br>
            <a:r>
              <a:rPr lang="ja-JP" altLang="en-US" dirty="0" smtClean="0"/>
              <a:t>法則</a:t>
            </a:r>
            <a:r>
              <a:rPr kumimoji="1" lang="ja-JP" altLang="en-US" dirty="0" smtClean="0"/>
              <a:t>を見極め、</a:t>
            </a:r>
            <a:r>
              <a:rPr kumimoji="1" lang="en-US" altLang="ja-JP" dirty="0" smtClean="0"/>
              <a:t/>
            </a:r>
            <a:br>
              <a:rPr kumimoji="1" lang="en-US" altLang="ja-JP" dirty="0" smtClean="0"/>
            </a:br>
            <a:r>
              <a:rPr kumimoji="1" lang="ja-JP" altLang="en-US" dirty="0" smtClean="0"/>
              <a:t>新たな現象を予言</a:t>
            </a:r>
            <a:endParaRPr lang="en-US" altLang="ja-JP" dirty="0"/>
          </a:p>
          <a:p>
            <a:r>
              <a:rPr kumimoji="1" lang="ja-JP" altLang="en-US" dirty="0" smtClean="0"/>
              <a:t>工学</a:t>
            </a:r>
            <a:endParaRPr kumimoji="1" lang="en-US" altLang="ja-JP" dirty="0" smtClean="0"/>
          </a:p>
          <a:p>
            <a:pPr lvl="1"/>
            <a:r>
              <a:rPr lang="ja-JP" altLang="en-US" dirty="0" smtClean="0">
                <a:solidFill>
                  <a:srgbClr val="FF0000"/>
                </a:solidFill>
              </a:rPr>
              <a:t>要求に応じ、役立つ人工物</a:t>
            </a:r>
            <a:r>
              <a:rPr lang="en-US" altLang="ja-JP" dirty="0" smtClean="0">
                <a:solidFill>
                  <a:srgbClr val="FF0000"/>
                </a:solidFill>
              </a:rPr>
              <a:t/>
            </a:r>
            <a:br>
              <a:rPr lang="en-US" altLang="ja-JP" dirty="0" smtClean="0">
                <a:solidFill>
                  <a:srgbClr val="FF0000"/>
                </a:solidFill>
              </a:rPr>
            </a:br>
            <a:r>
              <a:rPr lang="ja-JP" altLang="en-US" dirty="0" smtClean="0">
                <a:solidFill>
                  <a:srgbClr val="FF0000"/>
                </a:solidFill>
              </a:rPr>
              <a:t>をつくり運用する</a:t>
            </a:r>
            <a:endParaRPr lang="en-US" altLang="ja-JP" dirty="0" smtClean="0">
              <a:solidFill>
                <a:srgbClr val="FF0000"/>
              </a:solidFill>
            </a:endParaRPr>
          </a:p>
          <a:p>
            <a:pPr lvl="1"/>
            <a:r>
              <a:rPr kumimoji="1" lang="ja-JP" altLang="en-US" dirty="0" smtClean="0"/>
              <a:t>理学の知見を利用（応用）し、</a:t>
            </a:r>
            <a:r>
              <a:rPr lang="en-US" altLang="ja-JP" dirty="0"/>
              <a:t/>
            </a:r>
            <a:br>
              <a:rPr lang="en-US" altLang="ja-JP" dirty="0"/>
            </a:br>
            <a:r>
              <a:rPr kumimoji="1" lang="ja-JP" altLang="en-US" dirty="0" smtClean="0"/>
              <a:t>社会に有用な物をつくる</a:t>
            </a:r>
            <a:endParaRPr kumimoji="1" lang="ja-JP" altLang="en-US" dirty="0"/>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316833" y="3893555"/>
            <a:ext cx="3440814" cy="2408569"/>
          </a:xfrm>
          <a:prstGeom prst="rect">
            <a:avLst/>
          </a:prstGeom>
        </p:spPr>
      </p:pic>
      <p:pic>
        <p:nvPicPr>
          <p:cNvPr id="6" name="Picture 2" descr="C:\Users\kiyoyama\Desktop\a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6833" y="1235416"/>
            <a:ext cx="3440814" cy="2582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8927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電気工事士</a:t>
            </a:r>
            <a:endParaRPr kumimoji="1" lang="ja-JP" altLang="en-US" dirty="0"/>
          </a:p>
        </p:txBody>
      </p:sp>
      <p:sp>
        <p:nvSpPr>
          <p:cNvPr id="3" name="コンテンツ プレースホルダー 2"/>
          <p:cNvSpPr>
            <a:spLocks noGrp="1"/>
          </p:cNvSpPr>
          <p:nvPr>
            <p:ph idx="1"/>
          </p:nvPr>
        </p:nvSpPr>
        <p:spPr>
          <a:xfrm>
            <a:off x="322729" y="1503796"/>
            <a:ext cx="10177541" cy="4445485"/>
          </a:xfrm>
        </p:spPr>
        <p:txBody>
          <a:bodyPr/>
          <a:lstStyle/>
          <a:p>
            <a:r>
              <a:rPr lang="ja-JP" altLang="en-US" sz="2400" dirty="0"/>
              <a:t>第二種</a:t>
            </a:r>
            <a:endParaRPr lang="en-US" altLang="ja-JP" sz="2400" dirty="0"/>
          </a:p>
          <a:p>
            <a:pPr lvl="1"/>
            <a:r>
              <a:rPr lang="ja-JP" altLang="en-US" sz="2400" dirty="0"/>
              <a:t>一般</a:t>
            </a:r>
            <a:r>
              <a:rPr lang="ja-JP" altLang="en-US" sz="2400" dirty="0"/>
              <a:t>住宅や店舗などの</a:t>
            </a:r>
            <a:r>
              <a:rPr lang="en-US" altLang="ja-JP" sz="2400" dirty="0"/>
              <a:t>600V</a:t>
            </a:r>
            <a:r>
              <a:rPr lang="ja-JP" altLang="en-US" sz="2400" dirty="0"/>
              <a:t>以下</a:t>
            </a:r>
            <a:r>
              <a:rPr lang="ja-JP" altLang="en-US" sz="2400" dirty="0"/>
              <a:t>で受電する設備の</a:t>
            </a:r>
            <a:r>
              <a:rPr lang="ja-JP" altLang="en-US" sz="2400" dirty="0"/>
              <a:t>工事</a:t>
            </a:r>
            <a:endParaRPr lang="ja-JP" altLang="en-US" sz="2400" dirty="0"/>
          </a:p>
          <a:p>
            <a:pPr lvl="2"/>
            <a:r>
              <a:rPr lang="ja-JP" altLang="en-US" sz="2400" dirty="0"/>
              <a:t>住宅</a:t>
            </a:r>
            <a:r>
              <a:rPr lang="ja-JP" altLang="en-US" sz="2400" dirty="0"/>
              <a:t>や</a:t>
            </a:r>
            <a:r>
              <a:rPr lang="ja-JP" altLang="en-US" sz="2400" dirty="0"/>
              <a:t>小規模店舗</a:t>
            </a:r>
            <a:r>
              <a:rPr lang="ja-JP" altLang="en-US" sz="2400" dirty="0"/>
              <a:t>、事業所</a:t>
            </a:r>
            <a:r>
              <a:rPr lang="ja-JP" altLang="en-US" sz="2400" dirty="0"/>
              <a:t>などの</a:t>
            </a:r>
            <a:r>
              <a:rPr lang="ja-JP" altLang="en-US" sz="2400" dirty="0"/>
              <a:t>配線や</a:t>
            </a:r>
            <a:r>
              <a:rPr lang="ja-JP" altLang="en-US" sz="2400" dirty="0"/>
              <a:t>電気使用設備等の一般用電気工作物の電気工事</a:t>
            </a:r>
            <a:endParaRPr lang="en-US" altLang="ja-JP" sz="2400" dirty="0"/>
          </a:p>
          <a:p>
            <a:endParaRPr lang="en-US" altLang="ja-JP" sz="2400" dirty="0" smtClean="0"/>
          </a:p>
          <a:p>
            <a:r>
              <a:rPr lang="ja-JP" altLang="en-US" sz="2400" dirty="0" smtClean="0"/>
              <a:t>第一種</a:t>
            </a:r>
            <a:endParaRPr lang="en-US" altLang="ja-JP" sz="2400" dirty="0"/>
          </a:p>
          <a:p>
            <a:pPr lvl="1"/>
            <a:r>
              <a:rPr lang="ja-JP" altLang="en-US" sz="2400" dirty="0"/>
              <a:t>第二種</a:t>
            </a:r>
            <a:r>
              <a:rPr lang="ja-JP" altLang="en-US" sz="2400" dirty="0"/>
              <a:t>の範囲と最大電力</a:t>
            </a:r>
            <a:r>
              <a:rPr lang="en-US" altLang="ja-JP" sz="2400" dirty="0"/>
              <a:t>500kW</a:t>
            </a:r>
            <a:r>
              <a:rPr lang="ja-JP" altLang="en-US" sz="2400" dirty="0"/>
              <a:t>未満</a:t>
            </a:r>
            <a:r>
              <a:rPr lang="ja-JP" altLang="en-US" sz="2400" dirty="0"/>
              <a:t>の工場、ビルなどの</a:t>
            </a:r>
            <a:r>
              <a:rPr lang="ja-JP" altLang="en-US" sz="2400" dirty="0"/>
              <a:t>工事、</a:t>
            </a:r>
            <a:r>
              <a:rPr lang="ja-JP" altLang="en-US" sz="2400" dirty="0"/>
              <a:t>一般用電気工作物の電気</a:t>
            </a:r>
            <a:r>
              <a:rPr lang="ja-JP" altLang="en-US" sz="2400" dirty="0"/>
              <a:t>工事</a:t>
            </a:r>
            <a:endParaRPr lang="en-US" altLang="ja-JP" sz="2400" dirty="0"/>
          </a:p>
          <a:p>
            <a:pPr lvl="1"/>
            <a:r>
              <a:rPr lang="ja-JP" altLang="en-US" sz="2400" dirty="0"/>
              <a:t>事業主が</a:t>
            </a:r>
            <a:r>
              <a:rPr lang="ja-JP" altLang="en-US" sz="2400" dirty="0"/>
              <a:t>産業保安監督部長に当該事業場の電気主任技術者として選任許可申請の手続きを行い、許可が得られれば、</a:t>
            </a:r>
            <a:r>
              <a:rPr lang="ja-JP" altLang="en-US" sz="2400" dirty="0">
                <a:solidFill>
                  <a:srgbClr val="FF0000"/>
                </a:solidFill>
              </a:rPr>
              <a:t>電気主任</a:t>
            </a:r>
            <a:r>
              <a:rPr lang="ja-JP" altLang="en-US" sz="2400" dirty="0">
                <a:solidFill>
                  <a:srgbClr val="FF0000"/>
                </a:solidFill>
              </a:rPr>
              <a:t>技術者と</a:t>
            </a:r>
            <a:r>
              <a:rPr lang="ja-JP" altLang="en-US" sz="2400" dirty="0">
                <a:solidFill>
                  <a:srgbClr val="FF0000"/>
                </a:solidFill>
              </a:rPr>
              <a:t>なることが</a:t>
            </a:r>
            <a:r>
              <a:rPr lang="ja-JP" altLang="en-US" sz="2400" dirty="0">
                <a:solidFill>
                  <a:srgbClr val="FF0000"/>
                </a:solidFill>
              </a:rPr>
              <a:t>できる</a:t>
            </a:r>
            <a:endParaRPr lang="en-US" altLang="ja-JP" sz="2400" dirty="0">
              <a:solidFill>
                <a:srgbClr val="FF0000"/>
              </a:solidFill>
            </a:endParaRPr>
          </a:p>
          <a:p>
            <a:pPr lvl="2"/>
            <a:endParaRPr lang="en-US" altLang="ja-JP" sz="2400" dirty="0">
              <a:solidFill>
                <a:srgbClr val="FF0000"/>
              </a:solidFill>
            </a:endParaRPr>
          </a:p>
          <a:p>
            <a:pPr lvl="1"/>
            <a:endParaRPr lang="en-US" altLang="ja-JP" sz="2400" dirty="0">
              <a:solidFill>
                <a:srgbClr val="FF0000"/>
              </a:solidFill>
            </a:endParaRPr>
          </a:p>
        </p:txBody>
      </p:sp>
      <p:pic>
        <p:nvPicPr>
          <p:cNvPr id="4" name="Picture 2" descr="é»æ°ä¸»ä»»æè¡èã£ã¦ä½ã ããï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9043" y="445895"/>
            <a:ext cx="1619250" cy="149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738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電気主任技術者</a:t>
            </a:r>
            <a:endParaRPr kumimoji="1" lang="ja-JP" altLang="en-US" dirty="0"/>
          </a:p>
        </p:txBody>
      </p:sp>
      <p:sp>
        <p:nvSpPr>
          <p:cNvPr id="3" name="コンテンツ プレースホルダー 2"/>
          <p:cNvSpPr>
            <a:spLocks noGrp="1"/>
          </p:cNvSpPr>
          <p:nvPr>
            <p:ph idx="1"/>
          </p:nvPr>
        </p:nvSpPr>
        <p:spPr>
          <a:xfrm>
            <a:off x="302559" y="1503796"/>
            <a:ext cx="10067855" cy="4445485"/>
          </a:xfrm>
        </p:spPr>
        <p:txBody>
          <a:bodyPr/>
          <a:lstStyle/>
          <a:p>
            <a:r>
              <a:rPr lang="ja-JP" altLang="en-US" sz="2000" dirty="0"/>
              <a:t>発電所</a:t>
            </a:r>
            <a:r>
              <a:rPr lang="ja-JP" altLang="en-US" sz="2000" dirty="0"/>
              <a:t>や変電所</a:t>
            </a:r>
            <a:r>
              <a:rPr lang="ja-JP" altLang="en-US" sz="2000" dirty="0"/>
              <a:t>、工場</a:t>
            </a:r>
            <a:r>
              <a:rPr lang="ja-JP" altLang="en-US" sz="2000" dirty="0"/>
              <a:t>、ビルなどの</a:t>
            </a:r>
            <a:r>
              <a:rPr lang="ja-JP" altLang="en-US" sz="2000" dirty="0" smtClean="0"/>
              <a:t>受電設備</a:t>
            </a:r>
            <a:r>
              <a:rPr lang="ja-JP" altLang="en-US" sz="2000" dirty="0"/>
              <a:t>や配線など</a:t>
            </a:r>
            <a:r>
              <a:rPr lang="ja-JP" altLang="en-US" sz="2000" dirty="0" smtClean="0"/>
              <a:t>、</a:t>
            </a:r>
            <a:r>
              <a:rPr lang="en-US" altLang="ja-JP" sz="2000" dirty="0"/>
              <a:t/>
            </a:r>
            <a:br>
              <a:rPr lang="en-US" altLang="ja-JP" sz="2000" dirty="0"/>
            </a:br>
            <a:r>
              <a:rPr lang="ja-JP" altLang="en-US" sz="2000" dirty="0" smtClean="0"/>
              <a:t>電気</a:t>
            </a:r>
            <a:r>
              <a:rPr lang="ja-JP" altLang="en-US" sz="2000" dirty="0"/>
              <a:t>設備の保安</a:t>
            </a:r>
            <a:r>
              <a:rPr lang="ja-JP" altLang="en-US" sz="2000" dirty="0"/>
              <a:t>監督</a:t>
            </a:r>
            <a:endParaRPr lang="en-US" altLang="ja-JP" sz="2000" dirty="0"/>
          </a:p>
          <a:p>
            <a:r>
              <a:rPr lang="ja-JP" altLang="en-US" sz="2000" dirty="0"/>
              <a:t>電気</a:t>
            </a:r>
            <a:r>
              <a:rPr lang="ja-JP" altLang="en-US" sz="2000" dirty="0"/>
              <a:t>主任技術者は社会的評価が</a:t>
            </a:r>
            <a:r>
              <a:rPr lang="ja-JP" altLang="en-US" sz="2000" dirty="0"/>
              <a:t>高い</a:t>
            </a:r>
            <a:endParaRPr lang="ja-JP" altLang="en-US" sz="2000" dirty="0"/>
          </a:p>
          <a:p>
            <a:r>
              <a:rPr lang="ja-JP" altLang="en-US" sz="2000" dirty="0">
                <a:solidFill>
                  <a:srgbClr val="FF0000"/>
                </a:solidFill>
              </a:rPr>
              <a:t>電気</a:t>
            </a:r>
            <a:r>
              <a:rPr lang="ja-JP" altLang="en-US" sz="2000" dirty="0">
                <a:solidFill>
                  <a:srgbClr val="FF0000"/>
                </a:solidFill>
              </a:rPr>
              <a:t>設備を設けている事業主は、工事</a:t>
            </a:r>
            <a:r>
              <a:rPr lang="ja-JP" altLang="en-US" sz="2000" dirty="0" smtClean="0">
                <a:solidFill>
                  <a:srgbClr val="FF0000"/>
                </a:solidFill>
              </a:rPr>
              <a:t>・保守</a:t>
            </a:r>
            <a:r>
              <a:rPr lang="ja-JP" altLang="en-US" sz="2000" dirty="0">
                <a:solidFill>
                  <a:srgbClr val="FF0000"/>
                </a:solidFill>
              </a:rPr>
              <a:t>や運用など</a:t>
            </a:r>
            <a:r>
              <a:rPr lang="ja-JP" altLang="en-US" sz="2000" dirty="0" smtClean="0">
                <a:solidFill>
                  <a:srgbClr val="FF0000"/>
                </a:solidFill>
              </a:rPr>
              <a:t>の</a:t>
            </a:r>
            <a:r>
              <a:rPr lang="en-US" altLang="ja-JP" sz="2000" dirty="0" smtClean="0">
                <a:solidFill>
                  <a:srgbClr val="FF0000"/>
                </a:solidFill>
              </a:rPr>
              <a:t/>
            </a:r>
            <a:br>
              <a:rPr lang="en-US" altLang="ja-JP" sz="2000" dirty="0" smtClean="0">
                <a:solidFill>
                  <a:srgbClr val="FF0000"/>
                </a:solidFill>
              </a:rPr>
            </a:br>
            <a:r>
              <a:rPr lang="ja-JP" altLang="en-US" sz="2000" dirty="0" smtClean="0">
                <a:solidFill>
                  <a:srgbClr val="FF0000"/>
                </a:solidFill>
              </a:rPr>
              <a:t>保安</a:t>
            </a:r>
            <a:r>
              <a:rPr lang="ja-JP" altLang="en-US" sz="2000" dirty="0">
                <a:solidFill>
                  <a:srgbClr val="FF0000"/>
                </a:solidFill>
              </a:rPr>
              <a:t>の監督者として</a:t>
            </a:r>
            <a:r>
              <a:rPr lang="ja-JP" altLang="en-US" sz="2000" dirty="0" smtClean="0">
                <a:solidFill>
                  <a:srgbClr val="FF0000"/>
                </a:solidFill>
              </a:rPr>
              <a:t>、電気</a:t>
            </a:r>
            <a:r>
              <a:rPr lang="ja-JP" altLang="en-US" sz="2000" dirty="0">
                <a:solidFill>
                  <a:srgbClr val="FF0000"/>
                </a:solidFill>
              </a:rPr>
              <a:t>主任</a:t>
            </a:r>
            <a:r>
              <a:rPr lang="ja-JP" altLang="en-US" sz="2000" dirty="0">
                <a:solidFill>
                  <a:srgbClr val="FF0000"/>
                </a:solidFill>
              </a:rPr>
              <a:t>技術者の選任が法令</a:t>
            </a:r>
            <a:r>
              <a:rPr lang="ja-JP" altLang="en-US" sz="2000" dirty="0">
                <a:solidFill>
                  <a:srgbClr val="FF0000"/>
                </a:solidFill>
              </a:rPr>
              <a:t>で</a:t>
            </a:r>
            <a:r>
              <a:rPr lang="ja-JP" altLang="en-US" sz="2000" dirty="0" smtClean="0">
                <a:solidFill>
                  <a:srgbClr val="FF0000"/>
                </a:solidFill>
              </a:rPr>
              <a:t>義務</a:t>
            </a:r>
            <a:r>
              <a:rPr lang="en-US" altLang="ja-JP" sz="2000" dirty="0" smtClean="0">
                <a:solidFill>
                  <a:srgbClr val="FF0000"/>
                </a:solidFill>
              </a:rPr>
              <a:t/>
            </a:r>
            <a:br>
              <a:rPr lang="en-US" altLang="ja-JP" sz="2000" dirty="0" smtClean="0">
                <a:solidFill>
                  <a:srgbClr val="FF0000"/>
                </a:solidFill>
              </a:rPr>
            </a:br>
            <a:r>
              <a:rPr lang="ja-JP" altLang="en-US" sz="2000" dirty="0" smtClean="0">
                <a:solidFill>
                  <a:srgbClr val="FF0000"/>
                </a:solidFill>
              </a:rPr>
              <a:t>づけられて</a:t>
            </a:r>
            <a:r>
              <a:rPr lang="ja-JP" altLang="en-US" sz="2000" dirty="0">
                <a:solidFill>
                  <a:srgbClr val="FF0000"/>
                </a:solidFill>
              </a:rPr>
              <a:t>いる</a:t>
            </a:r>
            <a:endParaRPr lang="en-US" altLang="ja-JP" sz="2000" dirty="0"/>
          </a:p>
          <a:p>
            <a:r>
              <a:rPr lang="ja-JP" altLang="en-US" sz="2000" dirty="0"/>
              <a:t>第三種</a:t>
            </a:r>
            <a:endParaRPr lang="en-US" altLang="ja-JP" sz="2000" dirty="0"/>
          </a:p>
          <a:p>
            <a:pPr lvl="1"/>
            <a:r>
              <a:rPr lang="ja-JP" altLang="en-US" sz="2000" dirty="0"/>
              <a:t>電圧</a:t>
            </a:r>
            <a:r>
              <a:rPr lang="ja-JP" altLang="en-US" sz="2000" dirty="0"/>
              <a:t>が</a:t>
            </a:r>
            <a:r>
              <a:rPr lang="en-US" altLang="ja-JP" sz="2000" dirty="0"/>
              <a:t>5</a:t>
            </a:r>
            <a:r>
              <a:rPr lang="ja-JP" altLang="en-US" sz="2000" dirty="0"/>
              <a:t>万</a:t>
            </a:r>
            <a:r>
              <a:rPr lang="en-US" altLang="ja-JP" sz="2000" dirty="0"/>
              <a:t>V</a:t>
            </a:r>
            <a:r>
              <a:rPr lang="ja-JP" altLang="en-US" sz="2000" dirty="0"/>
              <a:t>未満</a:t>
            </a:r>
            <a:r>
              <a:rPr lang="ja-JP" altLang="en-US" sz="2000" dirty="0"/>
              <a:t>の事業用電気</a:t>
            </a:r>
            <a:r>
              <a:rPr lang="ja-JP" altLang="en-US" sz="2000" dirty="0"/>
              <a:t>工作物</a:t>
            </a:r>
            <a:r>
              <a:rPr lang="en-US" altLang="ja-JP" sz="2000" dirty="0"/>
              <a:t>(</a:t>
            </a:r>
            <a:r>
              <a:rPr lang="ja-JP" altLang="en-US" sz="2000" dirty="0"/>
              <a:t>出力</a:t>
            </a:r>
            <a:r>
              <a:rPr lang="en-US" altLang="ja-JP" sz="2000" dirty="0"/>
              <a:t>5</a:t>
            </a:r>
            <a:r>
              <a:rPr lang="ja-JP" altLang="en-US" sz="2000" dirty="0"/>
              <a:t>千</a:t>
            </a:r>
            <a:r>
              <a:rPr lang="en-US" altLang="ja-JP" sz="2000" dirty="0"/>
              <a:t>kW</a:t>
            </a:r>
            <a:r>
              <a:rPr lang="ja-JP" altLang="en-US" sz="2000" dirty="0" smtClean="0"/>
              <a:t>以上</a:t>
            </a:r>
            <a:r>
              <a:rPr lang="en-US" altLang="ja-JP" sz="2000" dirty="0" smtClean="0"/>
              <a:t/>
            </a:r>
            <a:br>
              <a:rPr lang="en-US" altLang="ja-JP" sz="2000" dirty="0" smtClean="0"/>
            </a:br>
            <a:r>
              <a:rPr lang="ja-JP" altLang="en-US" sz="2000" dirty="0" smtClean="0"/>
              <a:t>の</a:t>
            </a:r>
            <a:r>
              <a:rPr lang="ja-JP" altLang="en-US" sz="2000" dirty="0"/>
              <a:t>発電所を</a:t>
            </a:r>
            <a:r>
              <a:rPr lang="ja-JP" altLang="en-US" sz="2000" dirty="0"/>
              <a:t>除く</a:t>
            </a:r>
            <a:r>
              <a:rPr lang="en-US" altLang="ja-JP" sz="2000" dirty="0"/>
              <a:t>)</a:t>
            </a:r>
            <a:endParaRPr lang="ja-JP" altLang="en-US" sz="2000" dirty="0"/>
          </a:p>
          <a:p>
            <a:r>
              <a:rPr lang="ja-JP" altLang="en-US" sz="2000" dirty="0"/>
              <a:t>第二種</a:t>
            </a:r>
            <a:endParaRPr lang="en-US" altLang="ja-JP" sz="2000" dirty="0"/>
          </a:p>
          <a:p>
            <a:pPr lvl="1"/>
            <a:r>
              <a:rPr lang="ja-JP" altLang="en-US" sz="2000" dirty="0"/>
              <a:t>電圧</a:t>
            </a:r>
            <a:r>
              <a:rPr lang="ja-JP" altLang="en-US" sz="2000" dirty="0"/>
              <a:t>が</a:t>
            </a:r>
            <a:r>
              <a:rPr lang="en-US" altLang="ja-JP" sz="2000" dirty="0"/>
              <a:t>17</a:t>
            </a:r>
            <a:r>
              <a:rPr lang="ja-JP" altLang="en-US" sz="2000" dirty="0"/>
              <a:t>万</a:t>
            </a:r>
            <a:r>
              <a:rPr lang="en-US" altLang="ja-JP" sz="2000" dirty="0"/>
              <a:t>V</a:t>
            </a:r>
            <a:r>
              <a:rPr lang="ja-JP" altLang="en-US" sz="2000" dirty="0"/>
              <a:t>未満</a:t>
            </a:r>
            <a:r>
              <a:rPr lang="ja-JP" altLang="en-US" sz="2000" dirty="0"/>
              <a:t>の事業用電気工作物</a:t>
            </a:r>
          </a:p>
          <a:p>
            <a:r>
              <a:rPr lang="ja-JP" altLang="en-US" sz="2000" dirty="0"/>
              <a:t>第一種</a:t>
            </a:r>
            <a:endParaRPr lang="en-US" altLang="ja-JP" sz="2000" dirty="0"/>
          </a:p>
          <a:p>
            <a:pPr lvl="1"/>
            <a:r>
              <a:rPr lang="ja-JP" altLang="en-US" sz="2000" dirty="0"/>
              <a:t>すべて</a:t>
            </a:r>
            <a:r>
              <a:rPr lang="ja-JP" altLang="en-US" sz="2000" dirty="0"/>
              <a:t>の事業用電気</a:t>
            </a:r>
            <a:r>
              <a:rPr lang="ja-JP" altLang="en-US" sz="2000" dirty="0"/>
              <a:t>工作物 </a:t>
            </a:r>
            <a:r>
              <a:rPr lang="en-US" altLang="ja-JP" sz="2000" dirty="0">
                <a:sym typeface="Wingdings" panose="05000000000000000000" pitchFamily="2" charset="2"/>
              </a:rPr>
              <a:t></a:t>
            </a:r>
            <a:r>
              <a:rPr lang="ja-JP" altLang="en-US" sz="2000" dirty="0">
                <a:sym typeface="Wingdings" panose="05000000000000000000" pitchFamily="2" charset="2"/>
              </a:rPr>
              <a:t>最高</a:t>
            </a:r>
            <a:r>
              <a:rPr lang="ja-JP" altLang="en-US" sz="2000" dirty="0">
                <a:sym typeface="Wingdings" panose="05000000000000000000" pitchFamily="2" charset="2"/>
              </a:rPr>
              <a:t>レベル</a:t>
            </a:r>
            <a:endParaRPr lang="ja-JP" altLang="en-US" sz="2000" dirty="0"/>
          </a:p>
        </p:txBody>
      </p:sp>
      <p:pic>
        <p:nvPicPr>
          <p:cNvPr id="6" name="Picture 2" descr="C:\Users\kiyoyama\Desktop\fig1a.jpg"/>
          <p:cNvPicPr>
            <a:picLocks noChangeAspect="1" noChangeArrowheads="1"/>
          </p:cNvPicPr>
          <p:nvPr/>
        </p:nvPicPr>
        <p:blipFill>
          <a:blip r:embed="rId2"/>
          <a:srcRect/>
          <a:stretch>
            <a:fillRect/>
          </a:stretch>
        </p:blipFill>
        <p:spPr bwMode="auto">
          <a:xfrm>
            <a:off x="7779125" y="1321632"/>
            <a:ext cx="3982384" cy="2719154"/>
          </a:xfrm>
          <a:prstGeom prst="rect">
            <a:avLst/>
          </a:prstGeom>
          <a:noFill/>
          <a:effectLst>
            <a:innerShdw blurRad="254000" dist="50800" dir="13500000">
              <a:schemeClr val="bg1">
                <a:alpha val="50000"/>
              </a:schemeClr>
            </a:innerShdw>
          </a:effectLst>
        </p:spPr>
      </p:pic>
    </p:spTree>
    <p:extLst>
      <p:ext uri="{BB962C8B-B14F-4D97-AF65-F5344CB8AC3E}">
        <p14:creationId xmlns:p14="http://schemas.microsoft.com/office/powerpoint/2010/main" val="4200555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大学と専門学校</a:t>
            </a:r>
            <a:endParaRPr kumimoji="1" lang="ja-JP" altLang="en-US" dirty="0"/>
          </a:p>
        </p:txBody>
      </p:sp>
      <p:sp>
        <p:nvSpPr>
          <p:cNvPr id="3" name="コンテンツ プレースホルダー 2"/>
          <p:cNvSpPr>
            <a:spLocks noGrp="1"/>
          </p:cNvSpPr>
          <p:nvPr>
            <p:ph idx="1"/>
          </p:nvPr>
        </p:nvSpPr>
        <p:spPr>
          <a:xfrm>
            <a:off x="295835" y="1323095"/>
            <a:ext cx="9809861" cy="5143879"/>
          </a:xfrm>
        </p:spPr>
        <p:txBody>
          <a:bodyPr/>
          <a:lstStyle/>
          <a:p>
            <a:pPr marL="0" indent="0">
              <a:buNone/>
            </a:pPr>
            <a:r>
              <a:rPr lang="ja-JP" altLang="en-US" b="1" u="sng" dirty="0" smtClean="0"/>
              <a:t>専門学校等（職業訓練）</a:t>
            </a:r>
            <a:endParaRPr lang="en-US" altLang="ja-JP" b="1" u="sng" dirty="0"/>
          </a:p>
          <a:p>
            <a:r>
              <a:rPr lang="ja-JP" altLang="en-US" sz="2400" dirty="0"/>
              <a:t>電流・</a:t>
            </a:r>
            <a:r>
              <a:rPr lang="ja-JP" altLang="en-US" sz="2400" dirty="0"/>
              <a:t>電圧</a:t>
            </a:r>
            <a:r>
              <a:rPr lang="ja-JP" altLang="en-US" sz="2400" dirty="0"/>
              <a:t>の</a:t>
            </a:r>
            <a:r>
              <a:rPr lang="ja-JP" altLang="en-US" sz="2400" dirty="0"/>
              <a:t>計</a:t>
            </a:r>
            <a:r>
              <a:rPr lang="ja-JP" altLang="en-US" sz="2400" dirty="0"/>
              <a:t>算法</a:t>
            </a:r>
            <a:r>
              <a:rPr lang="ja-JP" altLang="en-US" sz="2400" dirty="0" smtClean="0"/>
              <a:t>や部品の選び方</a:t>
            </a:r>
            <a:r>
              <a:rPr lang="ja-JP" altLang="en-US" sz="2400" dirty="0"/>
              <a:t>など</a:t>
            </a:r>
            <a:r>
              <a:rPr lang="ja-JP" altLang="en-US" sz="2400" dirty="0"/>
              <a:t>を</a:t>
            </a:r>
            <a:r>
              <a:rPr lang="ja-JP" altLang="en-US" sz="2400" dirty="0"/>
              <a:t>学ぶ</a:t>
            </a:r>
            <a:endParaRPr lang="en-US" altLang="ja-JP" sz="2400" dirty="0"/>
          </a:p>
          <a:p>
            <a:r>
              <a:rPr lang="ja-JP" altLang="en-US" sz="2400" dirty="0"/>
              <a:t>法則の利用方法を学ぶ</a:t>
            </a:r>
            <a:endParaRPr lang="en-US" altLang="ja-JP" sz="2400" dirty="0"/>
          </a:p>
          <a:p>
            <a:r>
              <a:rPr lang="ja-JP" altLang="en-US" sz="2400" dirty="0"/>
              <a:t>実技重視</a:t>
            </a:r>
            <a:endParaRPr lang="en-US" altLang="ja-JP" sz="2400" dirty="0"/>
          </a:p>
          <a:p>
            <a:pPr marL="0" indent="0">
              <a:buNone/>
            </a:pPr>
            <a:endParaRPr lang="en-US" altLang="ja-JP" b="1" u="sng" dirty="0" smtClean="0"/>
          </a:p>
          <a:p>
            <a:pPr marL="0" indent="0">
              <a:buNone/>
            </a:pPr>
            <a:r>
              <a:rPr lang="ja-JP" altLang="en-US" b="1" u="sng" dirty="0" smtClean="0"/>
              <a:t>大学</a:t>
            </a:r>
            <a:r>
              <a:rPr lang="ja-JP" altLang="en-US" b="1" u="sng" dirty="0"/>
              <a:t>：</a:t>
            </a:r>
            <a:r>
              <a:rPr lang="ja-JP" altLang="en-US" b="1" u="sng" dirty="0" smtClean="0"/>
              <a:t>知識</a:t>
            </a:r>
            <a:r>
              <a:rPr lang="ja-JP" altLang="en-US" b="1" u="sng" dirty="0"/>
              <a:t>（</a:t>
            </a:r>
            <a:r>
              <a:rPr lang="ja-JP" altLang="en-US" b="1" u="sng" dirty="0" smtClean="0"/>
              <a:t>摂理</a:t>
            </a:r>
            <a:r>
              <a:rPr lang="ja-JP" altLang="en-US" b="1" u="sng" dirty="0" smtClean="0"/>
              <a:t>と</a:t>
            </a:r>
            <a:r>
              <a:rPr lang="ja-JP" altLang="en-US" b="1" u="sng" dirty="0" smtClean="0"/>
              <a:t>思考法</a:t>
            </a:r>
            <a:r>
              <a:rPr lang="ja-JP" altLang="en-US" b="1" u="sng" dirty="0"/>
              <a:t>）</a:t>
            </a:r>
            <a:endParaRPr lang="en-US" altLang="ja-JP" b="1" u="sng" dirty="0"/>
          </a:p>
          <a:p>
            <a:r>
              <a:rPr lang="ja-JP" altLang="en-US" sz="2400" dirty="0"/>
              <a:t>電池で発生</a:t>
            </a:r>
            <a:r>
              <a:rPr lang="ja-JP" altLang="en-US" sz="2400" dirty="0"/>
              <a:t>した</a:t>
            </a:r>
            <a:r>
              <a:rPr lang="ja-JP" altLang="en-US" sz="2400" dirty="0" smtClean="0"/>
              <a:t>エネルギーは</a:t>
            </a:r>
            <a:r>
              <a:rPr lang="ja-JP" altLang="en-US" sz="2400" dirty="0"/>
              <a:t>、どう</a:t>
            </a:r>
            <a:r>
              <a:rPr lang="ja-JP" altLang="en-US" sz="2400" dirty="0" smtClean="0"/>
              <a:t>いうメカ</a:t>
            </a:r>
            <a:r>
              <a:rPr lang="en-US" altLang="ja-JP" sz="2400" dirty="0" smtClean="0"/>
              <a:t/>
            </a:r>
            <a:br>
              <a:rPr lang="en-US" altLang="ja-JP" sz="2400" dirty="0" smtClean="0"/>
            </a:br>
            <a:r>
              <a:rPr lang="ja-JP" altLang="en-US" sz="2400" dirty="0" smtClean="0"/>
              <a:t>ニズムで電球</a:t>
            </a:r>
            <a:r>
              <a:rPr lang="ja-JP" altLang="en-US" sz="2400" dirty="0"/>
              <a:t>を光らせるのか？</a:t>
            </a:r>
            <a:endParaRPr lang="en-US" altLang="ja-JP" sz="2400" dirty="0"/>
          </a:p>
          <a:p>
            <a:r>
              <a:rPr lang="ja-JP" altLang="en-US" sz="2400" dirty="0"/>
              <a:t>もっと新しい法則はないか</a:t>
            </a:r>
            <a:r>
              <a:rPr lang="ja-JP" altLang="en-US" sz="2400" dirty="0" smtClean="0"/>
              <a:t>、もっと面白い</a:t>
            </a:r>
            <a:r>
              <a:rPr lang="en-US" altLang="ja-JP" sz="2400" dirty="0" smtClean="0"/>
              <a:t/>
            </a:r>
            <a:br>
              <a:rPr lang="en-US" altLang="ja-JP" sz="2400" dirty="0" smtClean="0"/>
            </a:br>
            <a:r>
              <a:rPr lang="ja-JP" altLang="en-US" sz="2400" dirty="0" smtClean="0"/>
              <a:t>応用</a:t>
            </a:r>
            <a:r>
              <a:rPr lang="ja-JP" altLang="en-US" sz="2400" dirty="0"/>
              <a:t>はないか</a:t>
            </a:r>
            <a:r>
              <a:rPr lang="ja-JP" altLang="en-US" sz="2400" dirty="0" smtClean="0"/>
              <a:t>探る</a:t>
            </a:r>
            <a:endParaRPr lang="en-US" altLang="ja-JP" sz="2400" dirty="0" smtClean="0"/>
          </a:p>
          <a:p>
            <a:r>
              <a:rPr lang="ja-JP" altLang="en-US" sz="2400" b="1" dirty="0" smtClean="0">
                <a:solidFill>
                  <a:srgbClr val="FF0000"/>
                </a:solidFill>
              </a:rPr>
              <a:t>先生たちは皆研究者 </a:t>
            </a:r>
            <a:r>
              <a:rPr lang="en-US" altLang="ja-JP" sz="2400" b="1" dirty="0" smtClean="0">
                <a:solidFill>
                  <a:srgbClr val="FF0000"/>
                </a:solidFill>
                <a:sym typeface="Wingdings" panose="05000000000000000000" pitchFamily="2" charset="2"/>
              </a:rPr>
              <a:t> </a:t>
            </a:r>
            <a:r>
              <a:rPr lang="ja-JP" altLang="en-US" sz="2400" b="1" dirty="0" smtClean="0">
                <a:solidFill>
                  <a:srgbClr val="FF0000"/>
                </a:solidFill>
              </a:rPr>
              <a:t>最新の研究にふれながら学ぶ</a:t>
            </a:r>
            <a:endParaRPr lang="en-US" altLang="ja-JP" b="1" dirty="0">
              <a:solidFill>
                <a:srgbClr val="FF0000"/>
              </a:solidFill>
            </a:endParaRPr>
          </a:p>
          <a:p>
            <a:endParaRPr kumimoji="1" lang="ja-JP" altLang="en-US" dirty="0"/>
          </a:p>
        </p:txBody>
      </p:sp>
      <p:pic>
        <p:nvPicPr>
          <p:cNvPr id="4" name="Picture 2" descr="C:\Users\kiyoyama\Desktop\fig_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615328" y="2675806"/>
            <a:ext cx="3501498" cy="227158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テキスト ボックス 4"/>
          <p:cNvSpPr txBox="1"/>
          <p:nvPr/>
        </p:nvSpPr>
        <p:spPr>
          <a:xfrm>
            <a:off x="7862135" y="3236784"/>
            <a:ext cx="1435009" cy="1200329"/>
          </a:xfrm>
          <a:prstGeom prst="rect">
            <a:avLst/>
          </a:prstGeom>
          <a:noFill/>
        </p:spPr>
        <p:txBody>
          <a:bodyPr wrap="none" rtlCol="0">
            <a:spAutoFit/>
          </a:bodyPr>
          <a:lstStyle/>
          <a:p>
            <a:pPr algn="ctr" eaLnBrk="0" fontAlgn="base" hangingPunct="0">
              <a:spcBef>
                <a:spcPct val="0"/>
              </a:spcBef>
              <a:spcAft>
                <a:spcPct val="0"/>
              </a:spcAft>
              <a:defRPr/>
            </a:pPr>
            <a:r>
              <a:rPr lang="ja-JP" altLang="en-US" sz="3600" dirty="0">
                <a:solidFill>
                  <a:srgbClr val="FF0000"/>
                </a:solidFill>
                <a:latin typeface="HGS創英角ﾎﾟｯﾌﾟ体" pitchFamily="50" charset="-128"/>
                <a:ea typeface="HGS創英角ﾎﾟｯﾌﾟ体" pitchFamily="50" charset="-128"/>
              </a:rPr>
              <a:t>電池</a:t>
            </a:r>
            <a:endParaRPr lang="en-US" altLang="ja-JP" sz="3600" dirty="0">
              <a:solidFill>
                <a:srgbClr val="FF0000"/>
              </a:solidFill>
              <a:latin typeface="HGS創英角ﾎﾟｯﾌﾟ体" pitchFamily="50" charset="-128"/>
              <a:ea typeface="HGS創英角ﾎﾟｯﾌﾟ体" pitchFamily="50" charset="-128"/>
            </a:endParaRPr>
          </a:p>
          <a:p>
            <a:pPr algn="ctr" eaLnBrk="0" fontAlgn="base" hangingPunct="0">
              <a:spcBef>
                <a:spcPct val="0"/>
              </a:spcBef>
              <a:spcAft>
                <a:spcPct val="0"/>
              </a:spcAft>
              <a:defRPr/>
            </a:pPr>
            <a:r>
              <a:rPr lang="en-US" altLang="ja-JP" sz="3600" dirty="0">
                <a:solidFill>
                  <a:srgbClr val="FF0000"/>
                </a:solidFill>
                <a:latin typeface="HGS創英角ﾎﾟｯﾌﾟ体" pitchFamily="50" charset="-128"/>
                <a:ea typeface="HGS創英角ﾎﾟｯﾌﾟ体" pitchFamily="50" charset="-128"/>
              </a:rPr>
              <a:t>(</a:t>
            </a:r>
            <a:r>
              <a:rPr lang="ja-JP" altLang="en-US" sz="3600" dirty="0">
                <a:solidFill>
                  <a:srgbClr val="FF0000"/>
                </a:solidFill>
                <a:latin typeface="HGS創英角ﾎﾟｯﾌﾟ体" pitchFamily="50" charset="-128"/>
                <a:ea typeface="HGS創英角ﾎﾟｯﾌﾟ体" pitchFamily="50" charset="-128"/>
              </a:rPr>
              <a:t>電圧</a:t>
            </a:r>
            <a:r>
              <a:rPr lang="en-US" altLang="ja-JP" sz="3600" dirty="0">
                <a:solidFill>
                  <a:srgbClr val="FF0000"/>
                </a:solidFill>
                <a:latin typeface="HGS創英角ﾎﾟｯﾌﾟ体" pitchFamily="50" charset="-128"/>
                <a:ea typeface="HGS創英角ﾎﾟｯﾌﾟ体" pitchFamily="50" charset="-128"/>
              </a:rPr>
              <a:t>)</a:t>
            </a:r>
            <a:endParaRPr lang="ja-JP" altLang="en-US" sz="3600" dirty="0">
              <a:solidFill>
                <a:srgbClr val="FF0000"/>
              </a:solidFill>
              <a:latin typeface="HGS創英角ﾎﾟｯﾌﾟ体" pitchFamily="50" charset="-128"/>
              <a:ea typeface="HGS創英角ﾎﾟｯﾌﾟ体" pitchFamily="50" charset="-128"/>
            </a:endParaRPr>
          </a:p>
        </p:txBody>
      </p:sp>
      <p:sp>
        <p:nvSpPr>
          <p:cNvPr id="6" name="テキスト ボックス 5"/>
          <p:cNvSpPr txBox="1"/>
          <p:nvPr/>
        </p:nvSpPr>
        <p:spPr>
          <a:xfrm>
            <a:off x="8870246" y="1340769"/>
            <a:ext cx="1107996" cy="646331"/>
          </a:xfrm>
          <a:prstGeom prst="rect">
            <a:avLst/>
          </a:prstGeom>
          <a:noFill/>
        </p:spPr>
        <p:txBody>
          <a:bodyPr wrap="none" rtlCol="0">
            <a:spAutoFit/>
          </a:bodyPr>
          <a:lstStyle/>
          <a:p>
            <a:pPr eaLnBrk="0" fontAlgn="base" hangingPunct="0">
              <a:spcBef>
                <a:spcPct val="0"/>
              </a:spcBef>
              <a:spcAft>
                <a:spcPct val="0"/>
              </a:spcAft>
              <a:defRPr/>
            </a:pPr>
            <a:r>
              <a:rPr lang="ja-JP" altLang="en-US" sz="3600" dirty="0">
                <a:solidFill>
                  <a:srgbClr val="0000FF"/>
                </a:solidFill>
                <a:latin typeface="HGS創英角ﾎﾟｯﾌﾟ体" pitchFamily="50" charset="-128"/>
                <a:ea typeface="HGS創英角ﾎﾟｯﾌﾟ体" pitchFamily="50" charset="-128"/>
              </a:rPr>
              <a:t>電流</a:t>
            </a:r>
            <a:endParaRPr lang="ja-JP" altLang="en-US" sz="3600" dirty="0">
              <a:solidFill>
                <a:srgbClr val="0000FF"/>
              </a:solidFill>
              <a:latin typeface="HGS創英角ﾎﾟｯﾌﾟ体" pitchFamily="50" charset="-128"/>
              <a:ea typeface="HGS創英角ﾎﾟｯﾌﾟ体" pitchFamily="50" charset="-128"/>
            </a:endParaRPr>
          </a:p>
        </p:txBody>
      </p:sp>
      <p:pic>
        <p:nvPicPr>
          <p:cNvPr id="7" name="Picture 5" descr="C:\Users\kiyoyama\Desktop\s-027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2375" y="1412777"/>
            <a:ext cx="886307" cy="62041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5" descr="C:\Users\kiyoyama\Desktop\s-027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14263" y="5661249"/>
            <a:ext cx="886307" cy="620415"/>
          </a:xfrm>
          <a:prstGeom prst="rect">
            <a:avLst/>
          </a:prstGeom>
          <a:noFill/>
          <a:extLst>
            <a:ext uri="{909E8E84-426E-40dd-AFC4-6F175D3DCCD1}">
              <a14:hiddenFill xmlns="" xmlns:a14="http://schemas.microsoft.com/office/drawing/2010/main">
                <a:solidFill>
                  <a:srgbClr val="FFFFFF"/>
                </a:solidFill>
              </a14:hiddenFill>
            </a:ext>
          </a:extLst>
        </p:spPr>
      </p:pic>
      <p:sp>
        <p:nvSpPr>
          <p:cNvPr id="9" name="テキスト ボックス 8"/>
          <p:cNvSpPr txBox="1"/>
          <p:nvPr/>
        </p:nvSpPr>
        <p:spPr>
          <a:xfrm>
            <a:off x="9878358" y="5662990"/>
            <a:ext cx="1107996" cy="646331"/>
          </a:xfrm>
          <a:prstGeom prst="rect">
            <a:avLst/>
          </a:prstGeom>
          <a:noFill/>
        </p:spPr>
        <p:txBody>
          <a:bodyPr wrap="none" rtlCol="0">
            <a:spAutoFit/>
          </a:bodyPr>
          <a:lstStyle/>
          <a:p>
            <a:pPr eaLnBrk="0" fontAlgn="base" hangingPunct="0">
              <a:spcBef>
                <a:spcPct val="0"/>
              </a:spcBef>
              <a:spcAft>
                <a:spcPct val="0"/>
              </a:spcAft>
              <a:defRPr/>
            </a:pPr>
            <a:r>
              <a:rPr lang="ja-JP" altLang="en-US" sz="3600" dirty="0">
                <a:solidFill>
                  <a:srgbClr val="0000FF"/>
                </a:solidFill>
                <a:latin typeface="HGS創英角ﾎﾟｯﾌﾟ体" pitchFamily="50" charset="-128"/>
                <a:ea typeface="HGS創英角ﾎﾟｯﾌﾟ体" pitchFamily="50" charset="-128"/>
              </a:rPr>
              <a:t>電流</a:t>
            </a:r>
            <a:endParaRPr lang="ja-JP" altLang="en-US" sz="3600" dirty="0">
              <a:solidFill>
                <a:srgbClr val="0000FF"/>
              </a:solidFill>
              <a:latin typeface="HGS創英角ﾎﾟｯﾌﾟ体" pitchFamily="50" charset="-128"/>
              <a:ea typeface="HGS創英角ﾎﾟｯﾌﾟ体" pitchFamily="50" charset="-128"/>
            </a:endParaRPr>
          </a:p>
        </p:txBody>
      </p:sp>
      <mc:AlternateContent xmlns:mc="http://schemas.openxmlformats.org/markup-compatibility/2006">
        <mc:Choice xmlns:a14="http://schemas.microsoft.com/office/drawing/2010/main" Requires="a14">
          <p:sp>
            <p:nvSpPr>
              <p:cNvPr id="10" name="テキスト ボックス 9"/>
              <p:cNvSpPr txBox="1"/>
              <p:nvPr/>
            </p:nvSpPr>
            <p:spPr>
              <a:xfrm>
                <a:off x="7240939" y="2263823"/>
                <a:ext cx="2056204" cy="76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4400" b="1" i="1">
                          <a:solidFill>
                            <a:srgbClr val="FF0000"/>
                          </a:solidFill>
                          <a:latin typeface="Cambria Math" panose="02040503050406030204" pitchFamily="18" charset="0"/>
                        </a:rPr>
                        <m:t>𝑬</m:t>
                      </m:r>
                      <m:r>
                        <a:rPr lang="en-US" altLang="ja-JP" sz="4400" b="1" i="1">
                          <a:latin typeface="Cambria Math" panose="02040503050406030204" pitchFamily="18" charset="0"/>
                        </a:rPr>
                        <m:t>=</m:t>
                      </m:r>
                      <m:r>
                        <a:rPr lang="en-US" altLang="ja-JP" sz="4400" b="1" i="1">
                          <a:solidFill>
                            <a:schemeClr val="accent1">
                              <a:lumMod val="75000"/>
                            </a:schemeClr>
                          </a:solidFill>
                          <a:latin typeface="Cambria Math" panose="02040503050406030204" pitchFamily="18" charset="0"/>
                        </a:rPr>
                        <m:t>𝑰</m:t>
                      </m:r>
                      <m:r>
                        <a:rPr lang="en-US" altLang="ja-JP" sz="4400" b="1" i="1">
                          <a:latin typeface="Cambria Math" panose="02040503050406030204" pitchFamily="18" charset="0"/>
                        </a:rPr>
                        <m:t>𝑹</m:t>
                      </m:r>
                    </m:oMath>
                  </m:oMathPara>
                </a14:m>
                <a:endParaRPr lang="ja-JP" altLang="en-US" sz="4400" b="1" dirty="0"/>
              </a:p>
            </p:txBody>
          </p:sp>
        </mc:Choice>
        <mc:Fallback>
          <p:sp>
            <p:nvSpPr>
              <p:cNvPr id="10" name="テキスト ボックス 9"/>
              <p:cNvSpPr txBox="1">
                <a:spLocks noRot="1" noChangeAspect="1" noMove="1" noResize="1" noEditPoints="1" noAdjustHandles="1" noChangeArrowheads="1" noChangeShapeType="1" noTextEdit="1"/>
              </p:cNvSpPr>
              <p:nvPr/>
            </p:nvSpPr>
            <p:spPr>
              <a:xfrm>
                <a:off x="7240939" y="2263823"/>
                <a:ext cx="2056204" cy="769441"/>
              </a:xfrm>
              <a:prstGeom prst="rect">
                <a:avLst/>
              </a:prstGeom>
              <a:blipFill>
                <a:blip r:embed="rId4"/>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3382420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HG丸ｺﾞｼｯｸM-PRO" panose="020F0600000000000000" pitchFamily="50" charset="-128"/>
                <a:ea typeface="HG丸ｺﾞｼｯｸM-PRO" panose="020F0600000000000000" pitchFamily="50" charset="-128"/>
              </a:rPr>
              <a:t>学歴と生涯賃金</a:t>
            </a:r>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4" name="Picture 2" descr="C:\Users\kiyoyama\Desktop\fig_gaku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5961" y="898447"/>
            <a:ext cx="4681584" cy="296455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 descr="C:\Users\kiyoyama\Desktop\fig_gaku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7225" y="3490735"/>
            <a:ext cx="4662397" cy="301106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テキスト ボックス 5"/>
          <p:cNvSpPr txBox="1"/>
          <p:nvPr/>
        </p:nvSpPr>
        <p:spPr>
          <a:xfrm>
            <a:off x="7680177" y="1276493"/>
            <a:ext cx="800219" cy="461665"/>
          </a:xfrm>
          <a:prstGeom prst="rect">
            <a:avLst/>
          </a:prstGeom>
          <a:solidFill>
            <a:schemeClr val="bg1"/>
          </a:solidFill>
        </p:spPr>
        <p:txBody>
          <a:bodyPr wrap="none" rtlCol="0">
            <a:spAutoFit/>
          </a:bodyPr>
          <a:lstStyle/>
          <a:p>
            <a:r>
              <a:rPr lang="ja-JP" altLang="en-US" sz="2400" dirty="0">
                <a:latin typeface="HG丸ｺﾞｼｯｸM-PRO" panose="020F0600000000000000" pitchFamily="50" charset="-128"/>
                <a:ea typeface="HG丸ｺﾞｼｯｸM-PRO" panose="020F0600000000000000" pitchFamily="50" charset="-128"/>
              </a:rPr>
              <a:t>男性</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7" name="テキスト ボックス 6"/>
          <p:cNvSpPr txBox="1"/>
          <p:nvPr/>
        </p:nvSpPr>
        <p:spPr>
          <a:xfrm>
            <a:off x="7736784" y="3912211"/>
            <a:ext cx="800219" cy="461665"/>
          </a:xfrm>
          <a:prstGeom prst="rect">
            <a:avLst/>
          </a:prstGeom>
          <a:solidFill>
            <a:schemeClr val="bg1"/>
          </a:solidFill>
        </p:spPr>
        <p:txBody>
          <a:bodyPr wrap="none" rtlCol="0">
            <a:spAutoFit/>
          </a:bodyPr>
          <a:lstStyle/>
          <a:p>
            <a:r>
              <a:rPr lang="ja-JP" altLang="en-US" sz="2400" dirty="0">
                <a:latin typeface="HG丸ｺﾞｼｯｸM-PRO" panose="020F0600000000000000" pitchFamily="50" charset="-128"/>
                <a:ea typeface="HG丸ｺﾞｼｯｸM-PRO" panose="020F0600000000000000" pitchFamily="50" charset="-128"/>
              </a:rPr>
              <a:t>女性</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8" name="テキスト ボックス 7"/>
          <p:cNvSpPr txBox="1"/>
          <p:nvPr/>
        </p:nvSpPr>
        <p:spPr>
          <a:xfrm>
            <a:off x="618566" y="2039471"/>
            <a:ext cx="4886232" cy="4401205"/>
          </a:xfrm>
          <a:prstGeom prst="rect">
            <a:avLst/>
          </a:prstGeom>
          <a:noFill/>
        </p:spPr>
        <p:txBody>
          <a:bodyPr wrap="square" rtlCol="0">
            <a:spAutoFit/>
          </a:bodyPr>
          <a:lstStyle/>
          <a:p>
            <a:pPr>
              <a:spcBef>
                <a:spcPts val="600"/>
              </a:spcBef>
            </a:pPr>
            <a:r>
              <a:rPr lang="en-US" altLang="ja-JP" sz="2400" dirty="0">
                <a:latin typeface="HG丸ｺﾞｼｯｸM-PRO" panose="020F0600000000000000" pitchFamily="50" charset="-128"/>
                <a:ea typeface="HG丸ｺﾞｼｯｸM-PRO" panose="020F0600000000000000" pitchFamily="50" charset="-128"/>
              </a:rPr>
              <a:t>【</a:t>
            </a:r>
            <a:r>
              <a:rPr lang="ja-JP" altLang="en-US" sz="2400" dirty="0">
                <a:latin typeface="HG丸ｺﾞｼｯｸM-PRO" panose="020F0600000000000000" pitchFamily="50" charset="-128"/>
                <a:ea typeface="HG丸ｺﾞｼｯｸM-PRO" panose="020F0600000000000000" pitchFamily="50" charset="-128"/>
              </a:rPr>
              <a:t>高卒</a:t>
            </a:r>
            <a:r>
              <a:rPr lang="en-US" altLang="ja-JP" sz="2400" dirty="0">
                <a:latin typeface="HG丸ｺﾞｼｯｸM-PRO" panose="020F0600000000000000" pitchFamily="50" charset="-128"/>
                <a:ea typeface="HG丸ｺﾞｼｯｸM-PRO" panose="020F0600000000000000" pitchFamily="50" charset="-128"/>
              </a:rPr>
              <a:t>】</a:t>
            </a:r>
          </a:p>
          <a:p>
            <a:pPr>
              <a:spcBef>
                <a:spcPts val="600"/>
              </a:spcBef>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男性：約</a:t>
            </a:r>
            <a:r>
              <a:rPr lang="en-US" altLang="ja-JP" sz="2400" dirty="0">
                <a:latin typeface="HG丸ｺﾞｼｯｸM-PRO" panose="020F0600000000000000" pitchFamily="50" charset="-128"/>
                <a:ea typeface="HG丸ｺﾞｼｯｸM-PRO" panose="020F0600000000000000" pitchFamily="50" charset="-128"/>
              </a:rPr>
              <a:t>2</a:t>
            </a:r>
            <a:r>
              <a:rPr lang="ja-JP" altLang="en-US" sz="2400" dirty="0">
                <a:latin typeface="HG丸ｺﾞｼｯｸM-PRO" panose="020F0600000000000000" pitchFamily="50" charset="-128"/>
                <a:ea typeface="HG丸ｺﾞｼｯｸM-PRO" panose="020F0600000000000000" pitchFamily="50" charset="-128"/>
              </a:rPr>
              <a:t>億</a:t>
            </a:r>
            <a:r>
              <a:rPr lang="en-US" altLang="ja-JP" sz="2400" dirty="0">
                <a:latin typeface="HG丸ｺﾞｼｯｸM-PRO" panose="020F0600000000000000" pitchFamily="50" charset="-128"/>
                <a:ea typeface="HG丸ｺﾞｼｯｸM-PRO" panose="020F0600000000000000" pitchFamily="50" charset="-128"/>
              </a:rPr>
              <a:t>6</a:t>
            </a:r>
            <a:r>
              <a:rPr lang="ja-JP" altLang="en-US" sz="2400" dirty="0">
                <a:latin typeface="HG丸ｺﾞｼｯｸM-PRO" panose="020F0600000000000000" pitchFamily="50" charset="-128"/>
                <a:ea typeface="HG丸ｺﾞｼｯｸM-PRO" panose="020F0600000000000000" pitchFamily="50" charset="-128"/>
              </a:rPr>
              <a:t>千万円</a:t>
            </a:r>
            <a:endParaRPr lang="en-US" altLang="ja-JP" sz="2400" dirty="0">
              <a:latin typeface="HG丸ｺﾞｼｯｸM-PRO" panose="020F0600000000000000" pitchFamily="50" charset="-128"/>
              <a:ea typeface="HG丸ｺﾞｼｯｸM-PRO" panose="020F0600000000000000" pitchFamily="50" charset="-128"/>
            </a:endParaRPr>
          </a:p>
          <a:p>
            <a:pPr>
              <a:spcBef>
                <a:spcPts val="600"/>
              </a:spcBef>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女性：約</a:t>
            </a:r>
            <a:r>
              <a:rPr lang="en-US" altLang="ja-JP" sz="2400" dirty="0">
                <a:latin typeface="HG丸ｺﾞｼｯｸM-PRO" panose="020F0600000000000000" pitchFamily="50" charset="-128"/>
                <a:ea typeface="HG丸ｺﾞｼｯｸM-PRO" panose="020F0600000000000000" pitchFamily="50" charset="-128"/>
              </a:rPr>
              <a:t>1</a:t>
            </a:r>
            <a:r>
              <a:rPr lang="ja-JP" altLang="en-US" sz="2400" dirty="0">
                <a:latin typeface="HG丸ｺﾞｼｯｸM-PRO" panose="020F0600000000000000" pitchFamily="50" charset="-128"/>
                <a:ea typeface="HG丸ｺﾞｼｯｸM-PRO" panose="020F0600000000000000" pitchFamily="50" charset="-128"/>
              </a:rPr>
              <a:t>億</a:t>
            </a:r>
            <a:r>
              <a:rPr lang="en-US" altLang="ja-JP" sz="2400" dirty="0">
                <a:latin typeface="HG丸ｺﾞｼｯｸM-PRO" panose="020F0600000000000000" pitchFamily="50" charset="-128"/>
                <a:ea typeface="HG丸ｺﾞｼｯｸM-PRO" panose="020F0600000000000000" pitchFamily="50" charset="-128"/>
              </a:rPr>
              <a:t>9</a:t>
            </a:r>
            <a:r>
              <a:rPr lang="ja-JP" altLang="en-US" sz="2400" dirty="0">
                <a:latin typeface="HG丸ｺﾞｼｯｸM-PRO" panose="020F0600000000000000" pitchFamily="50" charset="-128"/>
                <a:ea typeface="HG丸ｺﾞｼｯｸM-PRO" panose="020F0600000000000000" pitchFamily="50" charset="-128"/>
              </a:rPr>
              <a:t>千万円</a:t>
            </a:r>
            <a:endParaRPr lang="en-US" altLang="ja-JP" sz="2400" dirty="0">
              <a:latin typeface="HG丸ｺﾞｼｯｸM-PRO" panose="020F0600000000000000" pitchFamily="50" charset="-128"/>
              <a:ea typeface="HG丸ｺﾞｼｯｸM-PRO" panose="020F0600000000000000" pitchFamily="50" charset="-128"/>
            </a:endParaRPr>
          </a:p>
          <a:p>
            <a:pPr>
              <a:spcBef>
                <a:spcPts val="600"/>
              </a:spcBef>
            </a:pPr>
            <a:r>
              <a:rPr lang="en-US" altLang="ja-JP" sz="2400" dirty="0">
                <a:solidFill>
                  <a:srgbClr val="FF0000"/>
                </a:solidFill>
                <a:latin typeface="HG丸ｺﾞｼｯｸM-PRO" panose="020F0600000000000000" pitchFamily="50" charset="-128"/>
                <a:ea typeface="HG丸ｺﾞｼｯｸM-PRO" panose="020F0600000000000000" pitchFamily="50" charset="-128"/>
              </a:rPr>
              <a:t>【</a:t>
            </a:r>
            <a:r>
              <a:rPr lang="ja-JP" altLang="en-US" sz="2400" dirty="0">
                <a:solidFill>
                  <a:srgbClr val="FF0000"/>
                </a:solidFill>
                <a:latin typeface="HG丸ｺﾞｼｯｸM-PRO" panose="020F0600000000000000" pitchFamily="50" charset="-128"/>
                <a:ea typeface="HG丸ｺﾞｼｯｸM-PRO" panose="020F0600000000000000" pitchFamily="50" charset="-128"/>
              </a:rPr>
              <a:t>大卒</a:t>
            </a:r>
            <a:r>
              <a:rPr lang="en-US" altLang="ja-JP" sz="2400" dirty="0">
                <a:solidFill>
                  <a:srgbClr val="FF0000"/>
                </a:solidFill>
                <a:latin typeface="HG丸ｺﾞｼｯｸM-PRO" panose="020F0600000000000000" pitchFamily="50" charset="-128"/>
                <a:ea typeface="HG丸ｺﾞｼｯｸM-PRO" panose="020F0600000000000000" pitchFamily="50" charset="-128"/>
              </a:rPr>
              <a:t>】</a:t>
            </a:r>
          </a:p>
          <a:p>
            <a:pPr>
              <a:spcBef>
                <a:spcPts val="600"/>
              </a:spcBef>
            </a:pPr>
            <a:r>
              <a:rPr lang="ja-JP" altLang="en-US" sz="2400" dirty="0">
                <a:solidFill>
                  <a:srgbClr val="FF0000"/>
                </a:solidFill>
                <a:latin typeface="HG丸ｺﾞｼｯｸM-PRO" panose="020F0600000000000000" pitchFamily="50" charset="-128"/>
                <a:ea typeface="HG丸ｺﾞｼｯｸM-PRO" panose="020F0600000000000000" pitchFamily="50" charset="-128"/>
              </a:rPr>
              <a:t>　男性：約</a:t>
            </a:r>
            <a:r>
              <a:rPr lang="en-US" altLang="ja-JP" sz="2400" dirty="0">
                <a:solidFill>
                  <a:srgbClr val="FF0000"/>
                </a:solidFill>
                <a:latin typeface="HG丸ｺﾞｼｯｸM-PRO" panose="020F0600000000000000" pitchFamily="50" charset="-128"/>
                <a:ea typeface="HG丸ｺﾞｼｯｸM-PRO" panose="020F0600000000000000" pitchFamily="50" charset="-128"/>
              </a:rPr>
              <a:t>3</a:t>
            </a:r>
            <a:r>
              <a:rPr lang="ja-JP" altLang="en-US" sz="2400" dirty="0">
                <a:solidFill>
                  <a:srgbClr val="FF0000"/>
                </a:solidFill>
                <a:latin typeface="HG丸ｺﾞｼｯｸM-PRO" panose="020F0600000000000000" pitchFamily="50" charset="-128"/>
                <a:ea typeface="HG丸ｺﾞｼｯｸM-PRO" panose="020F0600000000000000" pitchFamily="50" charset="-128"/>
              </a:rPr>
              <a:t>億</a:t>
            </a:r>
            <a:endParaRPr lang="en-US" altLang="ja-JP" sz="2400" dirty="0">
              <a:solidFill>
                <a:srgbClr val="FF0000"/>
              </a:solidFill>
              <a:latin typeface="HG丸ｺﾞｼｯｸM-PRO" panose="020F0600000000000000" pitchFamily="50" charset="-128"/>
              <a:ea typeface="HG丸ｺﾞｼｯｸM-PRO" panose="020F0600000000000000" pitchFamily="50" charset="-128"/>
            </a:endParaRPr>
          </a:p>
          <a:p>
            <a:pPr>
              <a:spcBef>
                <a:spcPts val="600"/>
              </a:spcBef>
            </a:pPr>
            <a:r>
              <a:rPr lang="ja-JP" altLang="en-US" sz="2400" dirty="0">
                <a:solidFill>
                  <a:srgbClr val="FF0000"/>
                </a:solidFill>
                <a:latin typeface="HG丸ｺﾞｼｯｸM-PRO" panose="020F0600000000000000" pitchFamily="50" charset="-128"/>
                <a:ea typeface="HG丸ｺﾞｼｯｸM-PRO" panose="020F0600000000000000" pitchFamily="50" charset="-128"/>
              </a:rPr>
              <a:t>　女性：約</a:t>
            </a:r>
            <a:r>
              <a:rPr lang="en-US" altLang="ja-JP" sz="2400" dirty="0">
                <a:solidFill>
                  <a:srgbClr val="FF0000"/>
                </a:solidFill>
                <a:latin typeface="HG丸ｺﾞｼｯｸM-PRO" panose="020F0600000000000000" pitchFamily="50" charset="-128"/>
                <a:ea typeface="HG丸ｺﾞｼｯｸM-PRO" panose="020F0600000000000000" pitchFamily="50" charset="-128"/>
              </a:rPr>
              <a:t>2</a:t>
            </a:r>
            <a:r>
              <a:rPr lang="ja-JP" altLang="en-US" sz="2400" dirty="0">
                <a:solidFill>
                  <a:srgbClr val="FF0000"/>
                </a:solidFill>
                <a:latin typeface="HG丸ｺﾞｼｯｸM-PRO" panose="020F0600000000000000" pitchFamily="50" charset="-128"/>
                <a:ea typeface="HG丸ｺﾞｼｯｸM-PRO" panose="020F0600000000000000" pitchFamily="50" charset="-128"/>
              </a:rPr>
              <a:t>億</a:t>
            </a:r>
            <a:r>
              <a:rPr lang="en-US" altLang="ja-JP" sz="2400" dirty="0">
                <a:solidFill>
                  <a:srgbClr val="FF0000"/>
                </a:solidFill>
                <a:latin typeface="HG丸ｺﾞｼｯｸM-PRO" panose="020F0600000000000000" pitchFamily="50" charset="-128"/>
                <a:ea typeface="HG丸ｺﾞｼｯｸM-PRO" panose="020F0600000000000000" pitchFamily="50" charset="-128"/>
              </a:rPr>
              <a:t>6</a:t>
            </a:r>
            <a:r>
              <a:rPr lang="ja-JP" altLang="en-US" sz="2400" dirty="0">
                <a:solidFill>
                  <a:srgbClr val="FF0000"/>
                </a:solidFill>
                <a:latin typeface="HG丸ｺﾞｼｯｸM-PRO" panose="020F0600000000000000" pitchFamily="50" charset="-128"/>
                <a:ea typeface="HG丸ｺﾞｼｯｸM-PRO" panose="020F0600000000000000" pitchFamily="50" charset="-128"/>
              </a:rPr>
              <a:t>千万円</a:t>
            </a:r>
            <a:endParaRPr lang="en-US" altLang="ja-JP" sz="2400" dirty="0">
              <a:solidFill>
                <a:srgbClr val="FF0000"/>
              </a:solidFill>
              <a:latin typeface="HG丸ｺﾞｼｯｸM-PRO" panose="020F0600000000000000" pitchFamily="50" charset="-128"/>
              <a:ea typeface="HG丸ｺﾞｼｯｸM-PRO" panose="020F0600000000000000" pitchFamily="50" charset="-128"/>
            </a:endParaRPr>
          </a:p>
          <a:p>
            <a:pPr>
              <a:spcBef>
                <a:spcPts val="600"/>
              </a:spcBef>
            </a:pPr>
            <a:endParaRPr lang="en-US" altLang="ja-JP" sz="2400" dirty="0">
              <a:solidFill>
                <a:srgbClr val="FF0000"/>
              </a:solidFill>
              <a:latin typeface="HG丸ｺﾞｼｯｸM-PRO" panose="020F0600000000000000" pitchFamily="50" charset="-128"/>
              <a:ea typeface="HG丸ｺﾞｼｯｸM-PRO" panose="020F0600000000000000" pitchFamily="50" charset="-128"/>
            </a:endParaRPr>
          </a:p>
          <a:p>
            <a:pPr>
              <a:spcBef>
                <a:spcPts val="600"/>
              </a:spcBef>
            </a:pPr>
            <a:r>
              <a:rPr lang="ja-JP" altLang="en-US" sz="2400" dirty="0">
                <a:solidFill>
                  <a:srgbClr val="FF0000"/>
                </a:solidFill>
                <a:latin typeface="HG丸ｺﾞｼｯｸM-PRO" panose="020F0600000000000000" pitchFamily="50" charset="-128"/>
                <a:ea typeface="HG丸ｺﾞｼｯｸM-PRO" panose="020F0600000000000000" pitchFamily="50" charset="-128"/>
              </a:rPr>
              <a:t>　</a:t>
            </a:r>
            <a:r>
              <a:rPr lang="ja-JP" altLang="en-US" sz="2400" dirty="0">
                <a:solidFill>
                  <a:srgbClr val="FF0000"/>
                </a:solidFill>
                <a:latin typeface="HG丸ｺﾞｼｯｸM-PRO" panose="020F0600000000000000" pitchFamily="50" charset="-128"/>
                <a:ea typeface="HG丸ｺﾞｼｯｸM-PRO" panose="020F0600000000000000" pitchFamily="50" charset="-128"/>
              </a:rPr>
              <a:t>大学院</a:t>
            </a:r>
            <a:r>
              <a:rPr lang="en-US" altLang="ja-JP" sz="2400" dirty="0">
                <a:solidFill>
                  <a:srgbClr val="FF0000"/>
                </a:solidFill>
                <a:latin typeface="HG丸ｺﾞｼｯｸM-PRO" panose="020F0600000000000000" pitchFamily="50" charset="-128"/>
                <a:ea typeface="HG丸ｺﾞｼｯｸM-PRO" panose="020F0600000000000000" pitchFamily="50" charset="-128"/>
              </a:rPr>
              <a:t>(</a:t>
            </a:r>
            <a:r>
              <a:rPr lang="ja-JP" altLang="en-US" sz="2400" dirty="0">
                <a:solidFill>
                  <a:srgbClr val="FF0000"/>
                </a:solidFill>
                <a:latin typeface="HG丸ｺﾞｼｯｸM-PRO" panose="020F0600000000000000" pitchFamily="50" charset="-128"/>
                <a:ea typeface="HG丸ｺﾞｼｯｸM-PRO" panose="020F0600000000000000" pitchFamily="50" charset="-128"/>
              </a:rPr>
              <a:t>修士</a:t>
            </a:r>
            <a:r>
              <a:rPr lang="en-US" altLang="ja-JP" sz="2400" dirty="0">
                <a:solidFill>
                  <a:srgbClr val="FF0000"/>
                </a:solidFill>
                <a:latin typeface="HG丸ｺﾞｼｯｸM-PRO" panose="020F0600000000000000" pitchFamily="50" charset="-128"/>
                <a:ea typeface="HG丸ｺﾞｼｯｸM-PRO" panose="020F0600000000000000" pitchFamily="50" charset="-128"/>
              </a:rPr>
              <a:t>)</a:t>
            </a:r>
            <a:r>
              <a:rPr lang="ja-JP" altLang="en-US" sz="2400" dirty="0">
                <a:solidFill>
                  <a:srgbClr val="FF0000"/>
                </a:solidFill>
                <a:latin typeface="HG丸ｺﾞｼｯｸM-PRO" panose="020F0600000000000000" pitchFamily="50" charset="-128"/>
                <a:ea typeface="HG丸ｺﾞｼｯｸM-PRO" panose="020F0600000000000000" pitchFamily="50" charset="-128"/>
              </a:rPr>
              <a:t>卒はさらに</a:t>
            </a:r>
            <a:r>
              <a:rPr lang="en-US" altLang="ja-JP" sz="2400" dirty="0">
                <a:solidFill>
                  <a:srgbClr val="FF0000"/>
                </a:solidFill>
                <a:latin typeface="HG丸ｺﾞｼｯｸM-PRO" panose="020F0600000000000000" pitchFamily="50" charset="-128"/>
                <a:ea typeface="HG丸ｺﾞｼｯｸM-PRO" panose="020F0600000000000000" pitchFamily="50" charset="-128"/>
              </a:rPr>
              <a:t/>
            </a:r>
            <a:br>
              <a:rPr lang="en-US" altLang="ja-JP" sz="2400" dirty="0">
                <a:solidFill>
                  <a:srgbClr val="FF0000"/>
                </a:solidFill>
                <a:latin typeface="HG丸ｺﾞｼｯｸM-PRO" panose="020F0600000000000000" pitchFamily="50" charset="-128"/>
                <a:ea typeface="HG丸ｺﾞｼｯｸM-PRO" panose="020F0600000000000000" pitchFamily="50" charset="-128"/>
              </a:rPr>
            </a:br>
            <a:r>
              <a:rPr lang="en-US" altLang="ja-JP" sz="2400" dirty="0">
                <a:solidFill>
                  <a:srgbClr val="FF0000"/>
                </a:solidFill>
                <a:latin typeface="HG丸ｺﾞｼｯｸM-PRO" panose="020F0600000000000000" pitchFamily="50" charset="-128"/>
                <a:ea typeface="HG丸ｺﾞｼｯｸM-PRO" panose="020F0600000000000000" pitchFamily="50" charset="-128"/>
              </a:rPr>
              <a:t>   </a:t>
            </a:r>
            <a:r>
              <a:rPr lang="ja-JP" altLang="en-US" sz="2400" dirty="0">
                <a:solidFill>
                  <a:srgbClr val="FF0000"/>
                </a:solidFill>
                <a:latin typeface="HG丸ｺﾞｼｯｸM-PRO" panose="020F0600000000000000" pitchFamily="50" charset="-128"/>
                <a:ea typeface="HG丸ｺﾞｼｯｸM-PRO" panose="020F0600000000000000" pitchFamily="50" charset="-128"/>
              </a:rPr>
              <a:t>数千万円上がる</a:t>
            </a:r>
            <a:endParaRPr lang="en-US" altLang="ja-JP" sz="2400" dirty="0">
              <a:solidFill>
                <a:srgbClr val="FF0000"/>
              </a:solidFill>
              <a:latin typeface="HG丸ｺﾞｼｯｸM-PRO" panose="020F0600000000000000" pitchFamily="50" charset="-128"/>
              <a:ea typeface="HG丸ｺﾞｼｯｸM-PRO" panose="020F0600000000000000" pitchFamily="50" charset="-128"/>
            </a:endParaRPr>
          </a:p>
          <a:p>
            <a:pPr>
              <a:spcBef>
                <a:spcPts val="600"/>
              </a:spcBef>
            </a:pPr>
            <a:endParaRPr lang="ja-JP" altLang="en-US" sz="2400" dirty="0">
              <a:latin typeface="HG丸ｺﾞｼｯｸM-PRO" panose="020F0600000000000000" pitchFamily="50" charset="-128"/>
              <a:ea typeface="HG丸ｺﾞｼｯｸM-PRO" panose="020F0600000000000000" pitchFamily="50" charset="-128"/>
            </a:endParaRPr>
          </a:p>
        </p:txBody>
      </p:sp>
      <p:sp>
        <p:nvSpPr>
          <p:cNvPr id="9" name="正方形/長方形 8"/>
          <p:cNvSpPr/>
          <p:nvPr/>
        </p:nvSpPr>
        <p:spPr>
          <a:xfrm>
            <a:off x="6246099" y="402627"/>
            <a:ext cx="3566097" cy="400110"/>
          </a:xfrm>
          <a:prstGeom prst="rect">
            <a:avLst/>
          </a:prstGeom>
        </p:spPr>
        <p:txBody>
          <a:bodyPr wrap="square">
            <a:spAutoFit/>
          </a:bodyPr>
          <a:lstStyle/>
          <a:p>
            <a:r>
              <a:rPr lang="ja-JP" altLang="en-US" sz="1000" dirty="0">
                <a:latin typeface="HG丸ｺﾞｼｯｸM-PRO" panose="020F0600000000000000" pitchFamily="50" charset="-128"/>
                <a:ea typeface="HG丸ｺﾞｼｯｸM-PRO" panose="020F0600000000000000" pitchFamily="50" charset="-128"/>
              </a:rPr>
              <a:t>参照元：独立行政法人　労働政策研究・研修機構</a:t>
            </a:r>
            <a:endParaRPr lang="en-US" altLang="ja-JP" sz="1000" dirty="0">
              <a:latin typeface="HG丸ｺﾞｼｯｸM-PRO" panose="020F0600000000000000" pitchFamily="50" charset="-128"/>
              <a:ea typeface="HG丸ｺﾞｼｯｸM-PRO" panose="020F0600000000000000" pitchFamily="50" charset="-128"/>
            </a:endParaRPr>
          </a:p>
          <a:p>
            <a:r>
              <a:rPr lang="en-US" altLang="ja-JP" sz="1000" dirty="0">
                <a:latin typeface="HG丸ｺﾞｼｯｸM-PRO" panose="020F0600000000000000" pitchFamily="50" charset="-128"/>
                <a:ea typeface="HG丸ｺﾞｼｯｸM-PRO" panose="020F0600000000000000" pitchFamily="50" charset="-128"/>
              </a:rPr>
              <a:t>URL</a:t>
            </a:r>
            <a:r>
              <a:rPr lang="ja-JP" altLang="en-US" sz="1000" dirty="0">
                <a:latin typeface="HG丸ｺﾞｼｯｸM-PRO" panose="020F0600000000000000" pitchFamily="50" charset="-128"/>
                <a:ea typeface="HG丸ｺﾞｼｯｸM-PRO" panose="020F0600000000000000" pitchFamily="50" charset="-128"/>
              </a:rPr>
              <a:t>＝</a:t>
            </a:r>
            <a:r>
              <a:rPr lang="en-US" altLang="ja-JP" sz="1000" dirty="0">
                <a:latin typeface="HG丸ｺﾞｼｯｸM-PRO" panose="020F0600000000000000" pitchFamily="50" charset="-128"/>
                <a:ea typeface="HG丸ｺﾞｼｯｸM-PRO" panose="020F0600000000000000" pitchFamily="50" charset="-128"/>
              </a:rPr>
              <a:t>http</a:t>
            </a:r>
            <a:r>
              <a:rPr lang="en-US" altLang="ja-JP" sz="1000" dirty="0">
                <a:latin typeface="HG丸ｺﾞｼｯｸM-PRO" panose="020F0600000000000000" pitchFamily="50" charset="-128"/>
                <a:ea typeface="HG丸ｺﾞｼｯｸM-PRO" panose="020F0600000000000000" pitchFamily="50" charset="-128"/>
              </a:rPr>
              <a:t>://</a:t>
            </a:r>
            <a:r>
              <a:rPr lang="en-US" altLang="ja-JP" sz="1000" dirty="0">
                <a:latin typeface="HG丸ｺﾞｼｯｸM-PRO" panose="020F0600000000000000" pitchFamily="50" charset="-128"/>
                <a:ea typeface="HG丸ｺﾞｼｯｸM-PRO" panose="020F0600000000000000" pitchFamily="50" charset="-128"/>
              </a:rPr>
              <a:t>www.jil.go.jp/kokunai/statistics/kako</a:t>
            </a:r>
            <a:endParaRPr lang="ja-JP" altLang="en-US" sz="1000" dirty="0">
              <a:latin typeface="HG丸ｺﾞｼｯｸM-PRO" panose="020F0600000000000000" pitchFamily="50" charset="-128"/>
              <a:ea typeface="HG丸ｺﾞｼｯｸM-PRO" panose="020F0600000000000000" pitchFamily="50" charset="-128"/>
            </a:endParaRPr>
          </a:p>
        </p:txBody>
      </p:sp>
      <p:sp>
        <p:nvSpPr>
          <p:cNvPr id="10" name="テキスト ボックス 9"/>
          <p:cNvSpPr txBox="1"/>
          <p:nvPr/>
        </p:nvSpPr>
        <p:spPr>
          <a:xfrm>
            <a:off x="618565" y="1152853"/>
            <a:ext cx="5316223" cy="784830"/>
          </a:xfrm>
          <a:prstGeom prst="rect">
            <a:avLst/>
          </a:prstGeom>
          <a:solidFill>
            <a:schemeClr val="bg1"/>
          </a:solidFill>
        </p:spPr>
        <p:txBody>
          <a:bodyPr wrap="square" rtlCol="0">
            <a:spAutoFit/>
          </a:bodyPr>
          <a:lstStyle/>
          <a:p>
            <a:pPr>
              <a:spcBef>
                <a:spcPts val="600"/>
              </a:spcBef>
            </a:pPr>
            <a:r>
              <a:rPr lang="ja-JP" altLang="en-US" sz="2000" dirty="0">
                <a:latin typeface="HG丸ｺﾞｼｯｸM-PRO" panose="020F0600000000000000" pitchFamily="50" charset="-128"/>
                <a:ea typeface="HG丸ｺﾞｼｯｸM-PRO" panose="020F0600000000000000" pitchFamily="50" charset="-128"/>
              </a:rPr>
              <a:t>卒業後、会社に定年まで勤め続け、</a:t>
            </a:r>
            <a:endParaRPr lang="en-US" altLang="ja-JP" sz="2000" dirty="0">
              <a:latin typeface="HG丸ｺﾞｼｯｸM-PRO" panose="020F0600000000000000" pitchFamily="50" charset="-128"/>
              <a:ea typeface="HG丸ｺﾞｼｯｸM-PRO" panose="020F0600000000000000" pitchFamily="50" charset="-128"/>
            </a:endParaRPr>
          </a:p>
          <a:p>
            <a:pPr>
              <a:spcBef>
                <a:spcPts val="600"/>
              </a:spcBef>
            </a:pPr>
            <a:r>
              <a:rPr lang="ja-JP" altLang="en-US" sz="2000" dirty="0">
                <a:latin typeface="HG丸ｺﾞｼｯｸM-PRO" panose="020F0600000000000000" pitchFamily="50" charset="-128"/>
                <a:ea typeface="HG丸ｺﾞｼｯｸM-PRO" panose="020F0600000000000000" pitchFamily="50" charset="-128"/>
              </a:rPr>
              <a:t>退職金を除外した場合</a:t>
            </a:r>
            <a:endParaRPr lang="en-US" altLang="ja-JP" sz="20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9017172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4" name="スライド番号プレースホルダー 3"/>
          <p:cNvSpPr>
            <a:spLocks noGrp="1"/>
          </p:cNvSpPr>
          <p:nvPr>
            <p:ph type="sldNum" sz="quarter" idx="4294967295"/>
          </p:nvPr>
        </p:nvSpPr>
        <p:spPr>
          <a:xfrm>
            <a:off x="8077200" y="6469064"/>
            <a:ext cx="2133600" cy="288925"/>
          </a:xfrm>
          <a:prstGeom prst="rect">
            <a:avLst/>
          </a:prstGeom>
        </p:spPr>
        <p:txBody>
          <a:bodyPr/>
          <a:lstStyle/>
          <a:p>
            <a:fld id="{4001E43B-27E4-4DBE-8E53-9E027CBE43F6}" type="slidenum">
              <a:rPr kumimoji="1" lang="ja-JP" altLang="en-US" smtClean="0"/>
              <a:t>31</a:t>
            </a:fld>
            <a:endParaRPr kumimoji="1" lang="ja-JP" altLang="en-US"/>
          </a:p>
        </p:txBody>
      </p:sp>
      <p:sp>
        <p:nvSpPr>
          <p:cNvPr id="13" name="Rectangle 2"/>
          <p:cNvSpPr>
            <a:spLocks noChangeArrowheads="1"/>
          </p:cNvSpPr>
          <p:nvPr/>
        </p:nvSpPr>
        <p:spPr bwMode="auto">
          <a:xfrm>
            <a:off x="1524000" y="0"/>
            <a:ext cx="9144000" cy="6858000"/>
          </a:xfrm>
          <a:prstGeom prst="rect">
            <a:avLst/>
          </a:prstGeom>
          <a:solidFill>
            <a:srgbClr val="000000"/>
          </a:solidFill>
          <a:ln w="9525">
            <a:solidFill>
              <a:srgbClr val="000000"/>
            </a:solidFill>
            <a:miter lim="800000"/>
            <a:headEnd/>
            <a:tailEnd/>
          </a:ln>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endParaRPr lang="ja-JP" altLang="en-US" sz="1800" kern="0">
              <a:solidFill>
                <a:srgbClr val="000000"/>
              </a:solidFill>
              <a:latin typeface="Arial" panose="020B0604020202020204" pitchFamily="34" charset="0"/>
            </a:endParaRPr>
          </a:p>
        </p:txBody>
      </p:sp>
      <p:pic>
        <p:nvPicPr>
          <p:cNvPr id="14" name="Picture 3" descr="4004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28600"/>
            <a:ext cx="481965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
          <p:cNvSpPr txBox="1">
            <a:spLocks noChangeArrowheads="1"/>
          </p:cNvSpPr>
          <p:nvPr/>
        </p:nvSpPr>
        <p:spPr bwMode="auto">
          <a:xfrm>
            <a:off x="6915807" y="151783"/>
            <a:ext cx="3486852" cy="156966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0" fontAlgn="base" hangingPunct="0">
              <a:spcBef>
                <a:spcPct val="0"/>
              </a:spcBef>
              <a:spcAft>
                <a:spcPct val="0"/>
              </a:spcAft>
              <a:defRPr/>
            </a:pPr>
            <a:r>
              <a:rPr lang="en-US" altLang="ja-JP" dirty="0">
                <a:solidFill>
                  <a:srgbClr val="FFFFFF"/>
                </a:solidFill>
                <a:effectLst>
                  <a:outerShdw blurRad="38100" dist="38100" dir="2700000" algn="tl">
                    <a:srgbClr val="C0C0C0"/>
                  </a:outerShdw>
                </a:effectLst>
                <a:latin typeface="Times New Roman" panose="02020603050405020304" pitchFamily="18" charset="0"/>
              </a:rPr>
              <a:t>PMOS</a:t>
            </a:r>
            <a:r>
              <a:rPr lang="ja-JP" altLang="en-US" dirty="0">
                <a:solidFill>
                  <a:srgbClr val="FFFFFF"/>
                </a:solidFill>
                <a:effectLst>
                  <a:outerShdw blurRad="38100" dist="38100" dir="2700000" algn="tl">
                    <a:srgbClr val="C0C0C0"/>
                  </a:outerShdw>
                </a:effectLst>
                <a:latin typeface="Times New Roman" panose="02020603050405020304" pitchFamily="18" charset="0"/>
              </a:rPr>
              <a:t>　</a:t>
            </a:r>
            <a:r>
              <a:rPr lang="en-US" altLang="ja-JP" dirty="0">
                <a:solidFill>
                  <a:srgbClr val="FFFFFF"/>
                </a:solidFill>
                <a:effectLst>
                  <a:outerShdw blurRad="38100" dist="38100" dir="2700000" algn="tl">
                    <a:srgbClr val="C0C0C0"/>
                  </a:outerShdw>
                </a:effectLst>
                <a:latin typeface="Times New Roman" panose="02020603050405020304" pitchFamily="18" charset="0"/>
              </a:rPr>
              <a:t>10</a:t>
            </a:r>
            <a:r>
              <a:rPr lang="el-GR" altLang="ja-JP" dirty="0">
                <a:solidFill>
                  <a:srgbClr val="FFFFFF"/>
                </a:solidFill>
                <a:effectLst>
                  <a:outerShdw blurRad="38100" dist="38100" dir="2700000" algn="tl">
                    <a:srgbClr val="C0C0C0"/>
                  </a:outerShdw>
                </a:effectLst>
                <a:latin typeface="Times New Roman" panose="02020603050405020304" pitchFamily="18" charset="0"/>
              </a:rPr>
              <a:t>μ</a:t>
            </a:r>
            <a:r>
              <a:rPr lang="en-US" altLang="ja-JP" dirty="0">
                <a:solidFill>
                  <a:srgbClr val="FFFFFF"/>
                </a:solidFill>
                <a:effectLst>
                  <a:outerShdw blurRad="38100" dist="38100" dir="2700000" algn="tl">
                    <a:srgbClr val="C0C0C0"/>
                  </a:outerShdw>
                </a:effectLst>
                <a:latin typeface="Times New Roman" panose="02020603050405020304" pitchFamily="18" charset="0"/>
              </a:rPr>
              <a:t>m</a:t>
            </a:r>
            <a:r>
              <a:rPr lang="ja-JP" altLang="en-US" dirty="0">
                <a:solidFill>
                  <a:srgbClr val="FFFFFF"/>
                </a:solidFill>
                <a:effectLst>
                  <a:outerShdw blurRad="38100" dist="38100" dir="2700000" algn="tl">
                    <a:srgbClr val="C0C0C0"/>
                  </a:outerShdw>
                </a:effectLst>
                <a:latin typeface="Times New Roman" panose="02020603050405020304" pitchFamily="18" charset="0"/>
              </a:rPr>
              <a:t>プロセス</a:t>
            </a:r>
            <a:endParaRPr lang="en-US" altLang="ja-JP" dirty="0">
              <a:solidFill>
                <a:srgbClr val="FFFFFF"/>
              </a:solidFill>
              <a:effectLst>
                <a:outerShdw blurRad="38100" dist="38100" dir="2700000" algn="tl">
                  <a:srgbClr val="C0C0C0"/>
                </a:outerShdw>
              </a:effectLst>
              <a:latin typeface="Times New Roman" panose="02020603050405020304" pitchFamily="18" charset="0"/>
            </a:endParaRPr>
          </a:p>
          <a:p>
            <a:pPr eaLnBrk="0" fontAlgn="base" hangingPunct="0">
              <a:spcBef>
                <a:spcPct val="0"/>
              </a:spcBef>
              <a:spcAft>
                <a:spcPct val="0"/>
              </a:spcAft>
              <a:defRPr/>
            </a:pPr>
            <a:r>
              <a:rPr lang="en-US" altLang="ja-JP" dirty="0">
                <a:solidFill>
                  <a:srgbClr val="FFFFFF"/>
                </a:solidFill>
                <a:effectLst>
                  <a:outerShdw blurRad="38100" dist="38100" dir="2700000" algn="tl">
                    <a:srgbClr val="C0C0C0"/>
                  </a:outerShdw>
                </a:effectLst>
                <a:latin typeface="Times New Roman" panose="02020603050405020304" pitchFamily="18" charset="0"/>
              </a:rPr>
              <a:t>3mm x 4mm </a:t>
            </a:r>
          </a:p>
          <a:p>
            <a:pPr eaLnBrk="0" fontAlgn="base" hangingPunct="0">
              <a:spcBef>
                <a:spcPct val="0"/>
              </a:spcBef>
              <a:spcAft>
                <a:spcPct val="0"/>
              </a:spcAft>
              <a:defRPr/>
            </a:pPr>
            <a:r>
              <a:rPr lang="en-US" altLang="ja-JP" dirty="0">
                <a:solidFill>
                  <a:srgbClr val="FFFFFF"/>
                </a:solidFill>
                <a:effectLst>
                  <a:outerShdw blurRad="38100" dist="38100" dir="2700000" algn="tl">
                    <a:srgbClr val="C0C0C0"/>
                  </a:outerShdw>
                </a:effectLst>
                <a:latin typeface="Times New Roman" panose="02020603050405020304" pitchFamily="18" charset="0"/>
              </a:rPr>
              <a:t>MOS</a:t>
            </a:r>
            <a:r>
              <a:rPr lang="ja-JP" altLang="en-US" dirty="0">
                <a:solidFill>
                  <a:srgbClr val="FFFFFF"/>
                </a:solidFill>
                <a:effectLst>
                  <a:outerShdw blurRad="38100" dist="38100" dir="2700000" algn="tl">
                    <a:srgbClr val="C0C0C0"/>
                  </a:outerShdw>
                </a:effectLst>
                <a:latin typeface="Times New Roman" panose="02020603050405020304" pitchFamily="18" charset="0"/>
              </a:rPr>
              <a:t>トランジスタ数　</a:t>
            </a:r>
            <a:r>
              <a:rPr lang="en-US" altLang="ja-JP" dirty="0">
                <a:solidFill>
                  <a:srgbClr val="FFFFFF"/>
                </a:solidFill>
                <a:effectLst>
                  <a:outerShdw blurRad="38100" dist="38100" dir="2700000" algn="tl">
                    <a:srgbClr val="C0C0C0"/>
                  </a:outerShdw>
                </a:effectLst>
                <a:latin typeface="Times New Roman" panose="02020603050405020304" pitchFamily="18" charset="0"/>
              </a:rPr>
              <a:t>2300</a:t>
            </a:r>
          </a:p>
          <a:p>
            <a:pPr eaLnBrk="0" fontAlgn="base" hangingPunct="0">
              <a:spcBef>
                <a:spcPct val="0"/>
              </a:spcBef>
              <a:spcAft>
                <a:spcPct val="0"/>
              </a:spcAft>
              <a:defRPr/>
            </a:pPr>
            <a:r>
              <a:rPr lang="ja-JP" altLang="en-US" dirty="0">
                <a:solidFill>
                  <a:srgbClr val="FFFFFF"/>
                </a:solidFill>
                <a:effectLst>
                  <a:outerShdw blurRad="38100" dist="38100" dir="2700000" algn="tl">
                    <a:srgbClr val="C0C0C0"/>
                  </a:outerShdw>
                </a:effectLst>
                <a:latin typeface="Times New Roman" panose="02020603050405020304" pitchFamily="18" charset="0"/>
              </a:rPr>
              <a:t>動作周波数　</a:t>
            </a:r>
            <a:r>
              <a:rPr lang="en-US" altLang="ja-JP" dirty="0">
                <a:solidFill>
                  <a:srgbClr val="FFFFFF"/>
                </a:solidFill>
                <a:effectLst>
                  <a:outerShdw blurRad="38100" dist="38100" dir="2700000" algn="tl">
                    <a:srgbClr val="C0C0C0"/>
                  </a:outerShdw>
                </a:effectLst>
                <a:latin typeface="Times New Roman" panose="02020603050405020304" pitchFamily="18" charset="0"/>
              </a:rPr>
              <a:t>108kHz</a:t>
            </a:r>
          </a:p>
        </p:txBody>
      </p:sp>
      <p:pic>
        <p:nvPicPr>
          <p:cNvPr id="16" name="Picture 5" descr="eniac_4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1" y="4876801"/>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bisi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8779" y="2200275"/>
            <a:ext cx="11430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7"/>
          <p:cNvSpPr txBox="1">
            <a:spLocks noChangeArrowheads="1"/>
          </p:cNvSpPr>
          <p:nvPr/>
        </p:nvSpPr>
        <p:spPr bwMode="auto">
          <a:xfrm>
            <a:off x="8040216" y="1854790"/>
            <a:ext cx="2627784" cy="341632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eaLnBrk="0" fontAlgn="base" hangingPunct="0">
              <a:spcBef>
                <a:spcPct val="0"/>
              </a:spcBef>
              <a:spcAft>
                <a:spcPct val="0"/>
              </a:spcAft>
              <a:defRPr/>
            </a:pPr>
            <a:r>
              <a:rPr lang="ja-JP" altLang="en-US" sz="2400" dirty="0">
                <a:solidFill>
                  <a:srgbClr val="FFFF66"/>
                </a:solidFill>
                <a:effectLst>
                  <a:outerShdw blurRad="38100" dist="38100" dir="2700000" algn="tl">
                    <a:srgbClr val="DDDDDD"/>
                  </a:outerShdw>
                </a:effectLst>
                <a:latin typeface="Times New Roman" charset="0"/>
                <a:ea typeface="ＭＳ Ｐゴシック" charset="0"/>
              </a:rPr>
              <a:t>ビジコン社</a:t>
            </a:r>
            <a:r>
              <a:rPr lang="en-US" altLang="ja-JP" sz="2400" dirty="0">
                <a:solidFill>
                  <a:srgbClr val="FFFF66"/>
                </a:solidFill>
                <a:effectLst>
                  <a:outerShdw blurRad="38100" dist="38100" dir="2700000" algn="tl">
                    <a:srgbClr val="DDDDDD"/>
                  </a:outerShdw>
                </a:effectLst>
                <a:latin typeface="Times New Roman" charset="0"/>
                <a:ea typeface="ＭＳ Ｐゴシック" charset="0"/>
              </a:rPr>
              <a:t/>
            </a:r>
            <a:br>
              <a:rPr lang="en-US" altLang="ja-JP" sz="2400" dirty="0">
                <a:solidFill>
                  <a:srgbClr val="FFFF66"/>
                </a:solidFill>
                <a:effectLst>
                  <a:outerShdw blurRad="38100" dist="38100" dir="2700000" algn="tl">
                    <a:srgbClr val="DDDDDD"/>
                  </a:outerShdw>
                </a:effectLst>
                <a:latin typeface="Times New Roman" charset="0"/>
                <a:ea typeface="ＭＳ Ｐゴシック" charset="0"/>
              </a:rPr>
            </a:br>
            <a:r>
              <a:rPr lang="ja-JP" altLang="en-US" sz="2400" dirty="0">
                <a:solidFill>
                  <a:srgbClr val="FFFF66"/>
                </a:solidFill>
                <a:effectLst>
                  <a:outerShdw blurRad="38100" dist="38100" dir="2700000" algn="tl">
                    <a:srgbClr val="DDDDDD"/>
                  </a:outerShdw>
                </a:effectLst>
                <a:latin typeface="Times New Roman" charset="0"/>
                <a:ea typeface="ＭＳ Ｐゴシック" charset="0"/>
              </a:rPr>
              <a:t>（</a:t>
            </a:r>
            <a:r>
              <a:rPr lang="zh-TW" altLang="en-US" sz="2400" dirty="0">
                <a:solidFill>
                  <a:srgbClr val="FFFF66"/>
                </a:solidFill>
                <a:effectLst>
                  <a:outerShdw blurRad="38100" dist="38100" dir="2700000" algn="tl">
                    <a:srgbClr val="DDDDDD"/>
                  </a:outerShdw>
                </a:effectLst>
                <a:latin typeface="Times New Roman" charset="0"/>
                <a:ea typeface="ＭＳ Ｐゴシック" charset="0"/>
              </a:rPr>
              <a:t>日本計算機販売</a:t>
            </a:r>
            <a:r>
              <a:rPr lang="ja-JP" altLang="en-US" sz="2400" dirty="0">
                <a:solidFill>
                  <a:srgbClr val="FFFF66"/>
                </a:solidFill>
                <a:effectLst>
                  <a:outerShdw blurRad="38100" dist="38100" dir="2700000" algn="tl">
                    <a:srgbClr val="DDDDDD"/>
                  </a:outerShdw>
                </a:effectLst>
                <a:latin typeface="Times New Roman" charset="0"/>
                <a:ea typeface="ＭＳ Ｐゴシック" charset="0"/>
              </a:rPr>
              <a:t>）</a:t>
            </a:r>
            <a:endParaRPr lang="en-US" altLang="ja-JP" sz="2400" dirty="0">
              <a:solidFill>
                <a:srgbClr val="FFFF66"/>
              </a:solidFill>
              <a:effectLst>
                <a:outerShdw blurRad="38100" dist="38100" dir="2700000" algn="tl">
                  <a:srgbClr val="DDDDDD"/>
                </a:outerShdw>
              </a:effectLst>
              <a:latin typeface="Times New Roman" charset="0"/>
              <a:ea typeface="ＭＳ Ｐゴシック" charset="0"/>
            </a:endParaRPr>
          </a:p>
          <a:p>
            <a:pPr eaLnBrk="0" fontAlgn="base" hangingPunct="0">
              <a:spcBef>
                <a:spcPct val="0"/>
              </a:spcBef>
              <a:spcAft>
                <a:spcPct val="0"/>
              </a:spcAft>
              <a:defRPr/>
            </a:pPr>
            <a:r>
              <a:rPr lang="ja-JP" altLang="en-US" sz="2400" dirty="0">
                <a:solidFill>
                  <a:srgbClr val="FFFF66"/>
                </a:solidFill>
                <a:effectLst>
                  <a:outerShdw blurRad="38100" dist="38100" dir="2700000" algn="tl">
                    <a:srgbClr val="DDDDDD"/>
                  </a:outerShdw>
                </a:effectLst>
                <a:latin typeface="Times New Roman" charset="0"/>
                <a:ea typeface="ＭＳ Ｐゴシック" charset="0"/>
              </a:rPr>
              <a:t>電卓への搭載</a:t>
            </a:r>
            <a:endParaRPr lang="en-US" altLang="ja-JP" sz="2400" dirty="0">
              <a:solidFill>
                <a:srgbClr val="FFFF66"/>
              </a:solidFill>
              <a:effectLst>
                <a:outerShdw blurRad="38100" dist="38100" dir="2700000" algn="tl">
                  <a:srgbClr val="DDDDDD"/>
                </a:outerShdw>
              </a:effectLst>
              <a:latin typeface="Times New Roman" charset="0"/>
              <a:ea typeface="ＭＳ Ｐゴシック" charset="0"/>
            </a:endParaRPr>
          </a:p>
          <a:p>
            <a:pPr eaLnBrk="0" fontAlgn="base" hangingPunct="0">
              <a:spcBef>
                <a:spcPct val="0"/>
              </a:spcBef>
              <a:spcAft>
                <a:spcPct val="0"/>
              </a:spcAft>
              <a:defRPr/>
            </a:pPr>
            <a:endParaRPr lang="en-US" altLang="ja-JP" sz="2400" dirty="0">
              <a:solidFill>
                <a:srgbClr val="FFFF66"/>
              </a:solidFill>
              <a:effectLst>
                <a:outerShdw blurRad="38100" dist="38100" dir="2700000" algn="tl">
                  <a:srgbClr val="DDDDDD"/>
                </a:outerShdw>
              </a:effectLst>
              <a:latin typeface="Times New Roman" charset="0"/>
              <a:ea typeface="ＭＳ Ｐゴシック" charset="0"/>
            </a:endParaRPr>
          </a:p>
          <a:p>
            <a:pPr eaLnBrk="0" fontAlgn="base" hangingPunct="0">
              <a:spcBef>
                <a:spcPct val="0"/>
              </a:spcBef>
              <a:spcAft>
                <a:spcPct val="0"/>
              </a:spcAft>
              <a:defRPr/>
            </a:pPr>
            <a:endParaRPr lang="en-US" altLang="ja-JP" sz="2400" dirty="0">
              <a:solidFill>
                <a:srgbClr val="FFFF66"/>
              </a:solidFill>
              <a:effectLst>
                <a:outerShdw blurRad="38100" dist="38100" dir="2700000" algn="tl">
                  <a:srgbClr val="DDDDDD"/>
                </a:outerShdw>
              </a:effectLst>
              <a:latin typeface="Times New Roman" charset="0"/>
              <a:ea typeface="ＭＳ Ｐゴシック" charset="0"/>
            </a:endParaRPr>
          </a:p>
          <a:p>
            <a:pPr eaLnBrk="0" fontAlgn="base" hangingPunct="0">
              <a:spcBef>
                <a:spcPct val="0"/>
              </a:spcBef>
              <a:spcAft>
                <a:spcPct val="0"/>
              </a:spcAft>
              <a:defRPr/>
            </a:pPr>
            <a:endParaRPr lang="en-US" altLang="ja-JP" sz="2400" dirty="0">
              <a:solidFill>
                <a:srgbClr val="FFFF66"/>
              </a:solidFill>
              <a:effectLst>
                <a:outerShdw blurRad="38100" dist="38100" dir="2700000" algn="tl">
                  <a:srgbClr val="DDDDDD"/>
                </a:outerShdw>
              </a:effectLst>
              <a:latin typeface="Times New Roman" charset="0"/>
              <a:ea typeface="ＭＳ Ｐゴシック" charset="0"/>
            </a:endParaRPr>
          </a:p>
          <a:p>
            <a:pPr eaLnBrk="0" fontAlgn="base" hangingPunct="0">
              <a:spcBef>
                <a:spcPct val="0"/>
              </a:spcBef>
              <a:spcAft>
                <a:spcPct val="0"/>
              </a:spcAft>
              <a:defRPr/>
            </a:pPr>
            <a:r>
              <a:rPr lang="ja-JP" altLang="en-US" sz="2400" dirty="0">
                <a:solidFill>
                  <a:srgbClr val="FFFF66"/>
                </a:solidFill>
                <a:effectLst>
                  <a:outerShdw blurRad="38100" dist="38100" dir="2700000" algn="tl">
                    <a:srgbClr val="DDDDDD"/>
                  </a:outerShdw>
                </a:effectLst>
                <a:latin typeface="Times New Roman" charset="0"/>
                <a:ea typeface="ＭＳ Ｐゴシック" charset="0"/>
              </a:rPr>
              <a:t> 嶋正利 </a:t>
            </a:r>
            <a:r>
              <a:rPr lang="en-US" altLang="ja-JP" sz="2400" dirty="0">
                <a:solidFill>
                  <a:srgbClr val="FFFF66"/>
                </a:solidFill>
                <a:effectLst>
                  <a:outerShdw blurRad="38100" dist="38100" dir="2700000" algn="tl">
                    <a:srgbClr val="DDDDDD"/>
                  </a:outerShdw>
                </a:effectLst>
                <a:latin typeface="Times New Roman" charset="0"/>
                <a:ea typeface="ＭＳ Ｐゴシック" charset="0"/>
              </a:rPr>
              <a:t>(Z80</a:t>
            </a:r>
            <a:r>
              <a:rPr lang="ja-JP" altLang="en-US" sz="2400" dirty="0" err="1">
                <a:solidFill>
                  <a:srgbClr val="FFFF66"/>
                </a:solidFill>
                <a:effectLst>
                  <a:outerShdw blurRad="38100" dist="38100" dir="2700000" algn="tl">
                    <a:srgbClr val="DDDDDD"/>
                  </a:outerShdw>
                </a:effectLst>
                <a:latin typeface="Times New Roman" charset="0"/>
                <a:ea typeface="ＭＳ Ｐゴシック" charset="0"/>
              </a:rPr>
              <a:t>にも</a:t>
            </a:r>
            <a:r>
              <a:rPr lang="en-US" altLang="ja-JP" sz="2400" dirty="0">
                <a:solidFill>
                  <a:srgbClr val="FFFF66"/>
                </a:solidFill>
                <a:effectLst>
                  <a:outerShdw blurRad="38100" dist="38100" dir="2700000" algn="tl">
                    <a:srgbClr val="DDDDDD"/>
                  </a:outerShdw>
                </a:effectLst>
                <a:latin typeface="Times New Roman" charset="0"/>
                <a:ea typeface="ＭＳ Ｐゴシック" charset="0"/>
              </a:rPr>
              <a:t>)</a:t>
            </a:r>
          </a:p>
          <a:p>
            <a:pPr eaLnBrk="0" fontAlgn="base" hangingPunct="0">
              <a:spcBef>
                <a:spcPct val="0"/>
              </a:spcBef>
              <a:spcAft>
                <a:spcPct val="0"/>
              </a:spcAft>
              <a:defRPr/>
            </a:pPr>
            <a:r>
              <a:rPr lang="ja-JP" altLang="en-US" sz="2400" dirty="0">
                <a:solidFill>
                  <a:srgbClr val="FFFF66"/>
                </a:solidFill>
                <a:effectLst>
                  <a:outerShdw blurRad="38100" dist="38100" dir="2700000" algn="tl">
                    <a:srgbClr val="DDDDDD"/>
                  </a:outerShdw>
                </a:effectLst>
                <a:latin typeface="Times New Roman" charset="0"/>
                <a:ea typeface="ＭＳ Ｐゴシック" charset="0"/>
              </a:rPr>
              <a:t> テッド</a:t>
            </a:r>
            <a:r>
              <a:rPr lang="ja-JP" altLang="en-US" sz="2400" dirty="0">
                <a:solidFill>
                  <a:srgbClr val="FFFF66"/>
                </a:solidFill>
                <a:effectLst>
                  <a:outerShdw blurRad="38100" dist="38100" dir="2700000" algn="tl">
                    <a:srgbClr val="DDDDDD"/>
                  </a:outerShdw>
                </a:effectLst>
                <a:latin typeface="Times New Roman" charset="0"/>
                <a:ea typeface="ＭＳ Ｐゴシック" charset="0"/>
              </a:rPr>
              <a:t>・</a:t>
            </a:r>
            <a:r>
              <a:rPr lang="ja-JP" altLang="en-US" sz="2400" dirty="0">
                <a:solidFill>
                  <a:srgbClr val="FFFF66"/>
                </a:solidFill>
                <a:effectLst>
                  <a:outerShdw blurRad="38100" dist="38100" dir="2700000" algn="tl">
                    <a:srgbClr val="DDDDDD"/>
                  </a:outerShdw>
                </a:effectLst>
                <a:latin typeface="Times New Roman" charset="0"/>
                <a:ea typeface="ＭＳ Ｐゴシック" charset="0"/>
              </a:rPr>
              <a:t>ホフ 他</a:t>
            </a:r>
            <a:endParaRPr lang="en-US" altLang="ja-JP" sz="2400" dirty="0">
              <a:solidFill>
                <a:srgbClr val="FFFF66"/>
              </a:solidFill>
              <a:effectLst>
                <a:outerShdw blurRad="38100" dist="38100" dir="2700000" algn="tl">
                  <a:srgbClr val="DDDDDD"/>
                </a:outerShdw>
              </a:effectLst>
              <a:latin typeface="Times New Roman" charset="0"/>
              <a:ea typeface="ＭＳ Ｐゴシック" charset="0"/>
            </a:endParaRPr>
          </a:p>
          <a:p>
            <a:pPr eaLnBrk="0" fontAlgn="base" hangingPunct="0">
              <a:spcBef>
                <a:spcPct val="0"/>
              </a:spcBef>
              <a:spcAft>
                <a:spcPct val="0"/>
              </a:spcAft>
              <a:defRPr/>
            </a:pPr>
            <a:endParaRPr lang="ja-JP" altLang="en-US" sz="2400" dirty="0">
              <a:solidFill>
                <a:srgbClr val="FFFF66"/>
              </a:solidFill>
              <a:effectLst>
                <a:outerShdw blurRad="38100" dist="38100" dir="2700000" algn="tl">
                  <a:srgbClr val="DDDDDD"/>
                </a:outerShdw>
              </a:effectLst>
              <a:latin typeface="Times New Roman" charset="0"/>
              <a:ea typeface="ＭＳ Ｐゴシック" charset="0"/>
            </a:endParaRPr>
          </a:p>
        </p:txBody>
      </p:sp>
      <p:sp>
        <p:nvSpPr>
          <p:cNvPr id="19" name="Text Box 8"/>
          <p:cNvSpPr txBox="1">
            <a:spLocks noChangeArrowheads="1"/>
          </p:cNvSpPr>
          <p:nvPr/>
        </p:nvSpPr>
        <p:spPr bwMode="auto">
          <a:xfrm>
            <a:off x="1981200" y="2362200"/>
            <a:ext cx="4814888" cy="10668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eaLnBrk="0" fontAlgn="base" hangingPunct="0">
              <a:spcBef>
                <a:spcPct val="0"/>
              </a:spcBef>
              <a:spcAft>
                <a:spcPct val="0"/>
              </a:spcAft>
              <a:defRPr/>
            </a:pPr>
            <a:r>
              <a:rPr lang="en-US" altLang="ja-JP" sz="3200">
                <a:solidFill>
                  <a:srgbClr val="3333CC"/>
                </a:solidFill>
                <a:effectLst>
                  <a:outerShdw blurRad="38100" dist="38100" dir="2700000" algn="tl">
                    <a:srgbClr val="DDDDDD"/>
                  </a:outerShdw>
                </a:effectLst>
                <a:latin typeface="Times New Roman" charset="0"/>
                <a:ea typeface="ＭＳ Ｐゴシック" charset="0"/>
              </a:rPr>
              <a:t>1971</a:t>
            </a:r>
            <a:r>
              <a:rPr lang="ja-JP" altLang="en-US" sz="3200">
                <a:solidFill>
                  <a:srgbClr val="3333CC"/>
                </a:solidFill>
                <a:effectLst>
                  <a:outerShdw blurRad="38100" dist="38100" dir="2700000" algn="tl">
                    <a:srgbClr val="DDDDDD"/>
                  </a:outerShdw>
                </a:effectLst>
                <a:latin typeface="Times New Roman" charset="0"/>
                <a:ea typeface="ＭＳ Ｐゴシック" charset="0"/>
              </a:rPr>
              <a:t>年世界初のプロセッサ</a:t>
            </a:r>
            <a:endParaRPr lang="en-US" altLang="ja-JP" sz="3200">
              <a:solidFill>
                <a:srgbClr val="3333CC"/>
              </a:solidFill>
              <a:effectLst>
                <a:outerShdw blurRad="38100" dist="38100" dir="2700000" algn="tl">
                  <a:srgbClr val="DDDDDD"/>
                </a:outerShdw>
              </a:effectLst>
              <a:latin typeface="Times New Roman" charset="0"/>
              <a:ea typeface="ＭＳ Ｐゴシック" charset="0"/>
            </a:endParaRPr>
          </a:p>
          <a:p>
            <a:pPr eaLnBrk="0" fontAlgn="base" hangingPunct="0">
              <a:spcBef>
                <a:spcPct val="0"/>
              </a:spcBef>
              <a:spcAft>
                <a:spcPct val="0"/>
              </a:spcAft>
              <a:defRPr/>
            </a:pPr>
            <a:r>
              <a:rPr lang="ja-JP" altLang="en-US" sz="3200">
                <a:solidFill>
                  <a:srgbClr val="3333CC"/>
                </a:solidFill>
                <a:effectLst>
                  <a:outerShdw blurRad="38100" dist="38100" dir="2700000" algn="tl">
                    <a:srgbClr val="DDDDDD"/>
                  </a:outerShdw>
                </a:effectLst>
                <a:latin typeface="Times New Roman" charset="0"/>
                <a:ea typeface="ＭＳ Ｐゴシック" charset="0"/>
              </a:rPr>
              <a:t>　　インテル</a:t>
            </a:r>
            <a:r>
              <a:rPr lang="en-US" altLang="ja-JP" sz="3200">
                <a:solidFill>
                  <a:srgbClr val="3333CC"/>
                </a:solidFill>
                <a:effectLst>
                  <a:outerShdw blurRad="38100" dist="38100" dir="2700000" algn="tl">
                    <a:srgbClr val="DDDDDD"/>
                  </a:outerShdw>
                </a:effectLst>
                <a:latin typeface="Times New Roman" charset="0"/>
                <a:ea typeface="ＭＳ Ｐゴシック" charset="0"/>
              </a:rPr>
              <a:t>4004</a:t>
            </a:r>
            <a:r>
              <a:rPr lang="ja-JP" altLang="en-US" sz="3200">
                <a:solidFill>
                  <a:srgbClr val="3333CC"/>
                </a:solidFill>
                <a:effectLst>
                  <a:outerShdw blurRad="38100" dist="38100" dir="2700000" algn="tl">
                    <a:srgbClr val="DDDDDD"/>
                  </a:outerShdw>
                </a:effectLst>
                <a:latin typeface="Times New Roman" charset="0"/>
                <a:ea typeface="ＭＳ Ｐゴシック" charset="0"/>
              </a:rPr>
              <a:t>誕生</a:t>
            </a:r>
          </a:p>
        </p:txBody>
      </p:sp>
      <p:sp>
        <p:nvSpPr>
          <p:cNvPr id="20" name="Text Box 9"/>
          <p:cNvSpPr txBox="1">
            <a:spLocks noChangeArrowheads="1"/>
          </p:cNvSpPr>
          <p:nvPr/>
        </p:nvSpPr>
        <p:spPr bwMode="auto">
          <a:xfrm>
            <a:off x="7315201" y="6400800"/>
            <a:ext cx="2873375"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eaLnBrk="0" fontAlgn="base" hangingPunct="0">
              <a:spcBef>
                <a:spcPct val="0"/>
              </a:spcBef>
              <a:spcAft>
                <a:spcPct val="0"/>
              </a:spcAft>
              <a:defRPr/>
            </a:pPr>
            <a:r>
              <a:rPr lang="en-US" altLang="ja-JP" sz="2400">
                <a:solidFill>
                  <a:srgbClr val="FFFFFF"/>
                </a:solidFill>
                <a:effectLst>
                  <a:outerShdw blurRad="38100" dist="38100" dir="2700000" algn="tl">
                    <a:srgbClr val="DDDDDD"/>
                  </a:outerShdw>
                </a:effectLst>
                <a:latin typeface="Times New Roman" charset="0"/>
                <a:ea typeface="ＭＳ Ｐゴシック" charset="0"/>
              </a:rPr>
              <a:t>ENIAC</a:t>
            </a:r>
            <a:r>
              <a:rPr lang="ja-JP" altLang="en-US" sz="2400">
                <a:solidFill>
                  <a:srgbClr val="FFFFFF"/>
                </a:solidFill>
                <a:effectLst>
                  <a:outerShdw blurRad="38100" dist="38100" dir="2700000" algn="tl">
                    <a:srgbClr val="DDDDDD"/>
                  </a:outerShdw>
                </a:effectLst>
                <a:latin typeface="Times New Roman" charset="0"/>
                <a:ea typeface="ＭＳ Ｐゴシック" charset="0"/>
              </a:rPr>
              <a:t>と同等の性能</a:t>
            </a:r>
          </a:p>
        </p:txBody>
      </p:sp>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6360" y="3192672"/>
            <a:ext cx="1189484" cy="866624"/>
          </a:xfrm>
          <a:prstGeom prst="rect">
            <a:avLst/>
          </a:prstGeom>
        </p:spPr>
      </p:pic>
    </p:spTree>
    <p:extLst>
      <p:ext uri="{BB962C8B-B14F-4D97-AF65-F5344CB8AC3E}">
        <p14:creationId xmlns:p14="http://schemas.microsoft.com/office/powerpoint/2010/main" val="3439962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ARM </a:t>
            </a:r>
            <a:r>
              <a:rPr lang="ja-JP" altLang="en-US" dirty="0" smtClean="0"/>
              <a:t>プロセッサ</a:t>
            </a:r>
            <a:endParaRPr kumimoji="1" lang="ja-JP" altLang="en-US" dirty="0"/>
          </a:p>
        </p:txBody>
      </p:sp>
      <p:sp>
        <p:nvSpPr>
          <p:cNvPr id="4" name="スライド番号プレースホルダー 3"/>
          <p:cNvSpPr>
            <a:spLocks noGrp="1"/>
          </p:cNvSpPr>
          <p:nvPr>
            <p:ph type="sldNum" sz="quarter" idx="4294967295"/>
          </p:nvPr>
        </p:nvSpPr>
        <p:spPr>
          <a:xfrm>
            <a:off x="8077200" y="6469064"/>
            <a:ext cx="2133600" cy="288925"/>
          </a:xfrm>
          <a:prstGeom prst="rect">
            <a:avLst/>
          </a:prstGeom>
        </p:spPr>
        <p:txBody>
          <a:bodyPr/>
          <a:lstStyle/>
          <a:p>
            <a:fld id="{4001E43B-27E4-4DBE-8E53-9E027CBE43F6}" type="slidenum">
              <a:rPr kumimoji="1" lang="ja-JP" altLang="en-US" smtClean="0">
                <a:solidFill>
                  <a:schemeClr val="bg1">
                    <a:lumMod val="85000"/>
                  </a:schemeClr>
                </a:solidFill>
              </a:rPr>
              <a:t>32</a:t>
            </a:fld>
            <a:endParaRPr kumimoji="1" lang="ja-JP" altLang="en-US" dirty="0">
              <a:solidFill>
                <a:schemeClr val="bg1">
                  <a:lumMod val="85000"/>
                </a:schemeClr>
              </a:solidFill>
            </a:endParaRPr>
          </a:p>
        </p:txBody>
      </p:sp>
      <p:pic>
        <p:nvPicPr>
          <p:cNvPr id="17" name="Picture 3" descr="ARM出荷台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6" y="2276897"/>
            <a:ext cx="5476875"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4"/>
          <p:cNvSpPr txBox="1">
            <a:spLocks noChangeArrowheads="1"/>
          </p:cNvSpPr>
          <p:nvPr/>
        </p:nvSpPr>
        <p:spPr bwMode="auto">
          <a:xfrm>
            <a:off x="1674109" y="1125450"/>
            <a:ext cx="65469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CC"/>
              </a:buClr>
              <a:buSzPct val="90000"/>
              <a:buFont typeface="Wingdings" panose="05000000000000000000" pitchFamily="2" charset="2"/>
              <a:buChar char="u"/>
              <a:defRPr kumimoji="1" sz="3200">
                <a:solidFill>
                  <a:schemeClr val="tx1"/>
                </a:solidFill>
                <a:latin typeface="Osaka" pitchFamily="-84" charset="-128"/>
                <a:ea typeface="ＭＳ Ｐゴシック" panose="020B0600070205080204" pitchFamily="50" charset="-128"/>
              </a:defRPr>
            </a:lvl1pPr>
            <a:lvl2pPr marL="742950" indent="-285750">
              <a:spcBef>
                <a:spcPct val="20000"/>
              </a:spcBef>
              <a:buClr>
                <a:srgbClr val="F00000"/>
              </a:buClr>
              <a:buSzPct val="90000"/>
              <a:buFont typeface="Wingdings" panose="05000000000000000000" pitchFamily="2" charset="2"/>
              <a:buChar char="ü"/>
              <a:defRPr kumimoji="1" sz="2800">
                <a:solidFill>
                  <a:srgbClr val="000099"/>
                </a:solidFill>
                <a:latin typeface="Osaka" pitchFamily="-84" charset="-128"/>
                <a:ea typeface="ＭＳ Ｐゴシック" panose="020B0600070205080204" pitchFamily="50" charset="-128"/>
              </a:defRPr>
            </a:lvl2pPr>
            <a:lvl3pPr marL="1143000" indent="-228600">
              <a:spcBef>
                <a:spcPct val="20000"/>
              </a:spcBef>
              <a:buClr>
                <a:srgbClr val="000099"/>
              </a:buClr>
              <a:buFont typeface="Wingdings" panose="05000000000000000000" pitchFamily="2" charset="2"/>
              <a:buChar char="Ø"/>
              <a:defRPr kumimoji="1" sz="2400">
                <a:solidFill>
                  <a:schemeClr val="tx1"/>
                </a:solidFill>
                <a:latin typeface="Osaka" pitchFamily="-84" charset="-128"/>
                <a:ea typeface="ＭＳ Ｐゴシック" panose="020B0600070205080204" pitchFamily="50" charset="-128"/>
              </a:defRPr>
            </a:lvl3pPr>
            <a:lvl4pPr marL="1600200" indent="-228600">
              <a:spcBef>
                <a:spcPct val="20000"/>
              </a:spcBef>
              <a:buClr>
                <a:srgbClr val="FF0000"/>
              </a:buClr>
              <a:buChar char="•"/>
              <a:defRPr kumimoji="1" sz="2000">
                <a:solidFill>
                  <a:schemeClr val="tx1"/>
                </a:solidFill>
                <a:latin typeface="Osaka" pitchFamily="-84" charset="-128"/>
                <a:ea typeface="ＭＳ Ｐゴシック" panose="020B0600070205080204" pitchFamily="50" charset="-128"/>
              </a:defRPr>
            </a:lvl4pPr>
            <a:lvl5pPr marL="2057400" indent="-228600">
              <a:spcBef>
                <a:spcPct val="20000"/>
              </a:spcBef>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5pPr>
            <a:lvl6pPr marL="25146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6pPr>
            <a:lvl7pPr marL="29718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7pPr>
            <a:lvl8pPr marL="34290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8pPr>
            <a:lvl9pPr marL="38862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9pPr>
          </a:lstStyle>
          <a:p>
            <a:pPr algn="ctr">
              <a:spcBef>
                <a:spcPct val="50000"/>
              </a:spcBef>
              <a:buClrTx/>
              <a:buSzTx/>
              <a:buFontTx/>
              <a:buNone/>
            </a:pPr>
            <a:r>
              <a:rPr kumimoji="0" lang="en-US" altLang="ja-JP" sz="2000" dirty="0">
                <a:latin typeface="HGS創英角ｺﾞｼｯｸUB" panose="020B0900000000000000" pitchFamily="50" charset="-128"/>
                <a:ea typeface="HGS創英角ｺﾞｼｯｸUB" panose="020B0900000000000000" pitchFamily="50" charset="-128"/>
              </a:rPr>
              <a:t>LSI</a:t>
            </a:r>
            <a:r>
              <a:rPr kumimoji="0" lang="ja-JP" altLang="en-US" sz="2000" dirty="0">
                <a:latin typeface="HGS創英角ｺﾞｼｯｸUB" panose="020B0900000000000000" pitchFamily="50" charset="-128"/>
                <a:ea typeface="HGS創英角ｺﾞｼｯｸUB" panose="020B0900000000000000" pitchFamily="50" charset="-128"/>
              </a:rPr>
              <a:t>の部品としてライセンス</a:t>
            </a:r>
            <a:r>
              <a:rPr kumimoji="0" lang="ja-JP" altLang="en-US" sz="2000" dirty="0">
                <a:latin typeface="HGS創英角ｺﾞｼｯｸUB" panose="020B0900000000000000" pitchFamily="50" charset="-128"/>
                <a:ea typeface="HGS創英角ｺﾞｼｯｸUB" panose="020B0900000000000000" pitchFamily="50" charset="-128"/>
              </a:rPr>
              <a:t>販売</a:t>
            </a:r>
            <a:r>
              <a:rPr kumimoji="0" lang="en-US" altLang="ja-JP" sz="2000" dirty="0">
                <a:latin typeface="HGS創英角ｺﾞｼｯｸUB" panose="020B0900000000000000" pitchFamily="50" charset="-128"/>
                <a:ea typeface="HGS創英角ｺﾞｼｯｸUB" panose="020B0900000000000000" pitchFamily="50" charset="-128"/>
              </a:rPr>
              <a:t>(</a:t>
            </a:r>
            <a:r>
              <a:rPr kumimoji="0" lang="ja-JP" altLang="en-US" sz="2000" dirty="0">
                <a:latin typeface="HGS創英角ｺﾞｼｯｸUB" panose="020B0900000000000000" pitchFamily="50" charset="-128"/>
                <a:ea typeface="HGS創英角ｺﾞｼｯｸUB" panose="020B0900000000000000" pitchFamily="50" charset="-128"/>
              </a:rPr>
              <a:t>英 </a:t>
            </a:r>
            <a:r>
              <a:rPr kumimoji="0" lang="en-US" altLang="ja-JP" sz="2000" dirty="0">
                <a:latin typeface="HGS創英角ｺﾞｼｯｸUB" panose="020B0900000000000000" pitchFamily="50" charset="-128"/>
                <a:ea typeface="HGS創英角ｺﾞｼｯｸUB" panose="020B0900000000000000" pitchFamily="50" charset="-128"/>
              </a:rPr>
              <a:t>ARM</a:t>
            </a:r>
            <a:r>
              <a:rPr kumimoji="0" lang="ja-JP" altLang="en-US" sz="2000" dirty="0">
                <a:latin typeface="HGS創英角ｺﾞｼｯｸUB" panose="020B0900000000000000" pitchFamily="50" charset="-128"/>
                <a:ea typeface="HGS創英角ｺﾞｼｯｸUB" panose="020B0900000000000000" pitchFamily="50" charset="-128"/>
              </a:rPr>
              <a:t>社、</a:t>
            </a:r>
            <a:r>
              <a:rPr kumimoji="0" lang="en-US" altLang="ja-JP" sz="2000" dirty="0">
                <a:latin typeface="HGS創英角ｺﾞｼｯｸUB" panose="020B0900000000000000" pitchFamily="50" charset="-128"/>
                <a:ea typeface="HGS創英角ｺﾞｼｯｸUB" panose="020B0900000000000000" pitchFamily="50" charset="-128"/>
              </a:rPr>
              <a:t>SB</a:t>
            </a:r>
            <a:r>
              <a:rPr kumimoji="0" lang="ja-JP" altLang="en-US" sz="2000" dirty="0">
                <a:latin typeface="HGS創英角ｺﾞｼｯｸUB" panose="020B0900000000000000" pitchFamily="50" charset="-128"/>
                <a:ea typeface="HGS創英角ｺﾞｼｯｸUB" panose="020B0900000000000000" pitchFamily="50" charset="-128"/>
              </a:rPr>
              <a:t>が買収</a:t>
            </a:r>
            <a:r>
              <a:rPr kumimoji="0" lang="en-US" altLang="ja-JP" sz="2000" dirty="0">
                <a:latin typeface="HGS創英角ｺﾞｼｯｸUB" panose="020B0900000000000000" pitchFamily="50" charset="-128"/>
                <a:ea typeface="HGS創英角ｺﾞｼｯｸUB" panose="020B0900000000000000" pitchFamily="50" charset="-128"/>
              </a:rPr>
              <a:t>)</a:t>
            </a:r>
            <a:endParaRPr kumimoji="0" lang="ja-JP" altLang="en-US" sz="2000" dirty="0">
              <a:latin typeface="HGS創英角ｺﾞｼｯｸUB" panose="020B0900000000000000" pitchFamily="50" charset="-128"/>
              <a:ea typeface="HGS創英角ｺﾞｼｯｸUB" panose="020B0900000000000000" pitchFamily="50" charset="-128"/>
            </a:endParaRPr>
          </a:p>
        </p:txBody>
      </p:sp>
      <p:sp>
        <p:nvSpPr>
          <p:cNvPr id="19" name="Rectangle 5"/>
          <p:cNvSpPr>
            <a:spLocks noChangeArrowheads="1"/>
          </p:cNvSpPr>
          <p:nvPr/>
        </p:nvSpPr>
        <p:spPr bwMode="auto">
          <a:xfrm>
            <a:off x="9840913" y="3713068"/>
            <a:ext cx="215900" cy="369332"/>
          </a:xfrm>
          <a:prstGeom prst="rect">
            <a:avLst/>
          </a:prstGeom>
          <a:solidFill>
            <a:srgbClr val="000099"/>
          </a:solidFill>
          <a:ln w="9525">
            <a:solidFill>
              <a:schemeClr val="tx1"/>
            </a:solidFill>
            <a:miter lim="800000"/>
            <a:headEnd/>
            <a:tailEnd/>
          </a:ln>
        </p:spPr>
        <p:txBody>
          <a:bodyPr anchor="ctr">
            <a:spAutoFit/>
          </a:bodyPr>
          <a:lstStyle>
            <a:lvl1pPr>
              <a:spcBef>
                <a:spcPct val="20000"/>
              </a:spcBef>
              <a:buClr>
                <a:srgbClr val="0000CC"/>
              </a:buClr>
              <a:buSzPct val="90000"/>
              <a:buFont typeface="Wingdings" panose="05000000000000000000" pitchFamily="2" charset="2"/>
              <a:buChar char="u"/>
              <a:defRPr kumimoji="1" sz="3200">
                <a:solidFill>
                  <a:schemeClr val="tx1"/>
                </a:solidFill>
                <a:latin typeface="Osaka" pitchFamily="-84" charset="-128"/>
                <a:ea typeface="ＭＳ Ｐゴシック" panose="020B0600070205080204" pitchFamily="50" charset="-128"/>
              </a:defRPr>
            </a:lvl1pPr>
            <a:lvl2pPr marL="742950" indent="-285750">
              <a:spcBef>
                <a:spcPct val="20000"/>
              </a:spcBef>
              <a:buClr>
                <a:srgbClr val="F00000"/>
              </a:buClr>
              <a:buSzPct val="90000"/>
              <a:buFont typeface="Wingdings" panose="05000000000000000000" pitchFamily="2" charset="2"/>
              <a:buChar char="ü"/>
              <a:defRPr kumimoji="1" sz="2800">
                <a:solidFill>
                  <a:srgbClr val="000099"/>
                </a:solidFill>
                <a:latin typeface="Osaka" pitchFamily="-84" charset="-128"/>
                <a:ea typeface="ＭＳ Ｐゴシック" panose="020B0600070205080204" pitchFamily="50" charset="-128"/>
              </a:defRPr>
            </a:lvl2pPr>
            <a:lvl3pPr marL="1143000" indent="-228600">
              <a:spcBef>
                <a:spcPct val="20000"/>
              </a:spcBef>
              <a:buClr>
                <a:srgbClr val="000099"/>
              </a:buClr>
              <a:buFont typeface="Wingdings" panose="05000000000000000000" pitchFamily="2" charset="2"/>
              <a:buChar char="Ø"/>
              <a:defRPr kumimoji="1" sz="2400">
                <a:solidFill>
                  <a:schemeClr val="tx1"/>
                </a:solidFill>
                <a:latin typeface="Osaka" pitchFamily="-84" charset="-128"/>
                <a:ea typeface="ＭＳ Ｐゴシック" panose="020B0600070205080204" pitchFamily="50" charset="-128"/>
              </a:defRPr>
            </a:lvl3pPr>
            <a:lvl4pPr marL="1600200" indent="-228600">
              <a:spcBef>
                <a:spcPct val="20000"/>
              </a:spcBef>
              <a:buClr>
                <a:srgbClr val="FF0000"/>
              </a:buClr>
              <a:buChar char="•"/>
              <a:defRPr kumimoji="1" sz="2000">
                <a:solidFill>
                  <a:schemeClr val="tx1"/>
                </a:solidFill>
                <a:latin typeface="Osaka" pitchFamily="-84" charset="-128"/>
                <a:ea typeface="ＭＳ Ｐゴシック" panose="020B0600070205080204" pitchFamily="50" charset="-128"/>
              </a:defRPr>
            </a:lvl4pPr>
            <a:lvl5pPr marL="2057400" indent="-228600">
              <a:spcBef>
                <a:spcPct val="20000"/>
              </a:spcBef>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5pPr>
            <a:lvl6pPr marL="25146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6pPr>
            <a:lvl7pPr marL="29718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7pPr>
            <a:lvl8pPr marL="34290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8pPr>
            <a:lvl9pPr marL="38862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9pPr>
          </a:lstStyle>
          <a:p>
            <a:pPr eaLnBrk="1" hangingPunct="1">
              <a:spcBef>
                <a:spcPct val="0"/>
              </a:spcBef>
              <a:buClrTx/>
              <a:buSzTx/>
              <a:buFontTx/>
              <a:buNone/>
            </a:pPr>
            <a:endParaRPr lang="ja-JP" altLang="en-US" sz="1800">
              <a:latin typeface="Arial" panose="020B0604020202020204" pitchFamily="34" charset="0"/>
            </a:endParaRPr>
          </a:p>
        </p:txBody>
      </p:sp>
      <p:sp>
        <p:nvSpPr>
          <p:cNvPr id="20" name="Text Box 6"/>
          <p:cNvSpPr txBox="1">
            <a:spLocks noChangeArrowheads="1"/>
          </p:cNvSpPr>
          <p:nvPr/>
        </p:nvSpPr>
        <p:spPr bwMode="auto">
          <a:xfrm>
            <a:off x="10125075" y="6526635"/>
            <a:ext cx="50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CC"/>
              </a:buClr>
              <a:buSzPct val="90000"/>
              <a:buFont typeface="Wingdings" panose="05000000000000000000" pitchFamily="2" charset="2"/>
              <a:buChar char="u"/>
              <a:defRPr kumimoji="1" sz="3200">
                <a:solidFill>
                  <a:schemeClr val="tx1"/>
                </a:solidFill>
                <a:latin typeface="Osaka" pitchFamily="-84" charset="-128"/>
                <a:ea typeface="ＭＳ Ｐゴシック" panose="020B0600070205080204" pitchFamily="50" charset="-128"/>
              </a:defRPr>
            </a:lvl1pPr>
            <a:lvl2pPr marL="742950" indent="-285750">
              <a:spcBef>
                <a:spcPct val="20000"/>
              </a:spcBef>
              <a:buClr>
                <a:srgbClr val="F00000"/>
              </a:buClr>
              <a:buSzPct val="90000"/>
              <a:buFont typeface="Wingdings" panose="05000000000000000000" pitchFamily="2" charset="2"/>
              <a:buChar char="ü"/>
              <a:defRPr kumimoji="1" sz="2800">
                <a:solidFill>
                  <a:srgbClr val="000099"/>
                </a:solidFill>
                <a:latin typeface="Osaka" pitchFamily="-84" charset="-128"/>
                <a:ea typeface="ＭＳ Ｐゴシック" panose="020B0600070205080204" pitchFamily="50" charset="-128"/>
              </a:defRPr>
            </a:lvl2pPr>
            <a:lvl3pPr marL="1143000" indent="-228600">
              <a:spcBef>
                <a:spcPct val="20000"/>
              </a:spcBef>
              <a:buClr>
                <a:srgbClr val="000099"/>
              </a:buClr>
              <a:buFont typeface="Wingdings" panose="05000000000000000000" pitchFamily="2" charset="2"/>
              <a:buChar char="Ø"/>
              <a:defRPr kumimoji="1" sz="2400">
                <a:solidFill>
                  <a:schemeClr val="tx1"/>
                </a:solidFill>
                <a:latin typeface="Osaka" pitchFamily="-84" charset="-128"/>
                <a:ea typeface="ＭＳ Ｐゴシック" panose="020B0600070205080204" pitchFamily="50" charset="-128"/>
              </a:defRPr>
            </a:lvl3pPr>
            <a:lvl4pPr marL="1600200" indent="-228600">
              <a:spcBef>
                <a:spcPct val="20000"/>
              </a:spcBef>
              <a:buClr>
                <a:srgbClr val="FF0000"/>
              </a:buClr>
              <a:buChar char="•"/>
              <a:defRPr kumimoji="1" sz="2000">
                <a:solidFill>
                  <a:schemeClr val="tx1"/>
                </a:solidFill>
                <a:latin typeface="Osaka" pitchFamily="-84" charset="-128"/>
                <a:ea typeface="ＭＳ Ｐゴシック" panose="020B0600070205080204" pitchFamily="50" charset="-128"/>
              </a:defRPr>
            </a:lvl4pPr>
            <a:lvl5pPr marL="2057400" indent="-228600">
              <a:spcBef>
                <a:spcPct val="20000"/>
              </a:spcBef>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5pPr>
            <a:lvl6pPr marL="25146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6pPr>
            <a:lvl7pPr marL="29718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7pPr>
            <a:lvl8pPr marL="34290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8pPr>
            <a:lvl9pPr marL="38862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9pPr>
          </a:lstStyle>
          <a:p>
            <a:pPr algn="ctr">
              <a:spcBef>
                <a:spcPct val="50000"/>
              </a:spcBef>
              <a:buClrTx/>
              <a:buSzTx/>
              <a:buFontTx/>
              <a:buNone/>
            </a:pPr>
            <a:r>
              <a:rPr kumimoji="0" lang="en-US" altLang="ja-JP" sz="1000">
                <a:latin typeface="HGS創英角ｺﾞｼｯｸUB" panose="020B0900000000000000" pitchFamily="50" charset="-128"/>
                <a:ea typeface="HGS創英角ｺﾞｼｯｸUB" panose="020B0900000000000000" pitchFamily="50" charset="-128"/>
              </a:rPr>
              <a:t>2010</a:t>
            </a:r>
          </a:p>
        </p:txBody>
      </p:sp>
      <p:sp>
        <p:nvSpPr>
          <p:cNvPr id="21" name="Text Box 7"/>
          <p:cNvSpPr txBox="1">
            <a:spLocks noChangeArrowheads="1"/>
          </p:cNvSpPr>
          <p:nvPr/>
        </p:nvSpPr>
        <p:spPr bwMode="auto">
          <a:xfrm>
            <a:off x="9264650" y="476672"/>
            <a:ext cx="9413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CC"/>
              </a:buClr>
              <a:buSzPct val="90000"/>
              <a:buFont typeface="Wingdings" panose="05000000000000000000" pitchFamily="2" charset="2"/>
              <a:buChar char="u"/>
              <a:defRPr kumimoji="1" sz="3200">
                <a:solidFill>
                  <a:schemeClr val="tx1"/>
                </a:solidFill>
                <a:latin typeface="Osaka" pitchFamily="-84" charset="-128"/>
                <a:ea typeface="ＭＳ Ｐゴシック" panose="020B0600070205080204" pitchFamily="50" charset="-128"/>
              </a:defRPr>
            </a:lvl1pPr>
            <a:lvl2pPr marL="742950" indent="-285750">
              <a:spcBef>
                <a:spcPct val="20000"/>
              </a:spcBef>
              <a:buClr>
                <a:srgbClr val="F00000"/>
              </a:buClr>
              <a:buSzPct val="90000"/>
              <a:buFont typeface="Wingdings" panose="05000000000000000000" pitchFamily="2" charset="2"/>
              <a:buChar char="ü"/>
              <a:defRPr kumimoji="1" sz="2800">
                <a:solidFill>
                  <a:srgbClr val="000099"/>
                </a:solidFill>
                <a:latin typeface="Osaka" pitchFamily="-84" charset="-128"/>
                <a:ea typeface="ＭＳ Ｐゴシック" panose="020B0600070205080204" pitchFamily="50" charset="-128"/>
              </a:defRPr>
            </a:lvl2pPr>
            <a:lvl3pPr marL="1143000" indent="-228600">
              <a:spcBef>
                <a:spcPct val="20000"/>
              </a:spcBef>
              <a:buClr>
                <a:srgbClr val="000099"/>
              </a:buClr>
              <a:buFont typeface="Wingdings" panose="05000000000000000000" pitchFamily="2" charset="2"/>
              <a:buChar char="Ø"/>
              <a:defRPr kumimoji="1" sz="2400">
                <a:solidFill>
                  <a:schemeClr val="tx1"/>
                </a:solidFill>
                <a:latin typeface="Osaka" pitchFamily="-84" charset="-128"/>
                <a:ea typeface="ＭＳ Ｐゴシック" panose="020B0600070205080204" pitchFamily="50" charset="-128"/>
              </a:defRPr>
            </a:lvl3pPr>
            <a:lvl4pPr marL="1600200" indent="-228600">
              <a:spcBef>
                <a:spcPct val="20000"/>
              </a:spcBef>
              <a:buClr>
                <a:srgbClr val="FF0000"/>
              </a:buClr>
              <a:buChar char="•"/>
              <a:defRPr kumimoji="1" sz="2000">
                <a:solidFill>
                  <a:schemeClr val="tx1"/>
                </a:solidFill>
                <a:latin typeface="Osaka" pitchFamily="-84" charset="-128"/>
                <a:ea typeface="ＭＳ Ｐゴシック" panose="020B0600070205080204" pitchFamily="50" charset="-128"/>
              </a:defRPr>
            </a:lvl4pPr>
            <a:lvl5pPr marL="2057400" indent="-228600">
              <a:spcBef>
                <a:spcPct val="20000"/>
              </a:spcBef>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5pPr>
            <a:lvl6pPr marL="25146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6pPr>
            <a:lvl7pPr marL="29718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7pPr>
            <a:lvl8pPr marL="34290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8pPr>
            <a:lvl9pPr marL="38862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9pPr>
          </a:lstStyle>
          <a:p>
            <a:pPr algn="ctr">
              <a:spcBef>
                <a:spcPct val="50000"/>
              </a:spcBef>
              <a:buClrTx/>
              <a:buSzTx/>
              <a:buFontTx/>
              <a:buNone/>
            </a:pPr>
            <a:r>
              <a:rPr kumimoji="0" lang="en-US" altLang="ja-JP" sz="1200">
                <a:latin typeface="HGS創英角ｺﾞｼｯｸUB" panose="020B0900000000000000" pitchFamily="50" charset="-128"/>
                <a:ea typeface="HGS創英角ｺﾞｼｯｸUB" panose="020B0900000000000000" pitchFamily="50" charset="-128"/>
              </a:rPr>
              <a:t>61</a:t>
            </a:r>
            <a:r>
              <a:rPr kumimoji="0" lang="ja-JP" altLang="en-US" sz="1200">
                <a:latin typeface="HGS創英角ｺﾞｼｯｸUB" panose="020B0900000000000000" pitchFamily="50" charset="-128"/>
                <a:ea typeface="HGS創英角ｺﾞｼｯｸUB" panose="020B0900000000000000" pitchFamily="50" charset="-128"/>
              </a:rPr>
              <a:t>億個</a:t>
            </a:r>
            <a:r>
              <a:rPr kumimoji="0" lang="en-US" altLang="ja-JP" sz="1200">
                <a:latin typeface="HGS創英角ｺﾞｼｯｸUB" panose="020B0900000000000000" pitchFamily="50" charset="-128"/>
                <a:ea typeface="HGS創英角ｺﾞｼｯｸUB" panose="020B0900000000000000" pitchFamily="50" charset="-128"/>
              </a:rPr>
              <a:t>/</a:t>
            </a:r>
            <a:r>
              <a:rPr kumimoji="0" lang="ja-JP" altLang="en-US" sz="1200">
                <a:latin typeface="HGS創英角ｺﾞｼｯｸUB" panose="020B0900000000000000" pitchFamily="50" charset="-128"/>
                <a:ea typeface="HGS創英角ｺﾞｼｯｸUB" panose="020B0900000000000000" pitchFamily="50" charset="-128"/>
              </a:rPr>
              <a:t>年</a:t>
            </a:r>
          </a:p>
        </p:txBody>
      </p:sp>
      <p:pic>
        <p:nvPicPr>
          <p:cNvPr id="2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497" y="2438422"/>
            <a:ext cx="3230563"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9"/>
          <p:cNvSpPr txBox="1">
            <a:spLocks noChangeArrowheads="1"/>
          </p:cNvSpPr>
          <p:nvPr/>
        </p:nvSpPr>
        <p:spPr bwMode="auto">
          <a:xfrm>
            <a:off x="1631504" y="5989956"/>
            <a:ext cx="34163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CC"/>
              </a:buClr>
              <a:buSzPct val="90000"/>
              <a:buFont typeface="Wingdings" panose="05000000000000000000" pitchFamily="2" charset="2"/>
              <a:buChar char="u"/>
              <a:defRPr kumimoji="1" sz="3200">
                <a:solidFill>
                  <a:schemeClr val="tx1"/>
                </a:solidFill>
                <a:latin typeface="Osaka" pitchFamily="-84" charset="-128"/>
                <a:ea typeface="ＭＳ Ｐゴシック" panose="020B0600070205080204" pitchFamily="50" charset="-128"/>
              </a:defRPr>
            </a:lvl1pPr>
            <a:lvl2pPr marL="742950" indent="-285750">
              <a:spcBef>
                <a:spcPct val="20000"/>
              </a:spcBef>
              <a:buClr>
                <a:srgbClr val="F00000"/>
              </a:buClr>
              <a:buSzPct val="90000"/>
              <a:buFont typeface="Wingdings" panose="05000000000000000000" pitchFamily="2" charset="2"/>
              <a:buChar char="ü"/>
              <a:defRPr kumimoji="1" sz="2800">
                <a:solidFill>
                  <a:srgbClr val="000099"/>
                </a:solidFill>
                <a:latin typeface="Osaka" pitchFamily="-84" charset="-128"/>
                <a:ea typeface="ＭＳ Ｐゴシック" panose="020B0600070205080204" pitchFamily="50" charset="-128"/>
              </a:defRPr>
            </a:lvl2pPr>
            <a:lvl3pPr marL="1143000" indent="-228600">
              <a:spcBef>
                <a:spcPct val="20000"/>
              </a:spcBef>
              <a:buClr>
                <a:srgbClr val="000099"/>
              </a:buClr>
              <a:buFont typeface="Wingdings" panose="05000000000000000000" pitchFamily="2" charset="2"/>
              <a:buChar char="Ø"/>
              <a:defRPr kumimoji="1" sz="2400">
                <a:solidFill>
                  <a:schemeClr val="tx1"/>
                </a:solidFill>
                <a:latin typeface="Osaka" pitchFamily="-84" charset="-128"/>
                <a:ea typeface="ＭＳ Ｐゴシック" panose="020B0600070205080204" pitchFamily="50" charset="-128"/>
              </a:defRPr>
            </a:lvl3pPr>
            <a:lvl4pPr marL="1600200" indent="-228600">
              <a:spcBef>
                <a:spcPct val="20000"/>
              </a:spcBef>
              <a:buClr>
                <a:srgbClr val="FF0000"/>
              </a:buClr>
              <a:buChar char="•"/>
              <a:defRPr kumimoji="1" sz="2000">
                <a:solidFill>
                  <a:schemeClr val="tx1"/>
                </a:solidFill>
                <a:latin typeface="Osaka" pitchFamily="-84" charset="-128"/>
                <a:ea typeface="ＭＳ Ｐゴシック" panose="020B0600070205080204" pitchFamily="50" charset="-128"/>
              </a:defRPr>
            </a:lvl4pPr>
            <a:lvl5pPr marL="2057400" indent="-228600">
              <a:spcBef>
                <a:spcPct val="20000"/>
              </a:spcBef>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5pPr>
            <a:lvl6pPr marL="25146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6pPr>
            <a:lvl7pPr marL="29718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7pPr>
            <a:lvl8pPr marL="34290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8pPr>
            <a:lvl9pPr marL="38862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9pPr>
          </a:lstStyle>
          <a:p>
            <a:pPr algn="ctr">
              <a:spcBef>
                <a:spcPct val="50000"/>
              </a:spcBef>
              <a:buClrTx/>
              <a:buSzTx/>
              <a:buFontTx/>
              <a:buNone/>
            </a:pPr>
            <a:r>
              <a:rPr kumimoji="0" lang="ja-JP" altLang="en-US" sz="1800" dirty="0">
                <a:latin typeface="Times New Roman" panose="02020603050405020304" pitchFamily="18" charset="0"/>
                <a:ea typeface="HGS創英角ｺﾞｼｯｸUB" panose="020B0900000000000000" pitchFamily="50" charset="-128"/>
              </a:rPr>
              <a:t>組込みコア</a:t>
            </a:r>
            <a:r>
              <a:rPr kumimoji="0" lang="ja-JP" altLang="en-US" sz="1800" dirty="0">
                <a:latin typeface="Times New Roman" panose="02020603050405020304" pitchFamily="18" charset="0"/>
                <a:ea typeface="HGS創英角ｺﾞｼｯｸUB" panose="020B0900000000000000" pitchFamily="50" charset="-128"/>
              </a:rPr>
              <a:t>市場</a:t>
            </a:r>
            <a:r>
              <a:rPr kumimoji="0" lang="ja-JP" altLang="en-US" sz="1800" dirty="0">
                <a:latin typeface="Times New Roman" panose="02020603050405020304" pitchFamily="18" charset="0"/>
                <a:ea typeface="HGS創英角ｺﾞｼｯｸUB" panose="020B0900000000000000" pitchFamily="50" charset="-128"/>
              </a:rPr>
              <a:t>９</a:t>
            </a:r>
            <a:r>
              <a:rPr kumimoji="0" lang="ja-JP" altLang="en-US" sz="1800" dirty="0">
                <a:latin typeface="Times New Roman" panose="02020603050405020304" pitchFamily="18" charset="0"/>
                <a:ea typeface="HGS創英角ｺﾞｼｯｸUB" panose="020B0900000000000000" pitchFamily="50" charset="-128"/>
              </a:rPr>
              <a:t>０％</a:t>
            </a:r>
            <a:r>
              <a:rPr kumimoji="0" lang="ja-JP" altLang="en-US" sz="1800" dirty="0">
                <a:latin typeface="Times New Roman" panose="02020603050405020304" pitchFamily="18" charset="0"/>
                <a:ea typeface="HGS創英角ｺﾞｼｯｸUB" panose="020B0900000000000000" pitchFamily="50" charset="-128"/>
              </a:rPr>
              <a:t>のシェア</a:t>
            </a:r>
          </a:p>
        </p:txBody>
      </p:sp>
      <p:sp>
        <p:nvSpPr>
          <p:cNvPr id="25" name="Rectangle 5"/>
          <p:cNvSpPr>
            <a:spLocks noChangeArrowheads="1"/>
          </p:cNvSpPr>
          <p:nvPr/>
        </p:nvSpPr>
        <p:spPr bwMode="auto">
          <a:xfrm>
            <a:off x="10272713" y="3389218"/>
            <a:ext cx="215900" cy="369332"/>
          </a:xfrm>
          <a:prstGeom prst="rect">
            <a:avLst/>
          </a:prstGeom>
          <a:solidFill>
            <a:srgbClr val="000099"/>
          </a:solidFill>
          <a:ln w="9525">
            <a:solidFill>
              <a:schemeClr val="tx1"/>
            </a:solidFill>
            <a:miter lim="800000"/>
            <a:headEnd/>
            <a:tailEnd/>
          </a:ln>
        </p:spPr>
        <p:txBody>
          <a:bodyPr anchor="ctr">
            <a:spAutoFit/>
          </a:bodyPr>
          <a:lstStyle>
            <a:lvl1pPr>
              <a:spcBef>
                <a:spcPct val="20000"/>
              </a:spcBef>
              <a:buClr>
                <a:srgbClr val="0000CC"/>
              </a:buClr>
              <a:buSzPct val="90000"/>
              <a:buFont typeface="Wingdings" panose="05000000000000000000" pitchFamily="2" charset="2"/>
              <a:buChar char="u"/>
              <a:defRPr kumimoji="1" sz="3200">
                <a:solidFill>
                  <a:schemeClr val="tx1"/>
                </a:solidFill>
                <a:latin typeface="Osaka" pitchFamily="-84" charset="-128"/>
                <a:ea typeface="ＭＳ Ｐゴシック" panose="020B0600070205080204" pitchFamily="50" charset="-128"/>
              </a:defRPr>
            </a:lvl1pPr>
            <a:lvl2pPr marL="742950" indent="-285750">
              <a:spcBef>
                <a:spcPct val="20000"/>
              </a:spcBef>
              <a:buClr>
                <a:srgbClr val="F00000"/>
              </a:buClr>
              <a:buSzPct val="90000"/>
              <a:buFont typeface="Wingdings" panose="05000000000000000000" pitchFamily="2" charset="2"/>
              <a:buChar char="ü"/>
              <a:defRPr kumimoji="1" sz="2800">
                <a:solidFill>
                  <a:srgbClr val="000099"/>
                </a:solidFill>
                <a:latin typeface="Osaka" pitchFamily="-84" charset="-128"/>
                <a:ea typeface="ＭＳ Ｐゴシック" panose="020B0600070205080204" pitchFamily="50" charset="-128"/>
              </a:defRPr>
            </a:lvl2pPr>
            <a:lvl3pPr marL="1143000" indent="-228600">
              <a:spcBef>
                <a:spcPct val="20000"/>
              </a:spcBef>
              <a:buClr>
                <a:srgbClr val="000099"/>
              </a:buClr>
              <a:buFont typeface="Wingdings" panose="05000000000000000000" pitchFamily="2" charset="2"/>
              <a:buChar char="Ø"/>
              <a:defRPr kumimoji="1" sz="2400">
                <a:solidFill>
                  <a:schemeClr val="tx1"/>
                </a:solidFill>
                <a:latin typeface="Osaka" pitchFamily="-84" charset="-128"/>
                <a:ea typeface="ＭＳ Ｐゴシック" panose="020B0600070205080204" pitchFamily="50" charset="-128"/>
              </a:defRPr>
            </a:lvl3pPr>
            <a:lvl4pPr marL="1600200" indent="-228600">
              <a:spcBef>
                <a:spcPct val="20000"/>
              </a:spcBef>
              <a:buClr>
                <a:srgbClr val="FF0000"/>
              </a:buClr>
              <a:buChar char="•"/>
              <a:defRPr kumimoji="1" sz="2000">
                <a:solidFill>
                  <a:schemeClr val="tx1"/>
                </a:solidFill>
                <a:latin typeface="Osaka" pitchFamily="-84" charset="-128"/>
                <a:ea typeface="ＭＳ Ｐゴシック" panose="020B0600070205080204" pitchFamily="50" charset="-128"/>
              </a:defRPr>
            </a:lvl4pPr>
            <a:lvl5pPr marL="2057400" indent="-228600">
              <a:spcBef>
                <a:spcPct val="20000"/>
              </a:spcBef>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5pPr>
            <a:lvl6pPr marL="25146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6pPr>
            <a:lvl7pPr marL="29718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7pPr>
            <a:lvl8pPr marL="34290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8pPr>
            <a:lvl9pPr marL="38862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9pPr>
          </a:lstStyle>
          <a:p>
            <a:pPr eaLnBrk="1" hangingPunct="1">
              <a:spcBef>
                <a:spcPct val="0"/>
              </a:spcBef>
              <a:buClrTx/>
              <a:buSzTx/>
              <a:buFontTx/>
              <a:buNone/>
            </a:pPr>
            <a:endParaRPr lang="ja-JP" altLang="en-US" sz="1800">
              <a:latin typeface="Arial" panose="020B0604020202020204" pitchFamily="34" charset="0"/>
            </a:endParaRPr>
          </a:p>
        </p:txBody>
      </p:sp>
      <p:sp>
        <p:nvSpPr>
          <p:cNvPr id="26" name="Text Box 6"/>
          <p:cNvSpPr txBox="1">
            <a:spLocks noChangeArrowheads="1"/>
          </p:cNvSpPr>
          <p:nvPr/>
        </p:nvSpPr>
        <p:spPr bwMode="auto">
          <a:xfrm>
            <a:off x="9696450" y="6526635"/>
            <a:ext cx="50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CC"/>
              </a:buClr>
              <a:buSzPct val="90000"/>
              <a:buFont typeface="Wingdings" panose="05000000000000000000" pitchFamily="2" charset="2"/>
              <a:buChar char="u"/>
              <a:defRPr kumimoji="1" sz="3200">
                <a:solidFill>
                  <a:schemeClr val="tx1"/>
                </a:solidFill>
                <a:latin typeface="Osaka" pitchFamily="-84" charset="-128"/>
                <a:ea typeface="ＭＳ Ｐゴシック" panose="020B0600070205080204" pitchFamily="50" charset="-128"/>
              </a:defRPr>
            </a:lvl1pPr>
            <a:lvl2pPr marL="742950" indent="-285750">
              <a:spcBef>
                <a:spcPct val="20000"/>
              </a:spcBef>
              <a:buClr>
                <a:srgbClr val="F00000"/>
              </a:buClr>
              <a:buSzPct val="90000"/>
              <a:buFont typeface="Wingdings" panose="05000000000000000000" pitchFamily="2" charset="2"/>
              <a:buChar char="ü"/>
              <a:defRPr kumimoji="1" sz="2800">
                <a:solidFill>
                  <a:srgbClr val="000099"/>
                </a:solidFill>
                <a:latin typeface="Osaka" pitchFamily="-84" charset="-128"/>
                <a:ea typeface="ＭＳ Ｐゴシック" panose="020B0600070205080204" pitchFamily="50" charset="-128"/>
              </a:defRPr>
            </a:lvl2pPr>
            <a:lvl3pPr marL="1143000" indent="-228600">
              <a:spcBef>
                <a:spcPct val="20000"/>
              </a:spcBef>
              <a:buClr>
                <a:srgbClr val="000099"/>
              </a:buClr>
              <a:buFont typeface="Wingdings" panose="05000000000000000000" pitchFamily="2" charset="2"/>
              <a:buChar char="Ø"/>
              <a:defRPr kumimoji="1" sz="2400">
                <a:solidFill>
                  <a:schemeClr val="tx1"/>
                </a:solidFill>
                <a:latin typeface="Osaka" pitchFamily="-84" charset="-128"/>
                <a:ea typeface="ＭＳ Ｐゴシック" panose="020B0600070205080204" pitchFamily="50" charset="-128"/>
              </a:defRPr>
            </a:lvl3pPr>
            <a:lvl4pPr marL="1600200" indent="-228600">
              <a:spcBef>
                <a:spcPct val="20000"/>
              </a:spcBef>
              <a:buClr>
                <a:srgbClr val="FF0000"/>
              </a:buClr>
              <a:buChar char="•"/>
              <a:defRPr kumimoji="1" sz="2000">
                <a:solidFill>
                  <a:schemeClr val="tx1"/>
                </a:solidFill>
                <a:latin typeface="Osaka" pitchFamily="-84" charset="-128"/>
                <a:ea typeface="ＭＳ Ｐゴシック" panose="020B0600070205080204" pitchFamily="50" charset="-128"/>
              </a:defRPr>
            </a:lvl4pPr>
            <a:lvl5pPr marL="2057400" indent="-228600">
              <a:spcBef>
                <a:spcPct val="20000"/>
              </a:spcBef>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5pPr>
            <a:lvl6pPr marL="25146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6pPr>
            <a:lvl7pPr marL="29718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7pPr>
            <a:lvl8pPr marL="34290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8pPr>
            <a:lvl9pPr marL="38862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9pPr>
          </a:lstStyle>
          <a:p>
            <a:pPr algn="ctr">
              <a:spcBef>
                <a:spcPct val="50000"/>
              </a:spcBef>
              <a:buClrTx/>
              <a:buSzTx/>
              <a:buFontTx/>
              <a:buNone/>
            </a:pPr>
            <a:r>
              <a:rPr kumimoji="0" lang="en-US" altLang="ja-JP" sz="1000">
                <a:latin typeface="HGS創英角ｺﾞｼｯｸUB" panose="020B0900000000000000" pitchFamily="50" charset="-128"/>
                <a:ea typeface="HGS創英角ｺﾞｼｯｸUB" panose="020B0900000000000000" pitchFamily="50" charset="-128"/>
              </a:rPr>
              <a:t>2008</a:t>
            </a:r>
          </a:p>
        </p:txBody>
      </p:sp>
      <p:sp>
        <p:nvSpPr>
          <p:cNvPr id="27" name="Text Box 7"/>
          <p:cNvSpPr txBox="1">
            <a:spLocks noChangeArrowheads="1"/>
          </p:cNvSpPr>
          <p:nvPr/>
        </p:nvSpPr>
        <p:spPr bwMode="auto">
          <a:xfrm>
            <a:off x="9191625" y="981498"/>
            <a:ext cx="941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CC"/>
              </a:buClr>
              <a:buSzPct val="90000"/>
              <a:buFont typeface="Wingdings" panose="05000000000000000000" pitchFamily="2" charset="2"/>
              <a:buChar char="u"/>
              <a:defRPr kumimoji="1" sz="3200">
                <a:solidFill>
                  <a:schemeClr val="tx1"/>
                </a:solidFill>
                <a:latin typeface="Osaka" pitchFamily="-84" charset="-128"/>
                <a:ea typeface="ＭＳ Ｐゴシック" panose="020B0600070205080204" pitchFamily="50" charset="-128"/>
              </a:defRPr>
            </a:lvl1pPr>
            <a:lvl2pPr marL="742950" indent="-285750">
              <a:spcBef>
                <a:spcPct val="20000"/>
              </a:spcBef>
              <a:buClr>
                <a:srgbClr val="F00000"/>
              </a:buClr>
              <a:buSzPct val="90000"/>
              <a:buFont typeface="Wingdings" panose="05000000000000000000" pitchFamily="2" charset="2"/>
              <a:buChar char="ü"/>
              <a:defRPr kumimoji="1" sz="2800">
                <a:solidFill>
                  <a:srgbClr val="000099"/>
                </a:solidFill>
                <a:latin typeface="Osaka" pitchFamily="-84" charset="-128"/>
                <a:ea typeface="ＭＳ Ｐゴシック" panose="020B0600070205080204" pitchFamily="50" charset="-128"/>
              </a:defRPr>
            </a:lvl2pPr>
            <a:lvl3pPr marL="1143000" indent="-228600">
              <a:spcBef>
                <a:spcPct val="20000"/>
              </a:spcBef>
              <a:buClr>
                <a:srgbClr val="000099"/>
              </a:buClr>
              <a:buFont typeface="Wingdings" panose="05000000000000000000" pitchFamily="2" charset="2"/>
              <a:buChar char="Ø"/>
              <a:defRPr kumimoji="1" sz="2400">
                <a:solidFill>
                  <a:schemeClr val="tx1"/>
                </a:solidFill>
                <a:latin typeface="Osaka" pitchFamily="-84" charset="-128"/>
                <a:ea typeface="ＭＳ Ｐゴシック" panose="020B0600070205080204" pitchFamily="50" charset="-128"/>
              </a:defRPr>
            </a:lvl3pPr>
            <a:lvl4pPr marL="1600200" indent="-228600">
              <a:spcBef>
                <a:spcPct val="20000"/>
              </a:spcBef>
              <a:buClr>
                <a:srgbClr val="FF0000"/>
              </a:buClr>
              <a:buChar char="•"/>
              <a:defRPr kumimoji="1" sz="2000">
                <a:solidFill>
                  <a:schemeClr val="tx1"/>
                </a:solidFill>
                <a:latin typeface="Osaka" pitchFamily="-84" charset="-128"/>
                <a:ea typeface="ＭＳ Ｐゴシック" panose="020B0600070205080204" pitchFamily="50" charset="-128"/>
              </a:defRPr>
            </a:lvl4pPr>
            <a:lvl5pPr marL="2057400" indent="-228600">
              <a:spcBef>
                <a:spcPct val="20000"/>
              </a:spcBef>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5pPr>
            <a:lvl6pPr marL="25146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6pPr>
            <a:lvl7pPr marL="29718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7pPr>
            <a:lvl8pPr marL="34290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8pPr>
            <a:lvl9pPr marL="38862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9pPr>
          </a:lstStyle>
          <a:p>
            <a:pPr algn="ctr">
              <a:spcBef>
                <a:spcPct val="50000"/>
              </a:spcBef>
              <a:buClrTx/>
              <a:buSzTx/>
              <a:buFontTx/>
              <a:buNone/>
            </a:pPr>
            <a:r>
              <a:rPr kumimoji="0" lang="en-US" altLang="ja-JP" sz="1200">
                <a:latin typeface="HGS創英角ｺﾞｼｯｸUB" panose="020B0900000000000000" pitchFamily="50" charset="-128"/>
                <a:ea typeface="HGS創英角ｺﾞｼｯｸUB" panose="020B0900000000000000" pitchFamily="50" charset="-128"/>
              </a:rPr>
              <a:t>40</a:t>
            </a:r>
            <a:r>
              <a:rPr kumimoji="0" lang="ja-JP" altLang="en-US" sz="1200">
                <a:latin typeface="HGS創英角ｺﾞｼｯｸUB" panose="020B0900000000000000" pitchFamily="50" charset="-128"/>
                <a:ea typeface="HGS創英角ｺﾞｼｯｸUB" panose="020B0900000000000000" pitchFamily="50" charset="-128"/>
              </a:rPr>
              <a:t>億個</a:t>
            </a:r>
            <a:r>
              <a:rPr kumimoji="0" lang="en-US" altLang="ja-JP" sz="1200">
                <a:latin typeface="HGS創英角ｺﾞｼｯｸUB" panose="020B0900000000000000" pitchFamily="50" charset="-128"/>
                <a:ea typeface="HGS創英角ｺﾞｼｯｸUB" panose="020B0900000000000000" pitchFamily="50" charset="-128"/>
              </a:rPr>
              <a:t>/</a:t>
            </a:r>
            <a:r>
              <a:rPr kumimoji="0" lang="ja-JP" altLang="en-US" sz="1200">
                <a:latin typeface="HGS創英角ｺﾞｼｯｸUB" panose="020B0900000000000000" pitchFamily="50" charset="-128"/>
                <a:ea typeface="HGS創英角ｺﾞｼｯｸUB" panose="020B0900000000000000" pitchFamily="50" charset="-128"/>
              </a:rPr>
              <a:t>年</a:t>
            </a:r>
          </a:p>
        </p:txBody>
      </p:sp>
      <p:sp>
        <p:nvSpPr>
          <p:cNvPr id="3" name="テキスト ボックス 2"/>
          <p:cNvSpPr txBox="1"/>
          <p:nvPr/>
        </p:nvSpPr>
        <p:spPr>
          <a:xfrm>
            <a:off x="1701095" y="1471851"/>
            <a:ext cx="7490530" cy="923330"/>
          </a:xfrm>
          <a:prstGeom prst="rect">
            <a:avLst/>
          </a:prstGeom>
          <a:noFill/>
        </p:spPr>
        <p:txBody>
          <a:bodyPr wrap="square" rtlCol="0">
            <a:spAutoFit/>
          </a:bodyPr>
          <a:lstStyle/>
          <a:p>
            <a:r>
              <a:rPr lang="en-US" altLang="ja-JP" dirty="0"/>
              <a:t>CPU</a:t>
            </a:r>
            <a:r>
              <a:rPr lang="ja-JP" altLang="en-US" dirty="0"/>
              <a:t>やその周辺の設計ブロック</a:t>
            </a:r>
            <a:r>
              <a:rPr lang="ja-JP" altLang="en-US" dirty="0"/>
              <a:t>を</a:t>
            </a:r>
            <a:r>
              <a:rPr lang="en-US" altLang="ja-JP" dirty="0"/>
              <a:t/>
            </a:r>
            <a:br>
              <a:rPr lang="en-US" altLang="ja-JP" dirty="0"/>
            </a:br>
            <a:r>
              <a:rPr lang="en-US" altLang="ja-JP" b="1" dirty="0">
                <a:solidFill>
                  <a:srgbClr val="FF0000"/>
                </a:solidFill>
              </a:rPr>
              <a:t>IP</a:t>
            </a:r>
            <a:r>
              <a:rPr lang="ja-JP" altLang="en-US" b="1" dirty="0">
                <a:solidFill>
                  <a:srgbClr val="FF0000"/>
                </a:solidFill>
              </a:rPr>
              <a:t>（</a:t>
            </a:r>
            <a:r>
              <a:rPr lang="en-US" altLang="ja-JP" b="1" dirty="0">
                <a:solidFill>
                  <a:srgbClr val="FF0000"/>
                </a:solidFill>
              </a:rPr>
              <a:t>Intellectual Property</a:t>
            </a:r>
            <a:r>
              <a:rPr lang="ja-JP" altLang="en-US" b="1" dirty="0">
                <a:solidFill>
                  <a:srgbClr val="FF0000"/>
                </a:solidFill>
              </a:rPr>
              <a:t>：知的財産権</a:t>
            </a:r>
            <a:r>
              <a:rPr lang="ja-JP" altLang="en-US" b="1" dirty="0">
                <a:solidFill>
                  <a:srgbClr val="FF0000"/>
                </a:solidFill>
              </a:rPr>
              <a:t>）</a:t>
            </a:r>
            <a:r>
              <a:rPr lang="ja-JP" altLang="en-US" dirty="0"/>
              <a:t>と</a:t>
            </a:r>
            <a:r>
              <a:rPr lang="ja-JP" altLang="en-US" dirty="0"/>
              <a:t>いう形で</a:t>
            </a:r>
            <a:r>
              <a:rPr lang="ja-JP" altLang="en-US" dirty="0"/>
              <a:t>提供</a:t>
            </a:r>
            <a:endParaRPr lang="en-US" altLang="ja-JP" dirty="0"/>
          </a:p>
          <a:p>
            <a:r>
              <a:rPr lang="en-US" altLang="ja-JP" dirty="0">
                <a:sym typeface="Wingdings" panose="05000000000000000000" pitchFamily="2" charset="2"/>
              </a:rPr>
              <a:t> </a:t>
            </a:r>
            <a:r>
              <a:rPr lang="ja-JP" altLang="en-US" dirty="0">
                <a:sym typeface="Wingdings" panose="05000000000000000000" pitchFamily="2" charset="2"/>
              </a:rPr>
              <a:t>最早 </a:t>
            </a:r>
            <a:r>
              <a:rPr lang="en-US" altLang="ja-JP" b="1" dirty="0">
                <a:solidFill>
                  <a:srgbClr val="FF0000"/>
                </a:solidFill>
                <a:sym typeface="Wingdings" panose="05000000000000000000" pitchFamily="2" charset="2"/>
              </a:rPr>
              <a:t>CPU = </a:t>
            </a:r>
            <a:r>
              <a:rPr lang="ja-JP" altLang="en-US" b="1" dirty="0">
                <a:solidFill>
                  <a:srgbClr val="FF0000"/>
                </a:solidFill>
                <a:sym typeface="Wingdings" panose="05000000000000000000" pitchFamily="2" charset="2"/>
              </a:rPr>
              <a:t>ソフトウェア </a:t>
            </a:r>
            <a:r>
              <a:rPr lang="ja-JP" altLang="en-US" dirty="0">
                <a:sym typeface="Wingdings" panose="05000000000000000000" pitchFamily="2" charset="2"/>
              </a:rPr>
              <a:t>の世界になり、この</a:t>
            </a:r>
            <a:r>
              <a:rPr lang="ja-JP" altLang="en-US" dirty="0">
                <a:solidFill>
                  <a:srgbClr val="FF0000"/>
                </a:solidFill>
                <a:sym typeface="Wingdings" panose="05000000000000000000" pitchFamily="2" charset="2"/>
              </a:rPr>
              <a:t>技術者がこれからさらに活躍</a:t>
            </a:r>
            <a:endParaRPr lang="ja-JP" altLang="en-US" dirty="0">
              <a:solidFill>
                <a:srgbClr val="FF0000"/>
              </a:solidFill>
            </a:endParaRPr>
          </a:p>
        </p:txBody>
      </p:sp>
    </p:spTree>
    <p:extLst>
      <p:ext uri="{BB962C8B-B14F-4D97-AF65-F5344CB8AC3E}">
        <p14:creationId xmlns:p14="http://schemas.microsoft.com/office/powerpoint/2010/main" val="1109369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ja-JP" altLang="en-US" dirty="0" smtClean="0"/>
              <a:t>組込みエンジニア</a:t>
            </a:r>
            <a:r>
              <a:rPr lang="ja-JP" altLang="en-US" dirty="0"/>
              <a:t>に必要な</a:t>
            </a:r>
            <a:r>
              <a:rPr lang="ja-JP" altLang="en-US" dirty="0" smtClean="0"/>
              <a:t>スキル</a:t>
            </a:r>
            <a:endParaRPr kumimoji="1" lang="ja-JP" altLang="en-US" dirty="0"/>
          </a:p>
        </p:txBody>
      </p:sp>
      <p:sp>
        <p:nvSpPr>
          <p:cNvPr id="2" name="コンテンツ プレースホルダー 1"/>
          <p:cNvSpPr>
            <a:spLocks noGrp="1"/>
          </p:cNvSpPr>
          <p:nvPr>
            <p:ph idx="1"/>
          </p:nvPr>
        </p:nvSpPr>
        <p:spPr>
          <a:xfrm>
            <a:off x="1635620" y="1487300"/>
            <a:ext cx="4465803" cy="5370701"/>
          </a:xfrm>
        </p:spPr>
        <p:txBody>
          <a:bodyPr/>
          <a:lstStyle/>
          <a:p>
            <a:pPr marL="0" indent="0">
              <a:lnSpc>
                <a:spcPct val="90000"/>
              </a:lnSpc>
              <a:buNone/>
            </a:pPr>
            <a:r>
              <a:rPr lang="ja-JP" altLang="en-US" sz="1800" b="1" dirty="0"/>
              <a:t>組込みソフトエンジニアに必要なスキル</a:t>
            </a:r>
            <a:endParaRPr lang="en-US" altLang="ja-JP" sz="1800" b="1" dirty="0"/>
          </a:p>
          <a:p>
            <a:pPr>
              <a:lnSpc>
                <a:spcPct val="90000"/>
              </a:lnSpc>
            </a:pPr>
            <a:r>
              <a:rPr lang="ja-JP" altLang="en-US" sz="1800" dirty="0"/>
              <a:t>コミュニケーションスキル</a:t>
            </a:r>
            <a:r>
              <a:rPr lang="en-US" altLang="ja-JP" sz="1800" dirty="0"/>
              <a:t/>
            </a:r>
            <a:br>
              <a:rPr lang="en-US" altLang="ja-JP" sz="1800" dirty="0"/>
            </a:br>
            <a:r>
              <a:rPr lang="en-US" altLang="ja-JP" sz="1800" dirty="0"/>
              <a:t>(</a:t>
            </a:r>
            <a:r>
              <a:rPr lang="ja-JP" altLang="en-US" sz="1800" dirty="0"/>
              <a:t>語学</a:t>
            </a:r>
            <a:r>
              <a:rPr lang="en-US" altLang="ja-JP" sz="1800" dirty="0"/>
              <a:t>/</a:t>
            </a:r>
            <a:r>
              <a:rPr lang="ja-JP" altLang="en-US" sz="1800" dirty="0"/>
              <a:t>異文化</a:t>
            </a:r>
            <a:r>
              <a:rPr lang="en-US" altLang="ja-JP" sz="1800" dirty="0"/>
              <a:t>)</a:t>
            </a:r>
            <a:endParaRPr lang="en-US" altLang="ja-JP" sz="1800" dirty="0"/>
          </a:p>
          <a:p>
            <a:pPr>
              <a:lnSpc>
                <a:spcPct val="90000"/>
              </a:lnSpc>
            </a:pPr>
            <a:r>
              <a:rPr lang="ja-JP" altLang="en-US" sz="1800" dirty="0"/>
              <a:t>電子回路や機械に関する知識</a:t>
            </a:r>
            <a:endParaRPr lang="en-US" altLang="ja-JP" sz="1800" dirty="0"/>
          </a:p>
          <a:p>
            <a:pPr>
              <a:lnSpc>
                <a:spcPct val="90000"/>
              </a:lnSpc>
            </a:pPr>
            <a:r>
              <a:rPr lang="ja-JP" altLang="en-US" sz="1800" dirty="0"/>
              <a:t>コンピュータに関する知識</a:t>
            </a:r>
            <a:endParaRPr lang="en-US" altLang="ja-JP" sz="1800" dirty="0"/>
          </a:p>
          <a:p>
            <a:pPr>
              <a:lnSpc>
                <a:spcPct val="90000"/>
              </a:lnSpc>
            </a:pPr>
            <a:r>
              <a:rPr lang="ja-JP" altLang="en-US" sz="1800" dirty="0"/>
              <a:t>プログラミングスキル</a:t>
            </a:r>
            <a:endParaRPr lang="en-US" altLang="ja-JP" sz="1800" dirty="0"/>
          </a:p>
          <a:p>
            <a:pPr>
              <a:lnSpc>
                <a:spcPct val="90000"/>
              </a:lnSpc>
            </a:pPr>
            <a:r>
              <a:rPr lang="ja-JP" altLang="en-US" sz="1800" dirty="0"/>
              <a:t>問題解決</a:t>
            </a:r>
            <a:r>
              <a:rPr lang="ja-JP" altLang="en-US" sz="1800" dirty="0"/>
              <a:t>スキル</a:t>
            </a:r>
            <a:endParaRPr lang="en-US" altLang="ja-JP" sz="1800" dirty="0"/>
          </a:p>
          <a:p>
            <a:pPr>
              <a:lnSpc>
                <a:spcPct val="90000"/>
              </a:lnSpc>
            </a:pPr>
            <a:r>
              <a:rPr lang="ja-JP" altLang="en-US" sz="1800" dirty="0"/>
              <a:t>管理スキル</a:t>
            </a:r>
            <a:endParaRPr lang="en-US" altLang="ja-JP" sz="1800" dirty="0"/>
          </a:p>
          <a:p>
            <a:pPr marL="0" indent="0">
              <a:lnSpc>
                <a:spcPct val="90000"/>
              </a:lnSpc>
              <a:buNone/>
            </a:pPr>
            <a:endParaRPr lang="en-US" altLang="ja-JP" sz="1800" b="1" dirty="0"/>
          </a:p>
          <a:p>
            <a:pPr marL="0" indent="0">
              <a:lnSpc>
                <a:spcPct val="90000"/>
              </a:lnSpc>
              <a:buNone/>
            </a:pPr>
            <a:r>
              <a:rPr lang="ja-JP" altLang="en-US" sz="1800" b="1" dirty="0"/>
              <a:t>組込み</a:t>
            </a:r>
            <a:r>
              <a:rPr lang="ja-JP" altLang="en-US" sz="1800" b="1" dirty="0"/>
              <a:t>ソフトエンジニアに関係する資格</a:t>
            </a:r>
            <a:endParaRPr lang="en-US" altLang="ja-JP" sz="1800" b="1" dirty="0"/>
          </a:p>
          <a:p>
            <a:pPr>
              <a:lnSpc>
                <a:spcPct val="90000"/>
              </a:lnSpc>
            </a:pPr>
            <a:r>
              <a:rPr lang="en-US" altLang="ja-JP" sz="1800" dirty="0"/>
              <a:t>IT</a:t>
            </a:r>
            <a:r>
              <a:rPr lang="ja-JP" altLang="en-US" sz="1800" dirty="0"/>
              <a:t>パスポート試験（国家資格）</a:t>
            </a:r>
            <a:endParaRPr lang="en-US" altLang="ja-JP" sz="1800" dirty="0"/>
          </a:p>
          <a:p>
            <a:pPr>
              <a:lnSpc>
                <a:spcPct val="90000"/>
              </a:lnSpc>
            </a:pPr>
            <a:r>
              <a:rPr lang="ja-JP" altLang="en-US" sz="1800" dirty="0"/>
              <a:t>基本情報処理技術者（国家資格）</a:t>
            </a:r>
            <a:endParaRPr lang="en-US" altLang="ja-JP" sz="1800" dirty="0"/>
          </a:p>
          <a:p>
            <a:pPr>
              <a:lnSpc>
                <a:spcPct val="90000"/>
              </a:lnSpc>
            </a:pPr>
            <a:r>
              <a:rPr lang="en-US" altLang="ja-JP" sz="1800" dirty="0"/>
              <a:t>C</a:t>
            </a:r>
            <a:r>
              <a:rPr lang="ja-JP" altLang="en-US" sz="1800" dirty="0"/>
              <a:t>プログラミング能力認定試験</a:t>
            </a:r>
            <a:endParaRPr lang="en-US" altLang="ja-JP" sz="1800" dirty="0"/>
          </a:p>
          <a:p>
            <a:pPr>
              <a:lnSpc>
                <a:spcPct val="90000"/>
              </a:lnSpc>
            </a:pPr>
            <a:r>
              <a:rPr lang="ja-JP" altLang="en-US" sz="1800" dirty="0"/>
              <a:t>エンベデッドシステムスペシャリスト（国家資格</a:t>
            </a:r>
            <a:r>
              <a:rPr lang="ja-JP" altLang="en-US" sz="1800" dirty="0"/>
              <a:t>）</a:t>
            </a:r>
            <a:endParaRPr lang="ja-JP" altLang="en-US" sz="1800"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750" y="1424000"/>
            <a:ext cx="4667250" cy="4524375"/>
          </a:xfrm>
          <a:prstGeom prst="rect">
            <a:avLst/>
          </a:prstGeom>
        </p:spPr>
      </p:pic>
      <p:sp>
        <p:nvSpPr>
          <p:cNvPr id="7" name="テキスト ボックス 6"/>
          <p:cNvSpPr txBox="1"/>
          <p:nvPr/>
        </p:nvSpPr>
        <p:spPr>
          <a:xfrm>
            <a:off x="7541622" y="3242487"/>
            <a:ext cx="1830950"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ja-JP" altLang="en-US" b="1" dirty="0">
                <a:solidFill>
                  <a:srgbClr val="FF0000"/>
                </a:solidFill>
              </a:rPr>
              <a:t>市場をリードする</a:t>
            </a:r>
            <a:endParaRPr lang="ja-JP" altLang="en-US" b="1" dirty="0">
              <a:solidFill>
                <a:srgbClr val="FF0000"/>
              </a:solidFill>
            </a:endParaRPr>
          </a:p>
        </p:txBody>
      </p:sp>
      <p:sp>
        <p:nvSpPr>
          <p:cNvPr id="8" name="テキスト ボックス 7"/>
          <p:cNvSpPr txBox="1"/>
          <p:nvPr/>
        </p:nvSpPr>
        <p:spPr>
          <a:xfrm>
            <a:off x="7541622" y="3962567"/>
            <a:ext cx="1830950"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ja-JP" altLang="en-US" b="1" dirty="0">
                <a:solidFill>
                  <a:srgbClr val="FF0000"/>
                </a:solidFill>
              </a:rPr>
              <a:t>会社</a:t>
            </a:r>
            <a:r>
              <a:rPr lang="ja-JP" altLang="en-US" b="1" dirty="0">
                <a:solidFill>
                  <a:srgbClr val="FF0000"/>
                </a:solidFill>
              </a:rPr>
              <a:t>をリードする</a:t>
            </a:r>
            <a:endParaRPr lang="ja-JP" altLang="en-US" b="1" dirty="0">
              <a:solidFill>
                <a:srgbClr val="FF0000"/>
              </a:solidFill>
            </a:endParaRPr>
          </a:p>
        </p:txBody>
      </p:sp>
      <p:sp>
        <p:nvSpPr>
          <p:cNvPr id="9" name="テキスト ボックス 8"/>
          <p:cNvSpPr txBox="1"/>
          <p:nvPr/>
        </p:nvSpPr>
        <p:spPr>
          <a:xfrm>
            <a:off x="7519066" y="4771263"/>
            <a:ext cx="1465466"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ja-JP" altLang="en-US" b="1" dirty="0">
                <a:solidFill>
                  <a:srgbClr val="FF0000"/>
                </a:solidFill>
              </a:rPr>
              <a:t>独力でできる</a:t>
            </a:r>
            <a:endParaRPr lang="ja-JP" altLang="en-US" b="1" dirty="0">
              <a:solidFill>
                <a:srgbClr val="FF0000"/>
              </a:solidFill>
            </a:endParaRPr>
          </a:p>
        </p:txBody>
      </p:sp>
      <p:sp>
        <p:nvSpPr>
          <p:cNvPr id="10" name="テキスト ボックス 9"/>
          <p:cNvSpPr txBox="1"/>
          <p:nvPr/>
        </p:nvSpPr>
        <p:spPr>
          <a:xfrm>
            <a:off x="7541623" y="5491343"/>
            <a:ext cx="1930337"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ja-JP" altLang="en-US" b="1" dirty="0">
                <a:solidFill>
                  <a:srgbClr val="FF0000"/>
                </a:solidFill>
              </a:rPr>
              <a:t>指導の下でできる</a:t>
            </a:r>
            <a:endParaRPr lang="ja-JP" altLang="en-US" b="1" dirty="0">
              <a:solidFill>
                <a:srgbClr val="FF0000"/>
              </a:solidFill>
            </a:endParaRPr>
          </a:p>
        </p:txBody>
      </p:sp>
    </p:spTree>
    <p:extLst>
      <p:ext uri="{BB962C8B-B14F-4D97-AF65-F5344CB8AC3E}">
        <p14:creationId xmlns:p14="http://schemas.microsoft.com/office/powerpoint/2010/main" val="2096971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en-US" altLang="ja-JP" dirty="0" smtClean="0"/>
              <a:t> &amp; M2M </a:t>
            </a:r>
            <a:r>
              <a:rPr kumimoji="1" lang="en-US" altLang="ja-JP" dirty="0" smtClean="0">
                <a:sym typeface="Wingdings" panose="05000000000000000000" pitchFamily="2" charset="2"/>
              </a:rPr>
              <a:t> </a:t>
            </a:r>
            <a:r>
              <a:rPr kumimoji="1" lang="ja-JP" altLang="en-US" dirty="0" smtClean="0">
                <a:sym typeface="Wingdings" panose="05000000000000000000" pitchFamily="2" charset="2"/>
              </a:rPr>
              <a:t>インダストリー</a:t>
            </a:r>
            <a:r>
              <a:rPr kumimoji="1" lang="en-US" altLang="ja-JP" dirty="0" smtClean="0">
                <a:sym typeface="Wingdings" panose="05000000000000000000" pitchFamily="2" charset="2"/>
              </a:rPr>
              <a:t>4</a:t>
            </a:r>
            <a:endParaRPr kumimoji="1" lang="ja-JP" altLang="en-US" dirty="0"/>
          </a:p>
        </p:txBody>
      </p:sp>
      <p:sp>
        <p:nvSpPr>
          <p:cNvPr id="3" name="コンテンツ プレースホルダー 2"/>
          <p:cNvSpPr>
            <a:spLocks noGrp="1"/>
          </p:cNvSpPr>
          <p:nvPr>
            <p:ph idx="1"/>
          </p:nvPr>
        </p:nvSpPr>
        <p:spPr>
          <a:xfrm>
            <a:off x="1928649" y="1189384"/>
            <a:ext cx="8229600" cy="1150067"/>
          </a:xfrm>
        </p:spPr>
        <p:txBody>
          <a:bodyPr/>
          <a:lstStyle/>
          <a:p>
            <a:r>
              <a:rPr lang="en-US" altLang="ja-JP" dirty="0"/>
              <a:t>M2M </a:t>
            </a:r>
            <a:r>
              <a:rPr lang="ja-JP" altLang="en-US" dirty="0" err="1"/>
              <a:t>への</a:t>
            </a:r>
            <a:r>
              <a:rPr lang="ja-JP" altLang="en-US" dirty="0"/>
              <a:t>進化</a:t>
            </a:r>
            <a:endParaRPr lang="en-US" altLang="ja-JP" dirty="0"/>
          </a:p>
          <a:p>
            <a:pPr marL="0" indent="0">
              <a:buNone/>
            </a:pPr>
            <a:r>
              <a:rPr lang="en-US" altLang="ja-JP" dirty="0">
                <a:sym typeface="Wingdings" panose="05000000000000000000" pitchFamily="2" charset="2"/>
              </a:rPr>
              <a:t>                 </a:t>
            </a:r>
            <a:r>
              <a:rPr lang="en-US" altLang="ja-JP" dirty="0" smtClean="0">
                <a:sym typeface="Wingdings" panose="05000000000000000000" pitchFamily="2" charset="2"/>
              </a:rPr>
              <a:t>  </a:t>
            </a:r>
            <a:r>
              <a:rPr lang="ja-JP" altLang="en-US" b="1" dirty="0">
                <a:solidFill>
                  <a:srgbClr val="FF0000"/>
                </a:solidFill>
              </a:rPr>
              <a:t>新世代物流、産業</a:t>
            </a:r>
            <a:r>
              <a:rPr lang="en-US" altLang="ja-JP" b="1" dirty="0">
                <a:solidFill>
                  <a:srgbClr val="FF0000"/>
                </a:solidFill>
              </a:rPr>
              <a:t>(</a:t>
            </a:r>
            <a:r>
              <a:rPr lang="ja-JP" altLang="en-US" b="1" dirty="0">
                <a:solidFill>
                  <a:srgbClr val="FF0000"/>
                </a:solidFill>
              </a:rPr>
              <a:t>第４次産業革命</a:t>
            </a:r>
            <a:r>
              <a:rPr lang="en-US" altLang="ja-JP" b="1" dirty="0">
                <a:solidFill>
                  <a:srgbClr val="FF0000"/>
                </a:solidFill>
              </a:rPr>
              <a:t>)</a:t>
            </a:r>
            <a:endParaRPr lang="ja-JP" altLang="en-US" dirty="0"/>
          </a:p>
          <a:p>
            <a:endParaRPr kumimoji="1" lang="ja-JP" altLang="en-US" dirty="0"/>
          </a:p>
        </p:txBody>
      </p:sp>
      <p:sp>
        <p:nvSpPr>
          <p:cNvPr id="4" name="右矢印 3"/>
          <p:cNvSpPr/>
          <p:nvPr/>
        </p:nvSpPr>
        <p:spPr>
          <a:xfrm>
            <a:off x="3107767" y="1764416"/>
            <a:ext cx="977900" cy="484188"/>
          </a:xfrm>
          <a:prstGeom prst="rightArrow">
            <a:avLst/>
          </a:prstGeom>
          <a:gradFill rotWithShape="1">
            <a:gsLst>
              <a:gs pos="0">
                <a:srgbClr val="FFFFCC">
                  <a:tint val="100000"/>
                  <a:shade val="100000"/>
                  <a:satMod val="130000"/>
                </a:srgbClr>
              </a:gs>
              <a:gs pos="100000">
                <a:srgbClr val="FFFFCC">
                  <a:tint val="50000"/>
                  <a:shade val="100000"/>
                  <a:satMod val="350000"/>
                </a:srgbClr>
              </a:gs>
            </a:gsLst>
            <a:lin ang="16200000" scaled="0"/>
          </a:gradFill>
          <a:ln w="9525" cap="flat" cmpd="sng" algn="ctr">
            <a:solidFill>
              <a:srgbClr val="000000"/>
            </a:solidFill>
            <a:prstDash val="solid"/>
          </a:ln>
          <a:effectLst>
            <a:outerShdw blurRad="40000" dist="23000" dir="5400000" rotWithShape="0">
              <a:srgbClr val="000000">
                <a:alpha val="35000"/>
              </a:srgbClr>
            </a:outerShdw>
          </a:effectLst>
        </p:spPr>
        <p:txBody>
          <a:bodyPr anchor="ctr"/>
          <a:lstStyle/>
          <a:p>
            <a:pPr algn="ctr" fontAlgn="base">
              <a:spcBef>
                <a:spcPct val="0"/>
              </a:spcBef>
              <a:spcAft>
                <a:spcPct val="0"/>
              </a:spcAft>
              <a:defRPr/>
            </a:pPr>
            <a:endParaRPr kumimoji="0" lang="ja-JP" altLang="en-US" kern="0">
              <a:solidFill>
                <a:srgbClr val="FFFFFF"/>
              </a:solidFill>
              <a:latin typeface="Osaka"/>
              <a:ea typeface="ＭＳ Ｐゴシック"/>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2015" y="2401400"/>
            <a:ext cx="5209022" cy="2088232"/>
          </a:xfrm>
          <a:prstGeom prst="rect">
            <a:avLst/>
          </a:prstGeom>
        </p:spPr>
      </p:pic>
      <p:sp>
        <p:nvSpPr>
          <p:cNvPr id="6" name="テキスト ボックス 5"/>
          <p:cNvSpPr txBox="1"/>
          <p:nvPr/>
        </p:nvSpPr>
        <p:spPr>
          <a:xfrm>
            <a:off x="1726246" y="4489633"/>
            <a:ext cx="5040560" cy="276999"/>
          </a:xfrm>
          <a:prstGeom prst="rect">
            <a:avLst/>
          </a:prstGeom>
          <a:noFill/>
        </p:spPr>
        <p:txBody>
          <a:bodyPr wrap="square" rtlCol="0">
            <a:spAutoFit/>
          </a:bodyPr>
          <a:lstStyle/>
          <a:p>
            <a:r>
              <a:rPr lang="en-US" altLang="ja-JP" sz="1200" dirty="0" err="1"/>
              <a:t>Industrie</a:t>
            </a:r>
            <a:r>
              <a:rPr lang="en-US" altLang="ja-JP" sz="1200" dirty="0"/>
              <a:t> 4.0: </a:t>
            </a:r>
            <a:r>
              <a:rPr lang="ja-JP" altLang="en-US" sz="1200" dirty="0"/>
              <a:t>ドイツ</a:t>
            </a:r>
            <a:r>
              <a:rPr lang="ja-JP" altLang="en-US" sz="1200" dirty="0"/>
              <a:t>政府が推進する製造業の</a:t>
            </a:r>
            <a:r>
              <a:rPr lang="ja-JP" altLang="en-US" sz="1200" dirty="0"/>
              <a:t>高度化戦略的プロジェクト</a:t>
            </a:r>
            <a:endParaRPr lang="ja-JP" altLang="en-US" sz="1200" dirty="0"/>
          </a:p>
        </p:txBody>
      </p:sp>
      <p:sp>
        <p:nvSpPr>
          <p:cNvPr id="7" name="テキスト ボックス 6"/>
          <p:cNvSpPr txBox="1"/>
          <p:nvPr/>
        </p:nvSpPr>
        <p:spPr>
          <a:xfrm>
            <a:off x="1726246" y="5058344"/>
            <a:ext cx="8778616" cy="1200329"/>
          </a:xfrm>
          <a:prstGeom prst="rect">
            <a:avLst/>
          </a:prstGeom>
          <a:noFill/>
        </p:spPr>
        <p:txBody>
          <a:bodyPr wrap="square" rtlCol="0">
            <a:spAutoFit/>
          </a:bodyPr>
          <a:lstStyle/>
          <a:p>
            <a:pPr marL="285750" indent="-285750">
              <a:buFont typeface="Wingdings" panose="05000000000000000000" pitchFamily="2" charset="2"/>
              <a:buChar char="ü"/>
            </a:pPr>
            <a:r>
              <a:rPr lang="en-US" altLang="ja-JP" dirty="0" err="1"/>
              <a:t>IoT</a:t>
            </a:r>
            <a:r>
              <a:rPr lang="en-US" altLang="ja-JP" dirty="0"/>
              <a:t>, M2M</a:t>
            </a:r>
            <a:r>
              <a:rPr lang="ja-JP" altLang="en-US" dirty="0"/>
              <a:t>に</a:t>
            </a:r>
            <a:r>
              <a:rPr lang="ja-JP" altLang="en-US" dirty="0"/>
              <a:t>より、設備が人と協調して</a:t>
            </a:r>
            <a:r>
              <a:rPr lang="ja-JP" altLang="en-US" dirty="0"/>
              <a:t>動く</a:t>
            </a:r>
            <a:r>
              <a:rPr lang="en-US" altLang="ja-JP" dirty="0"/>
              <a:t>(</a:t>
            </a:r>
            <a:r>
              <a:rPr lang="en-US" altLang="ja-JP" dirty="0"/>
              <a:t>Cyber-physical system) </a:t>
            </a:r>
            <a:endParaRPr lang="ja-JP" altLang="en-US" dirty="0"/>
          </a:p>
          <a:p>
            <a:pPr marL="285750" indent="-285750">
              <a:buFont typeface="Wingdings" panose="05000000000000000000" pitchFamily="2" charset="2"/>
              <a:buChar char="ü"/>
            </a:pPr>
            <a:r>
              <a:rPr lang="ja-JP" altLang="en-US" dirty="0"/>
              <a:t>拡張現実 </a:t>
            </a:r>
            <a:r>
              <a:rPr lang="en-US" altLang="ja-JP" dirty="0"/>
              <a:t>(Augmented </a:t>
            </a:r>
            <a:r>
              <a:rPr lang="en-US" altLang="ja-JP" dirty="0"/>
              <a:t>Reality</a:t>
            </a:r>
            <a:r>
              <a:rPr lang="en-US" altLang="ja-JP" dirty="0"/>
              <a:t>) </a:t>
            </a:r>
            <a:r>
              <a:rPr lang="ja-JP" altLang="en-US" dirty="0"/>
              <a:t>を活用した、オペレーター作業支援</a:t>
            </a:r>
          </a:p>
          <a:p>
            <a:pPr marL="285750" indent="-285750">
              <a:buFont typeface="Wingdings" panose="05000000000000000000" pitchFamily="2" charset="2"/>
              <a:buChar char="ü"/>
            </a:pPr>
            <a:r>
              <a:rPr lang="ja-JP" altLang="en-US" dirty="0"/>
              <a:t>ビッグデータやクラウドコンピューティングによる、</a:t>
            </a:r>
            <a:r>
              <a:rPr lang="ja-JP" altLang="en-US" dirty="0"/>
              <a:t>徹底した品質追跡</a:t>
            </a:r>
            <a:r>
              <a:rPr lang="ja-JP" altLang="en-US" dirty="0"/>
              <a:t>管理</a:t>
            </a:r>
            <a:r>
              <a:rPr lang="ja-JP" altLang="en-US" dirty="0"/>
              <a:t>と</a:t>
            </a:r>
            <a:r>
              <a:rPr lang="ja-JP" altLang="en-US" dirty="0"/>
              <a:t>工程管理</a:t>
            </a:r>
            <a:endParaRPr lang="ja-JP" altLang="en-US" dirty="0"/>
          </a:p>
          <a:p>
            <a:pPr marL="285750" indent="-285750">
              <a:buFont typeface="Wingdings" panose="05000000000000000000" pitchFamily="2" charset="2"/>
              <a:buChar char="ü"/>
            </a:pPr>
            <a:r>
              <a:rPr lang="ja-JP" altLang="en-US" dirty="0"/>
              <a:t>消費者に合わせた一品一様の</a:t>
            </a:r>
            <a:r>
              <a:rPr lang="ja-JP" altLang="en-US" dirty="0"/>
              <a:t>商品づくり</a:t>
            </a:r>
            <a:r>
              <a:rPr lang="en-US" altLang="ja-JP" dirty="0"/>
              <a:t>:</a:t>
            </a:r>
            <a:r>
              <a:rPr lang="ja-JP" altLang="en-US" dirty="0"/>
              <a:t> </a:t>
            </a:r>
            <a:r>
              <a:rPr lang="en-US" altLang="ja-JP" dirty="0"/>
              <a:t>Mass customization</a:t>
            </a:r>
            <a:endParaRPr lang="ja-JP" altLang="en-US" dirty="0"/>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2508" y="2143457"/>
            <a:ext cx="3216037" cy="2852936"/>
          </a:xfrm>
          <a:prstGeom prst="rect">
            <a:avLst/>
          </a:prstGeom>
        </p:spPr>
      </p:pic>
    </p:spTree>
    <p:extLst>
      <p:ext uri="{BB962C8B-B14F-4D97-AF65-F5344CB8AC3E}">
        <p14:creationId xmlns:p14="http://schemas.microsoft.com/office/powerpoint/2010/main" val="2756452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実験風景</a:t>
            </a:r>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851" y="1173345"/>
            <a:ext cx="7854638" cy="5121022"/>
          </a:xfrm>
          <a:prstGeom prst="rect">
            <a:avLst/>
          </a:prstGeom>
        </p:spPr>
      </p:pic>
    </p:spTree>
    <p:extLst>
      <p:ext uri="{BB962C8B-B14F-4D97-AF65-F5344CB8AC3E}">
        <p14:creationId xmlns:p14="http://schemas.microsoft.com/office/powerpoint/2010/main" val="36906780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加速するが追いつかない計算機技術</a:t>
            </a:r>
            <a:endParaRPr kumimoji="1" lang="ja-JP" altLang="en-US" dirty="0"/>
          </a:p>
        </p:txBody>
      </p:sp>
      <p:sp>
        <p:nvSpPr>
          <p:cNvPr id="4" name="コンテンツ プレースホルダー 2"/>
          <p:cNvSpPr txBox="1">
            <a:spLocks/>
          </p:cNvSpPr>
          <p:nvPr/>
        </p:nvSpPr>
        <p:spPr>
          <a:xfrm>
            <a:off x="2152650" y="1171564"/>
            <a:ext cx="7886700" cy="5121085"/>
          </a:xfrm>
          <a:prstGeom prst="rect">
            <a:avLst/>
          </a:prstGeom>
        </p:spPr>
        <p:txBody>
          <a:bodyPr/>
          <a:lstStyle>
            <a:lvl1pPr marL="358775" indent="-358775" algn="l" defTabSz="914400" rtl="0" eaLnBrk="1" latinLnBrk="0" hangingPunct="1">
              <a:lnSpc>
                <a:spcPct val="114000"/>
              </a:lnSpc>
              <a:spcBef>
                <a:spcPts val="1000"/>
              </a:spcBef>
              <a:buClr>
                <a:schemeClr val="accent3">
                  <a:lumMod val="75000"/>
                </a:schemeClr>
              </a:buClr>
              <a:buSzPct val="80000"/>
              <a:buFont typeface="Wingdings" panose="05000000000000000000" pitchFamily="2" charset="2"/>
              <a:buChar char="p"/>
              <a:defRPr kumimoji="1" sz="2000" kern="1200" baseline="0">
                <a:solidFill>
                  <a:schemeClr val="tx1"/>
                </a:solidFill>
                <a:latin typeface="+mn-lt"/>
                <a:ea typeface="+mn-ea"/>
                <a:cs typeface="+mn-cs"/>
              </a:defRPr>
            </a:lvl1pPr>
            <a:lvl2pPr marL="804863" indent="-347663" algn="l" defTabSz="914400" rtl="0" eaLnBrk="1" latinLnBrk="0" hangingPunct="1">
              <a:lnSpc>
                <a:spcPct val="114000"/>
              </a:lnSpc>
              <a:spcBef>
                <a:spcPts val="500"/>
              </a:spcBef>
              <a:buClr>
                <a:schemeClr val="accent3">
                  <a:lumMod val="75000"/>
                </a:schemeClr>
              </a:buClr>
              <a:buSzPct val="80000"/>
              <a:buFont typeface="Wingdings" panose="05000000000000000000" pitchFamily="2" charset="2"/>
              <a:buChar char="p"/>
              <a:defRPr kumimoji="1" sz="2000" kern="1200" baseline="0">
                <a:solidFill>
                  <a:schemeClr val="tx1"/>
                </a:solidFill>
                <a:latin typeface="+mn-lt"/>
                <a:ea typeface="+mn-ea"/>
                <a:cs typeface="+mn-cs"/>
              </a:defRPr>
            </a:lvl2pPr>
            <a:lvl3pPr marL="1257300" indent="-342900" algn="l" defTabSz="914400" rtl="0" eaLnBrk="1" latinLnBrk="0" hangingPunct="1">
              <a:lnSpc>
                <a:spcPct val="114000"/>
              </a:lnSpc>
              <a:spcBef>
                <a:spcPts val="500"/>
              </a:spcBef>
              <a:buClr>
                <a:schemeClr val="accent3">
                  <a:lumMod val="75000"/>
                </a:schemeClr>
              </a:buClr>
              <a:buSzPct val="80000"/>
              <a:buFont typeface="Wingdings" panose="05000000000000000000" pitchFamily="2" charset="2"/>
              <a:buChar char="p"/>
              <a:defRPr kumimoji="1" sz="2000" kern="1200" baseline="0">
                <a:solidFill>
                  <a:schemeClr val="tx1"/>
                </a:solidFill>
                <a:latin typeface="+mn-lt"/>
                <a:ea typeface="+mn-ea"/>
                <a:cs typeface="+mn-cs"/>
              </a:defRPr>
            </a:lvl3pPr>
            <a:lvl4pPr marL="1703388" indent="-331788" algn="l" defTabSz="914400" rtl="0" eaLnBrk="1" latinLnBrk="0" hangingPunct="1">
              <a:lnSpc>
                <a:spcPct val="114000"/>
              </a:lnSpc>
              <a:spcBef>
                <a:spcPts val="500"/>
              </a:spcBef>
              <a:buClr>
                <a:schemeClr val="accent3">
                  <a:lumMod val="75000"/>
                </a:schemeClr>
              </a:buClr>
              <a:buSzPct val="80000"/>
              <a:buFont typeface="Wingdings" panose="05000000000000000000" pitchFamily="2" charset="2"/>
              <a:buChar char="p"/>
              <a:defRPr kumimoji="1" sz="2000" kern="1200" baseline="0">
                <a:solidFill>
                  <a:schemeClr val="tx1"/>
                </a:solidFill>
                <a:latin typeface="+mn-lt"/>
                <a:ea typeface="+mn-ea"/>
                <a:cs typeface="+mn-cs"/>
              </a:defRPr>
            </a:lvl4pPr>
            <a:lvl5pPr marL="2151063" indent="-322263" algn="l" defTabSz="914400" rtl="0" eaLnBrk="1" latinLnBrk="0" hangingPunct="1">
              <a:lnSpc>
                <a:spcPct val="114000"/>
              </a:lnSpc>
              <a:spcBef>
                <a:spcPts val="500"/>
              </a:spcBef>
              <a:buClr>
                <a:schemeClr val="accent3">
                  <a:lumMod val="75000"/>
                </a:schemeClr>
              </a:buClr>
              <a:buSzPct val="80000"/>
              <a:buFont typeface="Wingdings" panose="05000000000000000000" pitchFamily="2" charset="2"/>
              <a:buChar char="p"/>
              <a:defRPr kumimoji="1" sz="2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世界のコンピュータは進化を続ける（集積度は</a:t>
            </a:r>
            <a:r>
              <a:rPr lang="en-US" altLang="ja-JP"/>
              <a:t>1.5</a:t>
            </a:r>
            <a:r>
              <a:rPr lang="ja-JP" altLang="en-US"/>
              <a:t>年で倍</a:t>
            </a:r>
            <a:r>
              <a:rPr lang="en-US" altLang="ja-JP"/>
              <a:t>) </a:t>
            </a:r>
            <a:r>
              <a:rPr lang="ja-JP" altLang="en-US"/>
              <a:t>が、ここ数年、要求される性能はそれをどんどん超えはじめている</a:t>
            </a:r>
            <a:endParaRPr lang="en-US" altLang="ja-JP"/>
          </a:p>
          <a:p>
            <a:pPr lvl="1"/>
            <a:r>
              <a:rPr lang="ja-JP" altLang="en-US"/>
              <a:t>金融</a:t>
            </a:r>
            <a:endParaRPr lang="en-US" altLang="ja-JP"/>
          </a:p>
          <a:p>
            <a:pPr lvl="1"/>
            <a:r>
              <a:rPr lang="ja-JP" altLang="en-US"/>
              <a:t>科学計算・大規模実験</a:t>
            </a:r>
            <a:endParaRPr lang="en-US" altLang="ja-JP"/>
          </a:p>
          <a:p>
            <a:pPr lvl="1"/>
            <a:r>
              <a:rPr lang="ja-JP" altLang="en-US"/>
              <a:t>産業</a:t>
            </a:r>
          </a:p>
          <a:p>
            <a:r>
              <a:rPr lang="en-US" altLang="ja-JP"/>
              <a:t>High Performance Computing (HPC): </a:t>
            </a:r>
            <a:r>
              <a:rPr lang="ja-JP" altLang="en-US"/>
              <a:t>高性能計算技術が鍵</a:t>
            </a:r>
          </a:p>
          <a:p>
            <a:endParaRPr lang="ja-JP" altLang="en-US" dirty="0"/>
          </a:p>
        </p:txBody>
      </p:sp>
      <p:pic>
        <p:nvPicPr>
          <p:cNvPr id="5" name="コンテンツ プレースホルダー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9536" y="3791802"/>
            <a:ext cx="4325318" cy="2949567"/>
          </a:xfrm>
          <a:prstGeom prst="rect">
            <a:avLst/>
          </a:prstGeom>
          <a:ln>
            <a:noFill/>
          </a:ln>
          <a:effectLst/>
        </p:spPr>
      </p:pic>
      <p:sp>
        <p:nvSpPr>
          <p:cNvPr id="6" name="テキスト ボックス 5"/>
          <p:cNvSpPr txBox="1"/>
          <p:nvPr/>
        </p:nvSpPr>
        <p:spPr>
          <a:xfrm>
            <a:off x="6565332" y="4182203"/>
            <a:ext cx="3868367" cy="2031325"/>
          </a:xfrm>
          <a:prstGeom prst="rect">
            <a:avLst/>
          </a:prstGeom>
          <a:noFill/>
        </p:spPr>
        <p:txBody>
          <a:bodyPr wrap="none" rtlCol="0">
            <a:spAutoFit/>
          </a:bodyPr>
          <a:lstStyle/>
          <a:p>
            <a:pPr algn="ctr">
              <a:defRPr/>
            </a:pPr>
            <a:r>
              <a:rPr kumimoji="0" lang="ja-JP" altLang="en-US" b="1" kern="0" dirty="0">
                <a:solidFill>
                  <a:srgbClr val="FF0000"/>
                </a:solidFill>
              </a:rPr>
              <a:t>しかし！</a:t>
            </a:r>
            <a:endParaRPr kumimoji="0" lang="en-US" altLang="ja-JP" b="1" kern="0" dirty="0">
              <a:solidFill>
                <a:srgbClr val="FF0000"/>
              </a:solidFill>
            </a:endParaRPr>
          </a:p>
          <a:p>
            <a:pPr algn="ctr">
              <a:defRPr/>
            </a:pPr>
            <a:endParaRPr kumimoji="0" lang="en-US" altLang="ja-JP" kern="0" dirty="0">
              <a:solidFill>
                <a:srgbClr val="FF0000"/>
              </a:solidFill>
            </a:endParaRPr>
          </a:p>
          <a:p>
            <a:pPr algn="ctr">
              <a:defRPr/>
            </a:pPr>
            <a:r>
              <a:rPr kumimoji="0" lang="ja-JP" altLang="en-US" kern="0" dirty="0">
                <a:solidFill>
                  <a:srgbClr val="FF0000"/>
                </a:solidFill>
              </a:rPr>
              <a:t>世界のデータ量、処理速度への</a:t>
            </a:r>
            <a:r>
              <a:rPr kumimoji="0" lang="en-US" altLang="ja-JP" kern="0" dirty="0">
                <a:solidFill>
                  <a:srgbClr val="FF0000"/>
                </a:solidFill>
              </a:rPr>
              <a:t/>
            </a:r>
            <a:br>
              <a:rPr kumimoji="0" lang="en-US" altLang="ja-JP" kern="0" dirty="0">
                <a:solidFill>
                  <a:srgbClr val="FF0000"/>
                </a:solidFill>
              </a:rPr>
            </a:br>
            <a:r>
              <a:rPr kumimoji="0" lang="ja-JP" altLang="en-US" kern="0" dirty="0">
                <a:solidFill>
                  <a:srgbClr val="FF0000"/>
                </a:solidFill>
              </a:rPr>
              <a:t>要求はこれまで </a:t>
            </a:r>
            <a:r>
              <a:rPr kumimoji="0" lang="en-US" altLang="ja-JP" kern="0" dirty="0">
                <a:solidFill>
                  <a:srgbClr val="FF0000"/>
                </a:solidFill>
              </a:rPr>
              <a:t>Moor </a:t>
            </a:r>
            <a:r>
              <a:rPr kumimoji="0" lang="ja-JP" altLang="en-US" kern="0" dirty="0">
                <a:solidFill>
                  <a:srgbClr val="FF0000"/>
                </a:solidFill>
              </a:rPr>
              <a:t>の法則に従って</a:t>
            </a:r>
            <a:r>
              <a:rPr kumimoji="0" lang="en-US" altLang="ja-JP" kern="0" dirty="0">
                <a:solidFill>
                  <a:srgbClr val="FF0000"/>
                </a:solidFill>
              </a:rPr>
              <a:t/>
            </a:r>
            <a:br>
              <a:rPr kumimoji="0" lang="en-US" altLang="ja-JP" kern="0" dirty="0">
                <a:solidFill>
                  <a:srgbClr val="FF0000"/>
                </a:solidFill>
              </a:rPr>
            </a:br>
            <a:r>
              <a:rPr kumimoji="0" lang="ja-JP" altLang="en-US" kern="0" dirty="0">
                <a:solidFill>
                  <a:srgbClr val="FF0000"/>
                </a:solidFill>
              </a:rPr>
              <a:t>きた</a:t>
            </a:r>
            <a:r>
              <a:rPr kumimoji="0" lang="en-US" altLang="ja-JP" kern="0" dirty="0">
                <a:solidFill>
                  <a:srgbClr val="FF0000"/>
                </a:solidFill>
              </a:rPr>
              <a:t>CPU</a:t>
            </a:r>
            <a:r>
              <a:rPr kumimoji="0" lang="ja-JP" altLang="en-US" kern="0" dirty="0">
                <a:solidFill>
                  <a:srgbClr val="FF0000"/>
                </a:solidFill>
              </a:rPr>
              <a:t>の進歩を大きく上回る</a:t>
            </a:r>
            <a:endParaRPr kumimoji="0" lang="en-US" altLang="ja-JP" kern="0" dirty="0">
              <a:solidFill>
                <a:srgbClr val="FF0000"/>
              </a:solidFill>
            </a:endParaRPr>
          </a:p>
          <a:p>
            <a:pPr algn="ctr">
              <a:defRPr/>
            </a:pPr>
            <a:endParaRPr kumimoji="0" lang="en-US" altLang="ja-JP" kern="0" dirty="0">
              <a:solidFill>
                <a:srgbClr val="FF0000"/>
              </a:solidFill>
            </a:endParaRPr>
          </a:p>
          <a:p>
            <a:pPr algn="ctr">
              <a:defRPr/>
            </a:pPr>
            <a:r>
              <a:rPr kumimoji="0" lang="en-US" altLang="ja-JP" b="1" kern="0" dirty="0">
                <a:solidFill>
                  <a:srgbClr val="FF0000"/>
                </a:solidFill>
              </a:rPr>
              <a:t>= </a:t>
            </a:r>
            <a:r>
              <a:rPr kumimoji="0" lang="ja-JP" altLang="en-US" b="1" kern="0" dirty="0">
                <a:solidFill>
                  <a:srgbClr val="FF0000"/>
                </a:solidFill>
              </a:rPr>
              <a:t>ビッグデータ</a:t>
            </a:r>
            <a:endParaRPr kumimoji="0" lang="en-US" altLang="ja-JP" b="1" kern="0" dirty="0">
              <a:solidFill>
                <a:srgbClr val="FF0000"/>
              </a:solidFill>
            </a:endParaRPr>
          </a:p>
        </p:txBody>
      </p:sp>
    </p:spTree>
    <p:extLst>
      <p:ext uri="{BB962C8B-B14F-4D97-AF65-F5344CB8AC3E}">
        <p14:creationId xmlns:p14="http://schemas.microsoft.com/office/powerpoint/2010/main" val="2155846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高性能</a:t>
            </a:r>
            <a:r>
              <a:rPr lang="en-US" altLang="ja-JP" dirty="0"/>
              <a:t>FPGA</a:t>
            </a:r>
            <a:endParaRPr kumimoji="1" lang="ja-JP" altLang="en-US" dirty="0"/>
          </a:p>
        </p:txBody>
      </p:sp>
      <p:sp>
        <p:nvSpPr>
          <p:cNvPr id="5" name="コンテンツ プレースホルダー 2"/>
          <p:cNvSpPr txBox="1">
            <a:spLocks/>
          </p:cNvSpPr>
          <p:nvPr/>
        </p:nvSpPr>
        <p:spPr>
          <a:xfrm>
            <a:off x="1775521" y="1268760"/>
            <a:ext cx="9028113" cy="4959350"/>
          </a:xfrm>
          <a:prstGeom prst="rect">
            <a:avLst/>
          </a:prstGeom>
        </p:spPr>
        <p:txBody>
          <a:bodyPr>
            <a:normAutofit lnSpcReduction="10000"/>
          </a:bodyPr>
          <a:lstStyle>
            <a:lvl1pPr marL="358775" indent="-358775" algn="l" defTabSz="914400" rtl="0" eaLnBrk="1" latinLnBrk="0" hangingPunct="1">
              <a:lnSpc>
                <a:spcPct val="114000"/>
              </a:lnSpc>
              <a:spcBef>
                <a:spcPts val="1000"/>
              </a:spcBef>
              <a:buClr>
                <a:schemeClr val="accent3">
                  <a:lumMod val="75000"/>
                </a:schemeClr>
              </a:buClr>
              <a:buSzPct val="80000"/>
              <a:buFont typeface="Wingdings" panose="05000000000000000000" pitchFamily="2" charset="2"/>
              <a:buChar char="p"/>
              <a:defRPr kumimoji="1" sz="2000" kern="1200" baseline="0">
                <a:solidFill>
                  <a:schemeClr val="tx1"/>
                </a:solidFill>
                <a:latin typeface="+mn-lt"/>
                <a:ea typeface="+mn-ea"/>
                <a:cs typeface="+mn-cs"/>
              </a:defRPr>
            </a:lvl1pPr>
            <a:lvl2pPr marL="804863" indent="-347663" algn="l" defTabSz="914400" rtl="0" eaLnBrk="1" latinLnBrk="0" hangingPunct="1">
              <a:lnSpc>
                <a:spcPct val="114000"/>
              </a:lnSpc>
              <a:spcBef>
                <a:spcPts val="500"/>
              </a:spcBef>
              <a:buClr>
                <a:schemeClr val="accent3">
                  <a:lumMod val="75000"/>
                </a:schemeClr>
              </a:buClr>
              <a:buSzPct val="80000"/>
              <a:buFont typeface="Wingdings" panose="05000000000000000000" pitchFamily="2" charset="2"/>
              <a:buChar char="p"/>
              <a:defRPr kumimoji="1" sz="2000" kern="1200" baseline="0">
                <a:solidFill>
                  <a:schemeClr val="tx1"/>
                </a:solidFill>
                <a:latin typeface="+mn-lt"/>
                <a:ea typeface="+mn-ea"/>
                <a:cs typeface="+mn-cs"/>
              </a:defRPr>
            </a:lvl2pPr>
            <a:lvl3pPr marL="1257300" indent="-342900" algn="l" defTabSz="914400" rtl="0" eaLnBrk="1" latinLnBrk="0" hangingPunct="1">
              <a:lnSpc>
                <a:spcPct val="114000"/>
              </a:lnSpc>
              <a:spcBef>
                <a:spcPts val="500"/>
              </a:spcBef>
              <a:buClr>
                <a:schemeClr val="accent3">
                  <a:lumMod val="75000"/>
                </a:schemeClr>
              </a:buClr>
              <a:buSzPct val="80000"/>
              <a:buFont typeface="Wingdings" panose="05000000000000000000" pitchFamily="2" charset="2"/>
              <a:buChar char="p"/>
              <a:defRPr kumimoji="1" sz="2000" kern="1200" baseline="0">
                <a:solidFill>
                  <a:schemeClr val="tx1"/>
                </a:solidFill>
                <a:latin typeface="+mn-lt"/>
                <a:ea typeface="+mn-ea"/>
                <a:cs typeface="+mn-cs"/>
              </a:defRPr>
            </a:lvl3pPr>
            <a:lvl4pPr marL="1703388" indent="-331788" algn="l" defTabSz="914400" rtl="0" eaLnBrk="1" latinLnBrk="0" hangingPunct="1">
              <a:lnSpc>
                <a:spcPct val="114000"/>
              </a:lnSpc>
              <a:spcBef>
                <a:spcPts val="500"/>
              </a:spcBef>
              <a:buClr>
                <a:schemeClr val="accent3">
                  <a:lumMod val="75000"/>
                </a:schemeClr>
              </a:buClr>
              <a:buSzPct val="80000"/>
              <a:buFont typeface="Wingdings" panose="05000000000000000000" pitchFamily="2" charset="2"/>
              <a:buChar char="p"/>
              <a:defRPr kumimoji="1" sz="2000" kern="1200" baseline="0">
                <a:solidFill>
                  <a:schemeClr val="tx1"/>
                </a:solidFill>
                <a:latin typeface="+mn-lt"/>
                <a:ea typeface="+mn-ea"/>
                <a:cs typeface="+mn-cs"/>
              </a:defRPr>
            </a:lvl4pPr>
            <a:lvl5pPr marL="2151063" indent="-322263" algn="l" defTabSz="914400" rtl="0" eaLnBrk="1" latinLnBrk="0" hangingPunct="1">
              <a:lnSpc>
                <a:spcPct val="114000"/>
              </a:lnSpc>
              <a:spcBef>
                <a:spcPts val="500"/>
              </a:spcBef>
              <a:buClr>
                <a:schemeClr val="accent3">
                  <a:lumMod val="75000"/>
                </a:schemeClr>
              </a:buClr>
              <a:buSzPct val="80000"/>
              <a:buFont typeface="Wingdings" panose="05000000000000000000" pitchFamily="2" charset="2"/>
              <a:buChar char="p"/>
              <a:defRPr kumimoji="1" sz="2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r>
              <a:rPr lang="en-US" altLang="ja-JP" b="1" dirty="0">
                <a:solidFill>
                  <a:srgbClr val="FF0000"/>
                </a:solidFill>
              </a:rPr>
              <a:t>FPGA = F</a:t>
            </a:r>
            <a:r>
              <a:rPr lang="en-US" altLang="ja-JP" dirty="0">
                <a:solidFill>
                  <a:srgbClr val="FF0000"/>
                </a:solidFill>
              </a:rPr>
              <a:t>ield </a:t>
            </a:r>
            <a:r>
              <a:rPr lang="en-US" altLang="ja-JP" b="1" dirty="0">
                <a:solidFill>
                  <a:srgbClr val="FF0000"/>
                </a:solidFill>
              </a:rPr>
              <a:t>P</a:t>
            </a:r>
            <a:r>
              <a:rPr lang="en-US" altLang="ja-JP" dirty="0">
                <a:solidFill>
                  <a:srgbClr val="FF0000"/>
                </a:solidFill>
              </a:rPr>
              <a:t>rogrammable </a:t>
            </a:r>
            <a:r>
              <a:rPr lang="en-US" altLang="ja-JP" b="1" dirty="0">
                <a:solidFill>
                  <a:srgbClr val="FF0000"/>
                </a:solidFill>
              </a:rPr>
              <a:t>G</a:t>
            </a:r>
            <a:r>
              <a:rPr lang="en-US" altLang="ja-JP" dirty="0">
                <a:solidFill>
                  <a:srgbClr val="FF0000"/>
                </a:solidFill>
              </a:rPr>
              <a:t>ate </a:t>
            </a:r>
            <a:r>
              <a:rPr lang="en-US" altLang="ja-JP" b="1" dirty="0">
                <a:solidFill>
                  <a:srgbClr val="FF0000"/>
                </a:solidFill>
              </a:rPr>
              <a:t>A</a:t>
            </a:r>
            <a:r>
              <a:rPr lang="en-US" altLang="ja-JP" dirty="0">
                <a:solidFill>
                  <a:srgbClr val="FF0000"/>
                </a:solidFill>
              </a:rPr>
              <a:t>rray</a:t>
            </a:r>
          </a:p>
          <a:p>
            <a:pPr lvl="1">
              <a:defRPr/>
            </a:pPr>
            <a:r>
              <a:rPr lang="ja-JP" altLang="en-US" dirty="0"/>
              <a:t>現場で回路変更可能な論理回路配列</a:t>
            </a:r>
            <a:endParaRPr lang="en-US" altLang="ja-JP" dirty="0"/>
          </a:p>
          <a:p>
            <a:pPr>
              <a:defRPr/>
            </a:pPr>
            <a:r>
              <a:rPr lang="en-US" altLang="ja-JP" b="1" dirty="0"/>
              <a:t>CPU</a:t>
            </a:r>
            <a:r>
              <a:rPr lang="en-US" altLang="ja-JP" dirty="0"/>
              <a:t>: </a:t>
            </a:r>
            <a:r>
              <a:rPr lang="ja-JP" altLang="en-US" dirty="0"/>
              <a:t>プログラム命令を逐次実行</a:t>
            </a:r>
            <a:endParaRPr lang="en-US" altLang="ja-JP" dirty="0"/>
          </a:p>
          <a:p>
            <a:pPr marL="514358" lvl="1" indent="0">
              <a:buNone/>
              <a:defRPr/>
            </a:pPr>
            <a:r>
              <a:rPr lang="ja-JP" altLang="en-US" dirty="0"/>
              <a:t>       </a:t>
            </a:r>
            <a:r>
              <a:rPr lang="en-US" altLang="ja-JP" dirty="0"/>
              <a:t>for( </a:t>
            </a:r>
            <a:r>
              <a:rPr lang="en-US" altLang="ja-JP" dirty="0" err="1"/>
              <a:t>i</a:t>
            </a:r>
            <a:r>
              <a:rPr lang="en-US" altLang="ja-JP" dirty="0"/>
              <a:t>=0; </a:t>
            </a:r>
            <a:r>
              <a:rPr lang="en-US" altLang="ja-JP" dirty="0" err="1"/>
              <a:t>i</a:t>
            </a:r>
            <a:r>
              <a:rPr lang="en-US" altLang="ja-JP" dirty="0"/>
              <a:t>&lt;100; </a:t>
            </a:r>
            <a:r>
              <a:rPr lang="en-US" altLang="ja-JP" dirty="0" err="1"/>
              <a:t>i</a:t>
            </a:r>
            <a:r>
              <a:rPr lang="en-US" altLang="ja-JP" dirty="0"/>
              <a:t>++) { Sum += Data[</a:t>
            </a:r>
            <a:r>
              <a:rPr lang="en-US" altLang="ja-JP" dirty="0" err="1"/>
              <a:t>i</a:t>
            </a:r>
            <a:r>
              <a:rPr lang="en-US" altLang="ja-JP" dirty="0"/>
              <a:t>]*Data[</a:t>
            </a:r>
            <a:r>
              <a:rPr lang="en-US" altLang="ja-JP" dirty="0" err="1"/>
              <a:t>i</a:t>
            </a:r>
            <a:r>
              <a:rPr lang="en-US" altLang="ja-JP" dirty="0"/>
              <a:t>]; }</a:t>
            </a:r>
          </a:p>
          <a:p>
            <a:pPr>
              <a:defRPr/>
            </a:pPr>
            <a:r>
              <a:rPr lang="en-US" altLang="ja-JP" b="1" dirty="0"/>
              <a:t>FPGA</a:t>
            </a:r>
            <a:r>
              <a:rPr lang="en-US" altLang="ja-JP" dirty="0"/>
              <a:t>: </a:t>
            </a:r>
            <a:r>
              <a:rPr lang="ja-JP" altLang="en-US" dirty="0"/>
              <a:t>ハードウェアで直接処理</a:t>
            </a:r>
            <a:endParaRPr lang="en-US" altLang="ja-JP" dirty="0"/>
          </a:p>
          <a:p>
            <a:pPr marL="457207" lvl="1" indent="0">
              <a:buNone/>
              <a:defRPr/>
            </a:pPr>
            <a:endParaRPr lang="en-US" altLang="ja-JP" dirty="0"/>
          </a:p>
          <a:p>
            <a:pPr marL="457207" lvl="1" indent="0">
              <a:buNone/>
              <a:defRPr/>
            </a:pPr>
            <a:endParaRPr lang="en-US" altLang="ja-JP" dirty="0"/>
          </a:p>
          <a:p>
            <a:pPr marL="457207" lvl="1" indent="0">
              <a:buNone/>
              <a:defRPr/>
            </a:pPr>
            <a:endParaRPr lang="en-US" altLang="ja-JP" dirty="0"/>
          </a:p>
          <a:p>
            <a:pPr lvl="1">
              <a:defRPr/>
            </a:pPr>
            <a:endParaRPr lang="en-US" altLang="ja-JP" dirty="0"/>
          </a:p>
          <a:p>
            <a:pPr marL="457200" lvl="1" indent="0">
              <a:buNone/>
              <a:defRPr/>
            </a:pPr>
            <a:endParaRPr lang="en-US" altLang="ja-JP" dirty="0"/>
          </a:p>
          <a:p>
            <a:pPr lvl="1">
              <a:defRPr/>
            </a:pPr>
            <a:r>
              <a:rPr lang="ja-JP" altLang="en-US" dirty="0"/>
              <a:t>大量のデータ（ビッグデータ）を超高速、低遅延で処理</a:t>
            </a:r>
            <a:endParaRPr lang="en-US" altLang="ja-JP" dirty="0"/>
          </a:p>
          <a:p>
            <a:pPr lvl="1">
              <a:defRPr/>
            </a:pPr>
            <a:r>
              <a:rPr lang="ja-JP" altLang="en-US" dirty="0"/>
              <a:t>データへの超高速なアクセスが求められる</a:t>
            </a:r>
            <a:endParaRPr lang="en-US" altLang="ja-JP" dirty="0"/>
          </a:p>
        </p:txBody>
      </p:sp>
      <p:sp>
        <p:nvSpPr>
          <p:cNvPr id="6" name="右矢印 5"/>
          <p:cNvSpPr/>
          <p:nvPr/>
        </p:nvSpPr>
        <p:spPr>
          <a:xfrm>
            <a:off x="3470970" y="3638898"/>
            <a:ext cx="1525588" cy="271462"/>
          </a:xfrm>
          <a:prstGeom prst="rightArrow">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右矢印 6"/>
          <p:cNvSpPr/>
          <p:nvPr/>
        </p:nvSpPr>
        <p:spPr>
          <a:xfrm>
            <a:off x="3470970" y="3983385"/>
            <a:ext cx="1525588" cy="273050"/>
          </a:xfrm>
          <a:prstGeom prst="rightArrow">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右矢印 7"/>
          <p:cNvSpPr/>
          <p:nvPr/>
        </p:nvSpPr>
        <p:spPr>
          <a:xfrm>
            <a:off x="3470970" y="4502498"/>
            <a:ext cx="1525588" cy="271462"/>
          </a:xfrm>
          <a:prstGeom prst="rightArrow">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右矢印 8"/>
          <p:cNvSpPr/>
          <p:nvPr/>
        </p:nvSpPr>
        <p:spPr>
          <a:xfrm>
            <a:off x="6699945" y="4016723"/>
            <a:ext cx="1525588" cy="273050"/>
          </a:xfrm>
          <a:prstGeom prst="rightArrow">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テキスト ボックス 9"/>
          <p:cNvSpPr txBox="1"/>
          <p:nvPr/>
        </p:nvSpPr>
        <p:spPr>
          <a:xfrm>
            <a:off x="2332733" y="3576985"/>
            <a:ext cx="995362" cy="1201738"/>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altLang="ja-JP" dirty="0"/>
              <a:t>Data[0]</a:t>
            </a:r>
          </a:p>
          <a:p>
            <a:pPr>
              <a:defRPr/>
            </a:pPr>
            <a:r>
              <a:rPr lang="en-US" altLang="ja-JP" dirty="0"/>
              <a:t>Data[1]</a:t>
            </a:r>
          </a:p>
          <a:p>
            <a:pPr>
              <a:defRPr/>
            </a:pPr>
            <a:r>
              <a:rPr lang="en-US" altLang="ja-JP" dirty="0"/>
              <a:t>      :</a:t>
            </a:r>
          </a:p>
          <a:p>
            <a:pPr>
              <a:defRPr/>
            </a:pPr>
            <a:r>
              <a:rPr lang="en-US" altLang="ja-JP" dirty="0"/>
              <a:t>Data[99]</a:t>
            </a:r>
            <a:endParaRPr lang="ja-JP" altLang="en-US" dirty="0"/>
          </a:p>
        </p:txBody>
      </p:sp>
      <p:sp>
        <p:nvSpPr>
          <p:cNvPr id="11" name="テキスト ボックス 10"/>
          <p:cNvSpPr txBox="1"/>
          <p:nvPr/>
        </p:nvSpPr>
        <p:spPr>
          <a:xfrm>
            <a:off x="8225533" y="3964336"/>
            <a:ext cx="2030412" cy="646113"/>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altLang="ja-JP" dirty="0"/>
              <a:t>Sum</a:t>
            </a:r>
          </a:p>
          <a:p>
            <a:pPr>
              <a:defRPr/>
            </a:pPr>
            <a:r>
              <a:rPr lang="ja-JP" altLang="en-US" dirty="0"/>
              <a:t>即座に結果を出力</a:t>
            </a:r>
          </a:p>
        </p:txBody>
      </p:sp>
      <p:pic>
        <p:nvPicPr>
          <p:cNvPr id="12" name="図 11"/>
          <p:cNvPicPr>
            <a:picLocks noChangeAspect="1"/>
          </p:cNvPicPr>
          <p:nvPr/>
        </p:nvPicPr>
        <p:blipFill>
          <a:blip r:embed="rId2"/>
          <a:stretch>
            <a:fillRect/>
          </a:stretch>
        </p:blipFill>
        <p:spPr>
          <a:xfrm>
            <a:off x="4996559" y="3338860"/>
            <a:ext cx="1703387" cy="1665288"/>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5329934" y="3986560"/>
            <a:ext cx="1108075" cy="369888"/>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ja-JP" altLang="en-US" b="1" dirty="0">
                <a:solidFill>
                  <a:srgbClr val="FFFF00"/>
                </a:solidFill>
              </a:rPr>
              <a:t>専用回路</a:t>
            </a:r>
            <a:endParaRPr lang="en-US" altLang="ja-JP" b="1" dirty="0">
              <a:solidFill>
                <a:srgbClr val="FFFF00"/>
              </a:solidFill>
            </a:endParaRPr>
          </a:p>
        </p:txBody>
      </p:sp>
    </p:spTree>
    <p:extLst>
      <p:ext uri="{BB962C8B-B14F-4D97-AF65-F5344CB8AC3E}">
        <p14:creationId xmlns:p14="http://schemas.microsoft.com/office/powerpoint/2010/main" val="1140789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bwMode="auto">
          <a:xfrm>
            <a:off x="6637136" y="4279033"/>
            <a:ext cx="3741530" cy="768313"/>
          </a:xfrm>
          <a:prstGeom prst="roundRect">
            <a:avLst/>
          </a:prstGeom>
          <a:solidFill>
            <a:schemeClr val="accent5"/>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a:latin typeface="Arial" charset="0"/>
              <a:ea typeface="ＭＳ Ｐゴシック" pitchFamily="50" charset="-128"/>
            </a:endParaRPr>
          </a:p>
        </p:txBody>
      </p:sp>
      <p:sp>
        <p:nvSpPr>
          <p:cNvPr id="2" name="タイトル 1"/>
          <p:cNvSpPr>
            <a:spLocks noGrp="1"/>
          </p:cNvSpPr>
          <p:nvPr>
            <p:ph type="title"/>
          </p:nvPr>
        </p:nvSpPr>
        <p:spPr/>
        <p:txBody>
          <a:bodyPr/>
          <a:lstStyle/>
          <a:p>
            <a:r>
              <a:rPr lang="en-US" altLang="ja-JP" dirty="0"/>
              <a:t>FPGA</a:t>
            </a:r>
            <a:r>
              <a:rPr lang="ja-JP" altLang="en-US" dirty="0"/>
              <a:t>の</a:t>
            </a:r>
            <a:r>
              <a:rPr lang="ja-JP" altLang="en-US" dirty="0" smtClean="0"/>
              <a:t>しくみを理解しよう</a:t>
            </a:r>
            <a:endParaRPr kumimoji="1" lang="ja-JP" altLang="en-US" dirty="0"/>
          </a:p>
        </p:txBody>
      </p:sp>
      <p:sp>
        <p:nvSpPr>
          <p:cNvPr id="4" name="正方形/長方形 3"/>
          <p:cNvSpPr/>
          <p:nvPr/>
        </p:nvSpPr>
        <p:spPr>
          <a:xfrm>
            <a:off x="2712531" y="1538131"/>
            <a:ext cx="125242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LUT</a:t>
            </a:r>
            <a:endParaRPr lang="ja-JP" altLang="en-US" dirty="0"/>
          </a:p>
        </p:txBody>
      </p:sp>
      <p:sp>
        <p:nvSpPr>
          <p:cNvPr id="5" name="テキスト ボックス 4"/>
          <p:cNvSpPr txBox="1"/>
          <p:nvPr/>
        </p:nvSpPr>
        <p:spPr>
          <a:xfrm>
            <a:off x="2362159" y="2479928"/>
            <a:ext cx="1953163" cy="369332"/>
          </a:xfrm>
          <a:prstGeom prst="rect">
            <a:avLst/>
          </a:prstGeom>
          <a:noFill/>
        </p:spPr>
        <p:txBody>
          <a:bodyPr wrap="none" rtlCol="0">
            <a:spAutoFit/>
          </a:bodyPr>
          <a:lstStyle/>
          <a:p>
            <a:r>
              <a:rPr lang="en-US" altLang="ja-JP" dirty="0"/>
              <a:t>LUT: Look Up Table</a:t>
            </a:r>
            <a:endParaRPr lang="ja-JP" altLang="en-US" dirty="0"/>
          </a:p>
        </p:txBody>
      </p:sp>
      <p:cxnSp>
        <p:nvCxnSpPr>
          <p:cNvPr id="6" name="直線矢印コネクタ 5"/>
          <p:cNvCxnSpPr/>
          <p:nvPr/>
        </p:nvCxnSpPr>
        <p:spPr>
          <a:xfrm>
            <a:off x="1933821" y="1770905"/>
            <a:ext cx="778711" cy="0"/>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1933821" y="1995331"/>
            <a:ext cx="778711" cy="0"/>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1933821" y="2202953"/>
            <a:ext cx="778711" cy="0"/>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544455" y="1275461"/>
            <a:ext cx="684803" cy="369332"/>
          </a:xfrm>
          <a:prstGeom prst="rect">
            <a:avLst/>
          </a:prstGeom>
          <a:noFill/>
        </p:spPr>
        <p:txBody>
          <a:bodyPr wrap="none" rtlCol="0">
            <a:spAutoFit/>
          </a:bodyPr>
          <a:lstStyle/>
          <a:p>
            <a:r>
              <a:rPr lang="en-US" altLang="ja-JP" dirty="0"/>
              <a:t>Input</a:t>
            </a:r>
            <a:endParaRPr lang="ja-JP" altLang="en-US" dirty="0"/>
          </a:p>
        </p:txBody>
      </p:sp>
      <p:sp>
        <p:nvSpPr>
          <p:cNvPr id="10" name="テキスト ボックス 9"/>
          <p:cNvSpPr txBox="1"/>
          <p:nvPr/>
        </p:nvSpPr>
        <p:spPr>
          <a:xfrm>
            <a:off x="2650705" y="1616195"/>
            <a:ext cx="436338" cy="738664"/>
          </a:xfrm>
          <a:prstGeom prst="rect">
            <a:avLst/>
          </a:prstGeom>
          <a:noFill/>
        </p:spPr>
        <p:txBody>
          <a:bodyPr wrap="none" rtlCol="0">
            <a:spAutoFit/>
          </a:bodyPr>
          <a:lstStyle/>
          <a:p>
            <a:r>
              <a:rPr lang="en-US" altLang="ja-JP" sz="1400" dirty="0">
                <a:solidFill>
                  <a:schemeClr val="bg1"/>
                </a:solidFill>
              </a:rPr>
              <a:t>IN0</a:t>
            </a:r>
          </a:p>
          <a:p>
            <a:r>
              <a:rPr lang="en-US" altLang="ja-JP" sz="1400" dirty="0">
                <a:solidFill>
                  <a:schemeClr val="bg1"/>
                </a:solidFill>
              </a:rPr>
              <a:t>IN1</a:t>
            </a:r>
          </a:p>
          <a:p>
            <a:r>
              <a:rPr lang="en-US" altLang="ja-JP" sz="1400" dirty="0">
                <a:solidFill>
                  <a:schemeClr val="bg1"/>
                </a:solidFill>
              </a:rPr>
              <a:t>IN2</a:t>
            </a:r>
            <a:endParaRPr lang="ja-JP" altLang="en-US" sz="1400" dirty="0">
              <a:solidFill>
                <a:schemeClr val="bg1"/>
              </a:solidFill>
            </a:endParaRPr>
          </a:p>
        </p:txBody>
      </p:sp>
      <p:sp>
        <p:nvSpPr>
          <p:cNvPr id="11" name="正方形/長方形 10"/>
          <p:cNvSpPr/>
          <p:nvPr/>
        </p:nvSpPr>
        <p:spPr>
          <a:xfrm>
            <a:off x="4743663" y="1538131"/>
            <a:ext cx="125242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Flip Flop</a:t>
            </a:r>
            <a:endParaRPr lang="ja-JP" altLang="en-US" dirty="0"/>
          </a:p>
        </p:txBody>
      </p:sp>
      <p:cxnSp>
        <p:nvCxnSpPr>
          <p:cNvPr id="12" name="直線矢印コネクタ 11"/>
          <p:cNvCxnSpPr/>
          <p:nvPr/>
        </p:nvCxnSpPr>
        <p:spPr>
          <a:xfrm>
            <a:off x="3964952" y="1995494"/>
            <a:ext cx="778711" cy="0"/>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5996084" y="1991038"/>
            <a:ext cx="778711" cy="0"/>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6361469" y="1321448"/>
            <a:ext cx="856325" cy="369332"/>
          </a:xfrm>
          <a:prstGeom prst="rect">
            <a:avLst/>
          </a:prstGeom>
          <a:noFill/>
        </p:spPr>
        <p:txBody>
          <a:bodyPr wrap="none" rtlCol="0">
            <a:spAutoFit/>
          </a:bodyPr>
          <a:lstStyle/>
          <a:p>
            <a:r>
              <a:rPr lang="en-US" altLang="ja-JP" dirty="0"/>
              <a:t>Output</a:t>
            </a:r>
            <a:endParaRPr lang="ja-JP" altLang="en-US" dirty="0"/>
          </a:p>
        </p:txBody>
      </p:sp>
      <p:sp>
        <p:nvSpPr>
          <p:cNvPr id="15" name="二等辺三角形 14"/>
          <p:cNvSpPr/>
          <p:nvPr/>
        </p:nvSpPr>
        <p:spPr>
          <a:xfrm>
            <a:off x="5333104" y="2354859"/>
            <a:ext cx="144016" cy="976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 name="直線矢印コネクタ 15"/>
          <p:cNvCxnSpPr/>
          <p:nvPr/>
        </p:nvCxnSpPr>
        <p:spPr>
          <a:xfrm flipV="1">
            <a:off x="5405112" y="2452532"/>
            <a:ext cx="0" cy="615825"/>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5062711" y="2981362"/>
            <a:ext cx="684803" cy="369332"/>
          </a:xfrm>
          <a:prstGeom prst="rect">
            <a:avLst/>
          </a:prstGeom>
          <a:noFill/>
        </p:spPr>
        <p:txBody>
          <a:bodyPr wrap="none" rtlCol="0">
            <a:spAutoFit/>
          </a:bodyPr>
          <a:lstStyle/>
          <a:p>
            <a:r>
              <a:rPr lang="en-US" altLang="ja-JP" dirty="0"/>
              <a:t>Clock</a:t>
            </a:r>
            <a:endParaRPr lang="ja-JP" altLang="en-US" dirty="0"/>
          </a:p>
        </p:txBody>
      </p:sp>
      <p:sp>
        <p:nvSpPr>
          <p:cNvPr id="18" name="角丸四角形 17"/>
          <p:cNvSpPr/>
          <p:nvPr/>
        </p:nvSpPr>
        <p:spPr>
          <a:xfrm>
            <a:off x="2241962" y="1393034"/>
            <a:ext cx="4171263" cy="158832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テキスト ボックス 18"/>
          <p:cNvSpPr txBox="1"/>
          <p:nvPr/>
        </p:nvSpPr>
        <p:spPr>
          <a:xfrm>
            <a:off x="1939397" y="3337998"/>
            <a:ext cx="4051109" cy="646331"/>
          </a:xfrm>
          <a:prstGeom prst="rect">
            <a:avLst/>
          </a:prstGeom>
          <a:noFill/>
        </p:spPr>
        <p:txBody>
          <a:bodyPr wrap="none" rtlCol="0">
            <a:spAutoFit/>
          </a:bodyPr>
          <a:lstStyle/>
          <a:p>
            <a:r>
              <a:rPr lang="ja-JP" altLang="en-US" dirty="0"/>
              <a:t>このような多数入力から出力を決定する</a:t>
            </a:r>
            <a:endParaRPr lang="en-US" altLang="ja-JP" dirty="0"/>
          </a:p>
          <a:p>
            <a:r>
              <a:rPr lang="ja-JP" altLang="en-US" dirty="0"/>
              <a:t>回路が多数入っている</a:t>
            </a:r>
            <a:endParaRPr lang="ja-JP" altLang="en-US" dirty="0"/>
          </a:p>
        </p:txBody>
      </p:sp>
      <p:graphicFrame>
        <p:nvGraphicFramePr>
          <p:cNvPr id="20" name="表 19"/>
          <p:cNvGraphicFramePr>
            <a:graphicFrameLocks noGrp="1"/>
          </p:cNvGraphicFramePr>
          <p:nvPr>
            <p:extLst>
              <p:ext uri="{D42A27DB-BD31-4B8C-83A1-F6EECF244321}">
                <p14:modId xmlns:p14="http://schemas.microsoft.com/office/powerpoint/2010/main" val="1195381482"/>
              </p:ext>
            </p:extLst>
          </p:nvPr>
        </p:nvGraphicFramePr>
        <p:xfrm>
          <a:off x="7415578" y="1491091"/>
          <a:ext cx="2961353" cy="2651760"/>
        </p:xfrm>
        <a:graphic>
          <a:graphicData uri="http://schemas.openxmlformats.org/drawingml/2006/table">
            <a:tbl>
              <a:tblPr firstRow="1" bandRow="1">
                <a:tableStyleId>{5C22544A-7EE6-4342-B048-85BDC9FD1C3A}</a:tableStyleId>
              </a:tblPr>
              <a:tblGrid>
                <a:gridCol w="904232">
                  <a:extLst>
                    <a:ext uri="{9D8B030D-6E8A-4147-A177-3AD203B41FA5}">
                      <a16:colId xmlns:a16="http://schemas.microsoft.com/office/drawing/2014/main" val="1329151835"/>
                    </a:ext>
                  </a:extLst>
                </a:gridCol>
                <a:gridCol w="977001">
                  <a:extLst>
                    <a:ext uri="{9D8B030D-6E8A-4147-A177-3AD203B41FA5}">
                      <a16:colId xmlns:a16="http://schemas.microsoft.com/office/drawing/2014/main" val="2175076748"/>
                    </a:ext>
                  </a:extLst>
                </a:gridCol>
                <a:gridCol w="1080120">
                  <a:extLst>
                    <a:ext uri="{9D8B030D-6E8A-4147-A177-3AD203B41FA5}">
                      <a16:colId xmlns:a16="http://schemas.microsoft.com/office/drawing/2014/main" val="2459561223"/>
                    </a:ext>
                  </a:extLst>
                </a:gridCol>
              </a:tblGrid>
              <a:tr h="254739">
                <a:tc>
                  <a:txBody>
                    <a:bodyPr/>
                    <a:lstStyle/>
                    <a:p>
                      <a:pPr algn="ctr"/>
                      <a:r>
                        <a:rPr kumimoji="1" lang="en-US" altLang="ja-JP" sz="1200" dirty="0" smtClean="0"/>
                        <a:t>IN0,1,2</a:t>
                      </a:r>
                      <a:endParaRPr kumimoji="1" lang="ja-JP" altLang="en-US" sz="1200" dirty="0"/>
                    </a:p>
                  </a:txBody>
                  <a:tcPr/>
                </a:tc>
                <a:tc>
                  <a:txBody>
                    <a:bodyPr/>
                    <a:lstStyle/>
                    <a:p>
                      <a:pPr algn="ctr"/>
                      <a:r>
                        <a:rPr kumimoji="1" lang="en-US" altLang="ja-JP" sz="1200" dirty="0" smtClean="0"/>
                        <a:t>out1</a:t>
                      </a:r>
                    </a:p>
                    <a:p>
                      <a:pPr algn="ctr"/>
                      <a:r>
                        <a:rPr kumimoji="1" lang="en-US" altLang="ja-JP" sz="1200" dirty="0" smtClean="0"/>
                        <a:t>(AND)</a:t>
                      </a:r>
                      <a:endParaRPr kumimoji="1" lang="ja-JP" altLang="en-US" sz="1200" dirty="0"/>
                    </a:p>
                  </a:txBody>
                  <a:tcPr/>
                </a:tc>
                <a:tc>
                  <a:txBody>
                    <a:bodyPr/>
                    <a:lstStyle/>
                    <a:p>
                      <a:pPr algn="ctr"/>
                      <a:r>
                        <a:rPr kumimoji="1" lang="en-US" altLang="ja-JP" sz="1200" dirty="0" smtClean="0"/>
                        <a:t>out1</a:t>
                      </a:r>
                    </a:p>
                    <a:p>
                      <a:pPr algn="ctr"/>
                      <a:r>
                        <a:rPr kumimoji="1" lang="en-US" altLang="ja-JP" sz="1200" dirty="0" smtClean="0"/>
                        <a:t>(OR)</a:t>
                      </a:r>
                      <a:endParaRPr kumimoji="1" lang="ja-JP" altLang="en-US" sz="1200" dirty="0"/>
                    </a:p>
                  </a:txBody>
                  <a:tcPr/>
                </a:tc>
                <a:extLst>
                  <a:ext uri="{0D108BD9-81ED-4DB2-BD59-A6C34878D82A}">
                    <a16:rowId xmlns:a16="http://schemas.microsoft.com/office/drawing/2014/main" val="4198225146"/>
                  </a:ext>
                </a:extLst>
              </a:tr>
              <a:tr h="0">
                <a:tc>
                  <a:txBody>
                    <a:bodyPr/>
                    <a:lstStyle/>
                    <a:p>
                      <a:pPr algn="ctr"/>
                      <a:r>
                        <a:rPr kumimoji="1" lang="en-US" altLang="ja-JP" sz="1200" dirty="0" smtClean="0"/>
                        <a:t>0, 0, 0</a:t>
                      </a:r>
                      <a:endParaRPr kumimoji="1" lang="ja-JP" altLang="en-US" sz="1200" dirty="0"/>
                    </a:p>
                  </a:txBody>
                  <a:tcPr/>
                </a:tc>
                <a:tc>
                  <a:txBody>
                    <a:bodyPr/>
                    <a:lstStyle/>
                    <a:p>
                      <a:pPr algn="ctr"/>
                      <a:r>
                        <a:rPr kumimoji="1" lang="en-US" altLang="ja-JP" sz="1200" dirty="0" smtClean="0"/>
                        <a:t>0</a:t>
                      </a:r>
                      <a:endParaRPr kumimoji="1" lang="ja-JP" altLang="en-US" sz="1200" dirty="0"/>
                    </a:p>
                  </a:txBody>
                  <a:tcPr/>
                </a:tc>
                <a:tc>
                  <a:txBody>
                    <a:bodyPr/>
                    <a:lstStyle/>
                    <a:p>
                      <a:pPr algn="ctr"/>
                      <a:r>
                        <a:rPr kumimoji="1" lang="en-US" altLang="ja-JP" sz="1200" dirty="0" smtClean="0"/>
                        <a:t>0</a:t>
                      </a:r>
                      <a:endParaRPr kumimoji="1" lang="ja-JP" altLang="en-US" sz="1200" dirty="0"/>
                    </a:p>
                  </a:txBody>
                  <a:tcPr/>
                </a:tc>
                <a:extLst>
                  <a:ext uri="{0D108BD9-81ED-4DB2-BD59-A6C34878D82A}">
                    <a16:rowId xmlns:a16="http://schemas.microsoft.com/office/drawing/2014/main" val="4098438741"/>
                  </a:ext>
                </a:extLst>
              </a:tr>
              <a:tr h="0">
                <a:tc>
                  <a:txBody>
                    <a:bodyPr/>
                    <a:lstStyle/>
                    <a:p>
                      <a:pPr algn="ctr"/>
                      <a:r>
                        <a:rPr kumimoji="1" lang="en-US" altLang="ja-JP" sz="1200" dirty="0" smtClean="0"/>
                        <a:t>0, 0, 1</a:t>
                      </a:r>
                      <a:endParaRPr kumimoji="1" lang="ja-JP" altLang="en-US" sz="1200" dirty="0"/>
                    </a:p>
                  </a:txBody>
                  <a:tcPr/>
                </a:tc>
                <a:tc>
                  <a:txBody>
                    <a:bodyPr/>
                    <a:lstStyle/>
                    <a:p>
                      <a:pPr algn="ctr"/>
                      <a:r>
                        <a:rPr kumimoji="1" lang="en-US" altLang="ja-JP" sz="1200" dirty="0" smtClean="0"/>
                        <a:t>0</a:t>
                      </a:r>
                      <a:endParaRPr kumimoji="1" lang="ja-JP" altLang="en-US" sz="1200" dirty="0"/>
                    </a:p>
                  </a:txBody>
                  <a:tcPr/>
                </a:tc>
                <a:tc>
                  <a:txBody>
                    <a:bodyPr/>
                    <a:lstStyle/>
                    <a:p>
                      <a:pPr algn="ctr"/>
                      <a:r>
                        <a:rPr kumimoji="1" lang="en-US" altLang="ja-JP" sz="1200" dirty="0" smtClean="0"/>
                        <a:t>1</a:t>
                      </a:r>
                      <a:endParaRPr kumimoji="1" lang="ja-JP" altLang="en-US" sz="1200" dirty="0"/>
                    </a:p>
                  </a:txBody>
                  <a:tcPr/>
                </a:tc>
                <a:extLst>
                  <a:ext uri="{0D108BD9-81ED-4DB2-BD59-A6C34878D82A}">
                    <a16:rowId xmlns:a16="http://schemas.microsoft.com/office/drawing/2014/main" val="398671691"/>
                  </a:ext>
                </a:extLst>
              </a:tr>
              <a:tr h="202598">
                <a:tc>
                  <a:txBody>
                    <a:bodyPr/>
                    <a:lstStyle/>
                    <a:p>
                      <a:pPr algn="ctr"/>
                      <a:r>
                        <a:rPr kumimoji="1" lang="en-US" altLang="ja-JP" sz="1200" dirty="0" smtClean="0"/>
                        <a:t>0, 1, 0</a:t>
                      </a:r>
                      <a:endParaRPr kumimoji="1" lang="ja-JP" altLang="en-US" sz="1200" dirty="0"/>
                    </a:p>
                  </a:txBody>
                  <a:tcPr/>
                </a:tc>
                <a:tc>
                  <a:txBody>
                    <a:bodyPr/>
                    <a:lstStyle/>
                    <a:p>
                      <a:pPr algn="ctr"/>
                      <a:r>
                        <a:rPr kumimoji="1" lang="en-US" altLang="ja-JP" sz="1200" dirty="0" smtClean="0"/>
                        <a:t>0</a:t>
                      </a:r>
                      <a:endParaRPr kumimoji="1" lang="ja-JP" altLang="en-US" sz="1200" dirty="0"/>
                    </a:p>
                  </a:txBody>
                  <a:tcPr/>
                </a:tc>
                <a:tc>
                  <a:txBody>
                    <a:bodyPr/>
                    <a:lstStyle/>
                    <a:p>
                      <a:pPr algn="ctr"/>
                      <a:r>
                        <a:rPr kumimoji="1" lang="en-US" altLang="ja-JP" sz="1200" dirty="0" smtClean="0"/>
                        <a:t>1</a:t>
                      </a:r>
                      <a:endParaRPr kumimoji="1" lang="ja-JP" altLang="en-US" sz="1200" dirty="0"/>
                    </a:p>
                  </a:txBody>
                  <a:tcPr/>
                </a:tc>
                <a:extLst>
                  <a:ext uri="{0D108BD9-81ED-4DB2-BD59-A6C34878D82A}">
                    <a16:rowId xmlns:a16="http://schemas.microsoft.com/office/drawing/2014/main" val="478174124"/>
                  </a:ext>
                </a:extLst>
              </a:tr>
              <a:tr h="202598">
                <a:tc>
                  <a:txBody>
                    <a:bodyPr/>
                    <a:lstStyle/>
                    <a:p>
                      <a:pPr algn="ctr"/>
                      <a:r>
                        <a:rPr kumimoji="1" lang="en-US" altLang="ja-JP" sz="1200" dirty="0" smtClean="0"/>
                        <a:t>0, 1, 1</a:t>
                      </a:r>
                      <a:endParaRPr kumimoji="1" lang="ja-JP" altLang="en-US" sz="1200" dirty="0"/>
                    </a:p>
                  </a:txBody>
                  <a:tcPr/>
                </a:tc>
                <a:tc>
                  <a:txBody>
                    <a:bodyPr/>
                    <a:lstStyle/>
                    <a:p>
                      <a:pPr algn="ctr"/>
                      <a:r>
                        <a:rPr kumimoji="1" lang="en-US" altLang="ja-JP" sz="1200" dirty="0" smtClean="0"/>
                        <a:t>0</a:t>
                      </a:r>
                      <a:endParaRPr kumimoji="1" lang="ja-JP" altLang="en-US" sz="1200" dirty="0"/>
                    </a:p>
                  </a:txBody>
                  <a:tcPr/>
                </a:tc>
                <a:tc>
                  <a:txBody>
                    <a:bodyPr/>
                    <a:lstStyle/>
                    <a:p>
                      <a:pPr algn="ctr"/>
                      <a:r>
                        <a:rPr kumimoji="1" lang="en-US" altLang="ja-JP" sz="1200" dirty="0" smtClean="0"/>
                        <a:t>1</a:t>
                      </a:r>
                      <a:endParaRPr kumimoji="1" lang="ja-JP" altLang="en-US" sz="1200" dirty="0"/>
                    </a:p>
                  </a:txBody>
                  <a:tcPr/>
                </a:tc>
                <a:extLst>
                  <a:ext uri="{0D108BD9-81ED-4DB2-BD59-A6C34878D82A}">
                    <a16:rowId xmlns:a16="http://schemas.microsoft.com/office/drawing/2014/main" val="2207190103"/>
                  </a:ext>
                </a:extLst>
              </a:tr>
              <a:tr h="202598">
                <a:tc>
                  <a:txBody>
                    <a:bodyPr/>
                    <a:lstStyle/>
                    <a:p>
                      <a:pPr algn="ctr"/>
                      <a:r>
                        <a:rPr kumimoji="1" lang="en-US" altLang="ja-JP" sz="1200" dirty="0" smtClean="0"/>
                        <a:t>1, 0, 0</a:t>
                      </a:r>
                      <a:endParaRPr kumimoji="1" lang="ja-JP" altLang="en-US" sz="1200" dirty="0"/>
                    </a:p>
                  </a:txBody>
                  <a:tcPr/>
                </a:tc>
                <a:tc>
                  <a:txBody>
                    <a:bodyPr/>
                    <a:lstStyle/>
                    <a:p>
                      <a:pPr algn="ctr"/>
                      <a:r>
                        <a:rPr kumimoji="1" lang="en-US" altLang="ja-JP" sz="1200" dirty="0" smtClean="0"/>
                        <a:t>0</a:t>
                      </a:r>
                      <a:endParaRPr kumimoji="1" lang="ja-JP" altLang="en-US" sz="1200" dirty="0"/>
                    </a:p>
                  </a:txBody>
                  <a:tcPr/>
                </a:tc>
                <a:tc>
                  <a:txBody>
                    <a:bodyPr/>
                    <a:lstStyle/>
                    <a:p>
                      <a:pPr algn="ctr"/>
                      <a:r>
                        <a:rPr kumimoji="1" lang="en-US" altLang="ja-JP" sz="1200" dirty="0" smtClean="0"/>
                        <a:t>1</a:t>
                      </a:r>
                      <a:endParaRPr kumimoji="1" lang="ja-JP" altLang="en-US" sz="1200" dirty="0"/>
                    </a:p>
                  </a:txBody>
                  <a:tcPr/>
                </a:tc>
                <a:extLst>
                  <a:ext uri="{0D108BD9-81ED-4DB2-BD59-A6C34878D82A}">
                    <a16:rowId xmlns:a16="http://schemas.microsoft.com/office/drawing/2014/main" val="1992082950"/>
                  </a:ext>
                </a:extLst>
              </a:tr>
              <a:tr h="202598">
                <a:tc>
                  <a:txBody>
                    <a:bodyPr/>
                    <a:lstStyle/>
                    <a:p>
                      <a:pPr algn="ctr"/>
                      <a:r>
                        <a:rPr kumimoji="1" lang="en-US" altLang="ja-JP" sz="1200" dirty="0" smtClean="0"/>
                        <a:t>1, 0, 1</a:t>
                      </a:r>
                      <a:endParaRPr kumimoji="1" lang="ja-JP" altLang="en-US" sz="1200" dirty="0"/>
                    </a:p>
                  </a:txBody>
                  <a:tcPr/>
                </a:tc>
                <a:tc>
                  <a:txBody>
                    <a:bodyPr/>
                    <a:lstStyle/>
                    <a:p>
                      <a:pPr algn="ctr"/>
                      <a:r>
                        <a:rPr kumimoji="1" lang="en-US" altLang="ja-JP" sz="1200" dirty="0" smtClean="0"/>
                        <a:t>0</a:t>
                      </a:r>
                      <a:endParaRPr kumimoji="1" lang="ja-JP" altLang="en-US" sz="1200" dirty="0"/>
                    </a:p>
                  </a:txBody>
                  <a:tcPr/>
                </a:tc>
                <a:tc>
                  <a:txBody>
                    <a:bodyPr/>
                    <a:lstStyle/>
                    <a:p>
                      <a:pPr algn="ctr"/>
                      <a:r>
                        <a:rPr kumimoji="1" lang="en-US" altLang="ja-JP" sz="1200" dirty="0" smtClean="0"/>
                        <a:t>1</a:t>
                      </a:r>
                      <a:endParaRPr kumimoji="1" lang="ja-JP" altLang="en-US" sz="1200" dirty="0"/>
                    </a:p>
                  </a:txBody>
                  <a:tcPr/>
                </a:tc>
                <a:extLst>
                  <a:ext uri="{0D108BD9-81ED-4DB2-BD59-A6C34878D82A}">
                    <a16:rowId xmlns:a16="http://schemas.microsoft.com/office/drawing/2014/main" val="2788416283"/>
                  </a:ext>
                </a:extLst>
              </a:tr>
              <a:tr h="202598">
                <a:tc>
                  <a:txBody>
                    <a:bodyPr/>
                    <a:lstStyle/>
                    <a:p>
                      <a:pPr algn="ctr"/>
                      <a:r>
                        <a:rPr kumimoji="1" lang="en-US" altLang="ja-JP" sz="1200" dirty="0" smtClean="0"/>
                        <a:t>1, 1, 0</a:t>
                      </a:r>
                      <a:endParaRPr kumimoji="1" lang="ja-JP" altLang="en-US" sz="1200" dirty="0"/>
                    </a:p>
                  </a:txBody>
                  <a:tcPr/>
                </a:tc>
                <a:tc>
                  <a:txBody>
                    <a:bodyPr/>
                    <a:lstStyle/>
                    <a:p>
                      <a:pPr algn="ctr"/>
                      <a:r>
                        <a:rPr kumimoji="1" lang="en-US" altLang="ja-JP" sz="1200" dirty="0" smtClean="0"/>
                        <a:t>0</a:t>
                      </a:r>
                      <a:endParaRPr kumimoji="1" lang="ja-JP" altLang="en-US" sz="1200" dirty="0"/>
                    </a:p>
                  </a:txBody>
                  <a:tcPr/>
                </a:tc>
                <a:tc>
                  <a:txBody>
                    <a:bodyPr/>
                    <a:lstStyle/>
                    <a:p>
                      <a:pPr algn="ctr"/>
                      <a:r>
                        <a:rPr kumimoji="1" lang="en-US" altLang="ja-JP" sz="1200" dirty="0" smtClean="0"/>
                        <a:t>1</a:t>
                      </a:r>
                      <a:endParaRPr kumimoji="1" lang="ja-JP" altLang="en-US" sz="1200" dirty="0"/>
                    </a:p>
                  </a:txBody>
                  <a:tcPr/>
                </a:tc>
                <a:extLst>
                  <a:ext uri="{0D108BD9-81ED-4DB2-BD59-A6C34878D82A}">
                    <a16:rowId xmlns:a16="http://schemas.microsoft.com/office/drawing/2014/main" val="2682342588"/>
                  </a:ext>
                </a:extLst>
              </a:tr>
              <a:tr h="202598">
                <a:tc>
                  <a:txBody>
                    <a:bodyPr/>
                    <a:lstStyle/>
                    <a:p>
                      <a:pPr algn="ctr"/>
                      <a:r>
                        <a:rPr kumimoji="1" lang="en-US" altLang="ja-JP" sz="1200" dirty="0" smtClean="0"/>
                        <a:t>1, 1, 1</a:t>
                      </a:r>
                      <a:endParaRPr kumimoji="1" lang="ja-JP" altLang="en-US" sz="1200" dirty="0"/>
                    </a:p>
                  </a:txBody>
                  <a:tcPr/>
                </a:tc>
                <a:tc>
                  <a:txBody>
                    <a:bodyPr/>
                    <a:lstStyle/>
                    <a:p>
                      <a:pPr algn="ctr"/>
                      <a:r>
                        <a:rPr kumimoji="1" lang="en-US" altLang="ja-JP" sz="1200" dirty="0" smtClean="0"/>
                        <a:t>1</a:t>
                      </a:r>
                      <a:endParaRPr kumimoji="1" lang="ja-JP" altLang="en-US" sz="1200" dirty="0"/>
                    </a:p>
                  </a:txBody>
                  <a:tcPr/>
                </a:tc>
                <a:tc>
                  <a:txBody>
                    <a:bodyPr/>
                    <a:lstStyle/>
                    <a:p>
                      <a:pPr algn="ctr"/>
                      <a:r>
                        <a:rPr kumimoji="1" lang="en-US" altLang="ja-JP" sz="1200" dirty="0" smtClean="0"/>
                        <a:t>1</a:t>
                      </a:r>
                      <a:endParaRPr kumimoji="1" lang="ja-JP" altLang="en-US" sz="1200" dirty="0"/>
                    </a:p>
                  </a:txBody>
                  <a:tcPr/>
                </a:tc>
                <a:extLst>
                  <a:ext uri="{0D108BD9-81ED-4DB2-BD59-A6C34878D82A}">
                    <a16:rowId xmlns:a16="http://schemas.microsoft.com/office/drawing/2014/main" val="2178125539"/>
                  </a:ext>
                </a:extLst>
              </a:tr>
            </a:tbl>
          </a:graphicData>
        </a:graphic>
      </p:graphicFrame>
      <p:sp>
        <p:nvSpPr>
          <p:cNvPr id="21" name="テキスト ボックス 20"/>
          <p:cNvSpPr txBox="1"/>
          <p:nvPr/>
        </p:nvSpPr>
        <p:spPr>
          <a:xfrm>
            <a:off x="3405713" y="1090795"/>
            <a:ext cx="1819216" cy="369332"/>
          </a:xfrm>
          <a:prstGeom prst="rect">
            <a:avLst/>
          </a:prstGeom>
          <a:noFill/>
        </p:spPr>
        <p:txBody>
          <a:bodyPr wrap="none" rtlCol="0">
            <a:spAutoFit/>
          </a:bodyPr>
          <a:lstStyle/>
          <a:p>
            <a:r>
              <a:rPr lang="en-US" altLang="ja-JP" dirty="0"/>
              <a:t>LE: Logic Element</a:t>
            </a:r>
            <a:endParaRPr lang="ja-JP" altLang="en-US" dirty="0"/>
          </a:p>
        </p:txBody>
      </p:sp>
      <p:pic>
        <p:nvPicPr>
          <p:cNvPr id="22" name="図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4506" y="4059159"/>
            <a:ext cx="3914340" cy="2309461"/>
          </a:xfrm>
          <a:prstGeom prst="rect">
            <a:avLst/>
          </a:prstGeom>
        </p:spPr>
      </p:pic>
      <p:sp>
        <p:nvSpPr>
          <p:cNvPr id="23" name="テキスト ボックス 22"/>
          <p:cNvSpPr txBox="1"/>
          <p:nvPr/>
        </p:nvSpPr>
        <p:spPr>
          <a:xfrm>
            <a:off x="8097565" y="1143320"/>
            <a:ext cx="1460528" cy="369332"/>
          </a:xfrm>
          <a:prstGeom prst="rect">
            <a:avLst/>
          </a:prstGeom>
          <a:noFill/>
        </p:spPr>
        <p:txBody>
          <a:bodyPr wrap="none" rtlCol="0">
            <a:spAutoFit/>
          </a:bodyPr>
          <a:lstStyle/>
          <a:p>
            <a:r>
              <a:rPr lang="en-US" altLang="ja-JP" dirty="0"/>
              <a:t>LUT</a:t>
            </a:r>
            <a:r>
              <a:rPr lang="ja-JP" altLang="en-US" dirty="0"/>
              <a:t>の使用例</a:t>
            </a:r>
            <a:endParaRPr lang="ja-JP" altLang="en-US" dirty="0"/>
          </a:p>
        </p:txBody>
      </p:sp>
      <p:sp>
        <p:nvSpPr>
          <p:cNvPr id="24" name="テキスト ボックス 23"/>
          <p:cNvSpPr txBox="1"/>
          <p:nvPr/>
        </p:nvSpPr>
        <p:spPr>
          <a:xfrm>
            <a:off x="6774794" y="4340024"/>
            <a:ext cx="3603872" cy="646331"/>
          </a:xfrm>
          <a:prstGeom prst="rect">
            <a:avLst/>
          </a:prstGeom>
          <a:noFill/>
        </p:spPr>
        <p:txBody>
          <a:bodyPr wrap="none" rtlCol="0">
            <a:spAutoFit/>
          </a:bodyPr>
          <a:lstStyle/>
          <a:p>
            <a:r>
              <a:rPr lang="en-US" altLang="ja-JP" dirty="0">
                <a:latin typeface="Consolas" panose="020B0609020204030204" pitchFamily="49" charset="0"/>
              </a:rPr>
              <a:t>out1 = in0 and in1 and in2;</a:t>
            </a:r>
          </a:p>
          <a:p>
            <a:r>
              <a:rPr lang="en-US" altLang="ja-JP" dirty="0">
                <a:latin typeface="Consolas" panose="020B0609020204030204" pitchFamily="49" charset="0"/>
              </a:rPr>
              <a:t>out2 = in0 or in1 or in2;</a:t>
            </a:r>
            <a:endParaRPr lang="ja-JP" altLang="en-US" dirty="0">
              <a:latin typeface="Consolas" panose="020B0609020204030204" pitchFamily="49" charset="0"/>
            </a:endParaRPr>
          </a:p>
        </p:txBody>
      </p:sp>
      <p:sp>
        <p:nvSpPr>
          <p:cNvPr id="25" name="テキスト ボックス 24"/>
          <p:cNvSpPr txBox="1"/>
          <p:nvPr/>
        </p:nvSpPr>
        <p:spPr>
          <a:xfrm>
            <a:off x="1511373" y="1608531"/>
            <a:ext cx="482824" cy="738664"/>
          </a:xfrm>
          <a:prstGeom prst="rect">
            <a:avLst/>
          </a:prstGeom>
          <a:noFill/>
        </p:spPr>
        <p:txBody>
          <a:bodyPr wrap="none" rtlCol="0">
            <a:spAutoFit/>
          </a:bodyPr>
          <a:lstStyle/>
          <a:p>
            <a:r>
              <a:rPr lang="en-US" altLang="ja-JP" sz="1400" dirty="0">
                <a:latin typeface="Consolas" panose="020B0609020204030204" pitchFamily="49" charset="0"/>
              </a:rPr>
              <a:t>i</a:t>
            </a:r>
            <a:r>
              <a:rPr lang="en-US" altLang="ja-JP" sz="1400" dirty="0">
                <a:latin typeface="Consolas" panose="020B0609020204030204" pitchFamily="49" charset="0"/>
              </a:rPr>
              <a:t>n1</a:t>
            </a:r>
          </a:p>
          <a:p>
            <a:r>
              <a:rPr lang="en-US" altLang="ja-JP" sz="1400" dirty="0">
                <a:latin typeface="Consolas" panose="020B0609020204030204" pitchFamily="49" charset="0"/>
              </a:rPr>
              <a:t>i</a:t>
            </a:r>
            <a:r>
              <a:rPr lang="en-US" altLang="ja-JP" sz="1400" dirty="0">
                <a:latin typeface="Consolas" panose="020B0609020204030204" pitchFamily="49" charset="0"/>
              </a:rPr>
              <a:t>n2</a:t>
            </a:r>
          </a:p>
          <a:p>
            <a:r>
              <a:rPr lang="en-US" altLang="ja-JP" sz="1400" dirty="0">
                <a:latin typeface="Consolas" panose="020B0609020204030204" pitchFamily="49" charset="0"/>
              </a:rPr>
              <a:t>in3</a:t>
            </a:r>
            <a:endParaRPr lang="ja-JP" altLang="en-US" sz="1400" dirty="0">
              <a:latin typeface="Consolas" panose="020B0609020204030204" pitchFamily="49" charset="0"/>
            </a:endParaRPr>
          </a:p>
        </p:txBody>
      </p:sp>
      <p:sp>
        <p:nvSpPr>
          <p:cNvPr id="26" name="テキスト ボックス 25"/>
          <p:cNvSpPr txBox="1"/>
          <p:nvPr/>
        </p:nvSpPr>
        <p:spPr>
          <a:xfrm>
            <a:off x="6734514" y="1838436"/>
            <a:ext cx="482824" cy="307777"/>
          </a:xfrm>
          <a:prstGeom prst="rect">
            <a:avLst/>
          </a:prstGeom>
          <a:noFill/>
        </p:spPr>
        <p:txBody>
          <a:bodyPr wrap="none" rtlCol="0">
            <a:spAutoFit/>
          </a:bodyPr>
          <a:lstStyle/>
          <a:p>
            <a:r>
              <a:rPr lang="en-US" altLang="ja-JP" sz="1400" dirty="0">
                <a:latin typeface="Consolas" panose="020B0609020204030204" pitchFamily="49" charset="0"/>
              </a:rPr>
              <a:t>out</a:t>
            </a:r>
            <a:endParaRPr lang="ja-JP" altLang="en-US" sz="1400" dirty="0">
              <a:latin typeface="Consolas" panose="020B0609020204030204" pitchFamily="49" charset="0"/>
            </a:endParaRPr>
          </a:p>
        </p:txBody>
      </p:sp>
      <p:sp>
        <p:nvSpPr>
          <p:cNvPr id="28" name="テキスト ボックス 27"/>
          <p:cNvSpPr txBox="1"/>
          <p:nvPr/>
        </p:nvSpPr>
        <p:spPr>
          <a:xfrm>
            <a:off x="5872754" y="5164773"/>
            <a:ext cx="4338047" cy="1015663"/>
          </a:xfrm>
          <a:prstGeom prst="rect">
            <a:avLst/>
          </a:prstGeom>
          <a:noFill/>
        </p:spPr>
        <p:txBody>
          <a:bodyPr wrap="none" rtlCol="0">
            <a:spAutoFit/>
          </a:bodyPr>
          <a:lstStyle/>
          <a:p>
            <a:r>
              <a:rPr lang="ja-JP" altLang="en-US" sz="2000" dirty="0"/>
              <a:t>実際はこうやって「プログラミング」する</a:t>
            </a:r>
            <a:endParaRPr lang="en-US" altLang="ja-JP" sz="2000" dirty="0"/>
          </a:p>
          <a:p>
            <a:r>
              <a:rPr lang="en-US" altLang="ja-JP" sz="2000" dirty="0"/>
              <a:t>(HDL: Hardware Description Language)</a:t>
            </a:r>
          </a:p>
          <a:p>
            <a:r>
              <a:rPr lang="ja-JP" altLang="en-US" sz="2000" dirty="0">
                <a:solidFill>
                  <a:srgbClr val="FF0000"/>
                </a:solidFill>
              </a:rPr>
              <a:t>つまり、</a:t>
            </a:r>
            <a:r>
              <a:rPr lang="en-US" altLang="ja-JP" sz="2000" dirty="0">
                <a:solidFill>
                  <a:srgbClr val="FF0000"/>
                </a:solidFill>
              </a:rPr>
              <a:t>LSI</a:t>
            </a:r>
            <a:r>
              <a:rPr lang="ja-JP" altLang="en-US" sz="2000" dirty="0">
                <a:solidFill>
                  <a:srgbClr val="FF0000"/>
                </a:solidFill>
              </a:rPr>
              <a:t>はもう「プログラム」する時代</a:t>
            </a:r>
            <a:endParaRPr lang="ja-JP" altLang="en-US" sz="2000" dirty="0">
              <a:solidFill>
                <a:srgbClr val="FF0000"/>
              </a:solidFill>
            </a:endParaRPr>
          </a:p>
        </p:txBody>
      </p:sp>
      <p:sp>
        <p:nvSpPr>
          <p:cNvPr id="30" name="下カーブ矢印 29"/>
          <p:cNvSpPr/>
          <p:nvPr/>
        </p:nvSpPr>
        <p:spPr bwMode="auto">
          <a:xfrm rot="18716032">
            <a:off x="5416509" y="4200314"/>
            <a:ext cx="1216152" cy="731520"/>
          </a:xfrm>
          <a:prstGeom prst="curvedDownArrow">
            <a:avLst>
              <a:gd name="adj1" fmla="val 19430"/>
              <a:gd name="adj2" fmla="val 52566"/>
              <a:gd name="adj3" fmla="val 27399"/>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a:latin typeface="Arial" charset="0"/>
              <a:ea typeface="ＭＳ Ｐゴシック" pitchFamily="50" charset="-128"/>
            </a:endParaRPr>
          </a:p>
        </p:txBody>
      </p:sp>
    </p:spTree>
    <p:extLst>
      <p:ext uri="{BB962C8B-B14F-4D97-AF65-F5344CB8AC3E}">
        <p14:creationId xmlns:p14="http://schemas.microsoft.com/office/powerpoint/2010/main" val="3273424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理系大学</a:t>
            </a:r>
            <a:r>
              <a:rPr lang="en-US" altLang="ja-JP" dirty="0" smtClean="0"/>
              <a:t>(</a:t>
            </a:r>
            <a:r>
              <a:rPr lang="ja-JP" altLang="en-US" dirty="0" smtClean="0"/>
              <a:t>電子工学系</a:t>
            </a:r>
            <a:r>
              <a:rPr lang="en-US" altLang="ja-JP" dirty="0" smtClean="0"/>
              <a:t>)</a:t>
            </a:r>
            <a:r>
              <a:rPr lang="ja-JP" altLang="en-US" dirty="0" err="1" smtClean="0"/>
              <a:t>での</a:t>
            </a:r>
            <a:r>
              <a:rPr lang="ja-JP" altLang="en-US" dirty="0" smtClean="0"/>
              <a:t>学び方</a:t>
            </a:r>
            <a:endParaRPr kumimoji="1" lang="ja-JP" altLang="en-US" dirty="0"/>
          </a:p>
        </p:txBody>
      </p:sp>
      <p:sp>
        <p:nvSpPr>
          <p:cNvPr id="3" name="コンテンツ プレースホルダー 2"/>
          <p:cNvSpPr>
            <a:spLocks noGrp="1"/>
          </p:cNvSpPr>
          <p:nvPr>
            <p:ph idx="1"/>
          </p:nvPr>
        </p:nvSpPr>
        <p:spPr>
          <a:xfrm>
            <a:off x="336176" y="1254906"/>
            <a:ext cx="11403106" cy="5129663"/>
          </a:xfrm>
        </p:spPr>
        <p:txBody>
          <a:bodyPr/>
          <a:lstStyle/>
          <a:p>
            <a:pPr marL="0" indent="0">
              <a:buNone/>
            </a:pPr>
            <a:r>
              <a:rPr lang="ja-JP" altLang="en-US" sz="2000" b="1" dirty="0"/>
              <a:t>学部１年</a:t>
            </a:r>
            <a:endParaRPr lang="en-US" altLang="ja-JP" sz="2000" b="1" dirty="0"/>
          </a:p>
          <a:p>
            <a:r>
              <a:rPr lang="ja-JP" altLang="en-US" sz="2000" dirty="0"/>
              <a:t>基礎的科目を徹底的に </a:t>
            </a:r>
            <a:r>
              <a:rPr lang="ja-JP" altLang="en-US" sz="2000" dirty="0">
                <a:solidFill>
                  <a:srgbClr val="FF0000"/>
                </a:solidFill>
              </a:rPr>
              <a:t>（</a:t>
            </a:r>
            <a:r>
              <a:rPr lang="ja-JP" altLang="en-US" sz="2000" dirty="0">
                <a:solidFill>
                  <a:srgbClr val="FF0000"/>
                </a:solidFill>
              </a:rPr>
              <a:t>１から学びなおします</a:t>
            </a:r>
            <a:r>
              <a:rPr lang="ja-JP" altLang="en-US" sz="2000" dirty="0">
                <a:solidFill>
                  <a:srgbClr val="FF0000"/>
                </a:solidFill>
              </a:rPr>
              <a:t>）</a:t>
            </a:r>
            <a:endParaRPr lang="en-US" altLang="ja-JP" sz="2000" dirty="0">
              <a:solidFill>
                <a:srgbClr val="FF0000"/>
              </a:solidFill>
            </a:endParaRPr>
          </a:p>
          <a:p>
            <a:pPr lvl="1"/>
            <a:r>
              <a:rPr lang="ja-JP" altLang="en-US" sz="2000" dirty="0"/>
              <a:t>基礎数学・基礎物理・英語・科学的考え方・技術者や科学者としての倫理・・・</a:t>
            </a:r>
            <a:endParaRPr lang="en-US" altLang="ja-JP" sz="2000" dirty="0"/>
          </a:p>
          <a:p>
            <a:pPr lvl="1"/>
            <a:r>
              <a:rPr lang="ja-JP" altLang="en-US" sz="2000" dirty="0">
                <a:solidFill>
                  <a:srgbClr val="FF0000"/>
                </a:solidFill>
              </a:rPr>
              <a:t>学びたいことを自分で選ぶ</a:t>
            </a:r>
            <a:endParaRPr lang="en-US" altLang="ja-JP" sz="2000" dirty="0">
              <a:solidFill>
                <a:srgbClr val="FF0000"/>
              </a:solidFill>
            </a:endParaRPr>
          </a:p>
          <a:p>
            <a:pPr marL="0" indent="0">
              <a:buNone/>
            </a:pPr>
            <a:r>
              <a:rPr lang="ja-JP" altLang="en-US" sz="2000" b="1" dirty="0"/>
              <a:t>学部２・３年</a:t>
            </a:r>
            <a:endParaRPr lang="en-US" altLang="ja-JP" sz="2000" b="1" dirty="0"/>
          </a:p>
          <a:p>
            <a:r>
              <a:rPr lang="ja-JP" altLang="en-US" sz="2000" dirty="0"/>
              <a:t>より専門的科目を学ぶ</a:t>
            </a:r>
            <a:r>
              <a:rPr lang="ja-JP" altLang="en-US" sz="2000" dirty="0">
                <a:solidFill>
                  <a:srgbClr val="FF0000"/>
                </a:solidFill>
              </a:rPr>
              <a:t>（自分の目的に向けて）</a:t>
            </a:r>
            <a:endParaRPr lang="en-US" altLang="ja-JP" sz="2000" dirty="0"/>
          </a:p>
          <a:p>
            <a:pPr lvl="1"/>
            <a:r>
              <a:rPr lang="ja-JP" altLang="en-US" sz="2000" dirty="0"/>
              <a:t>高度な</a:t>
            </a:r>
            <a:r>
              <a:rPr lang="ja-JP" altLang="en-US" sz="2000" dirty="0">
                <a:solidFill>
                  <a:srgbClr val="FF0000"/>
                </a:solidFill>
              </a:rPr>
              <a:t>物理学</a:t>
            </a:r>
            <a:r>
              <a:rPr lang="en-US" altLang="ja-JP" sz="2000" dirty="0">
                <a:solidFill>
                  <a:srgbClr val="FF0000"/>
                </a:solidFill>
              </a:rPr>
              <a:t>(</a:t>
            </a:r>
            <a:r>
              <a:rPr lang="ja-JP" altLang="en-US" sz="2000" dirty="0">
                <a:solidFill>
                  <a:srgbClr val="FF0000"/>
                </a:solidFill>
              </a:rPr>
              <a:t>電磁気・量子力学</a:t>
            </a:r>
            <a:r>
              <a:rPr lang="en-US" altLang="ja-JP" sz="2000" dirty="0">
                <a:solidFill>
                  <a:srgbClr val="FF0000"/>
                </a:solidFill>
              </a:rPr>
              <a:t>)</a:t>
            </a:r>
            <a:r>
              <a:rPr lang="ja-JP" altLang="en-US" sz="2000" dirty="0"/>
              <a:t>・電子回路技術・プログラミング</a:t>
            </a:r>
            <a:r>
              <a:rPr lang="en-US" altLang="ja-JP" sz="2000" dirty="0"/>
              <a:t>(C, C++, Python, VHDL)</a:t>
            </a:r>
            <a:r>
              <a:rPr lang="ja-JP" altLang="en-US" sz="2000" dirty="0"/>
              <a:t>・・・</a:t>
            </a:r>
            <a:endParaRPr lang="en-US" altLang="ja-JP" sz="2000" dirty="0"/>
          </a:p>
          <a:p>
            <a:r>
              <a:rPr lang="ja-JP" altLang="en-US" sz="2000" dirty="0"/>
              <a:t>卒業研究に向けたテーマを考える</a:t>
            </a:r>
            <a:endParaRPr lang="en-US" altLang="ja-JP" sz="2000" dirty="0"/>
          </a:p>
          <a:p>
            <a:pPr marL="0" indent="0">
              <a:buNone/>
            </a:pPr>
            <a:r>
              <a:rPr lang="ja-JP" altLang="en-US" sz="2000" b="1" dirty="0"/>
              <a:t>学部４年</a:t>
            </a:r>
            <a:endParaRPr lang="en-US" altLang="ja-JP" sz="2000" b="1" dirty="0"/>
          </a:p>
          <a:p>
            <a:r>
              <a:rPr lang="ja-JP" altLang="en-US" sz="2000" dirty="0"/>
              <a:t>卒業研究・就職活動</a:t>
            </a:r>
            <a:r>
              <a:rPr lang="ja-JP" altLang="en-US" sz="2000" dirty="0"/>
              <a:t>・</a:t>
            </a:r>
            <a:r>
              <a:rPr lang="ja-JP" altLang="en-US" sz="2000" dirty="0"/>
              <a:t>資格試験・進学試験</a:t>
            </a:r>
            <a:endParaRPr lang="en-US" altLang="ja-JP" sz="2000" dirty="0"/>
          </a:p>
          <a:p>
            <a:pPr marL="0" indent="0">
              <a:buNone/>
            </a:pPr>
            <a:r>
              <a:rPr lang="ja-JP" altLang="en-US" sz="2000" b="1" dirty="0"/>
              <a:t>修士１・２年 </a:t>
            </a:r>
            <a:r>
              <a:rPr lang="en-US" altLang="ja-JP" sz="2000" b="1" dirty="0"/>
              <a:t>(</a:t>
            </a:r>
            <a:r>
              <a:rPr lang="ja-JP" altLang="en-US" sz="2000" b="1" dirty="0"/>
              <a:t>大学によっては</a:t>
            </a:r>
            <a:r>
              <a:rPr lang="en-US" altLang="ja-JP" sz="2000" b="1" dirty="0"/>
              <a:t>90%</a:t>
            </a:r>
            <a:r>
              <a:rPr lang="ja-JP" altLang="en-US" sz="2000" b="1" dirty="0"/>
              <a:t>の人</a:t>
            </a:r>
            <a:r>
              <a:rPr lang="en-US" altLang="ja-JP" sz="2000" b="1" dirty="0"/>
              <a:t>)</a:t>
            </a:r>
          </a:p>
          <a:p>
            <a:r>
              <a:rPr lang="ja-JP" altLang="en-US" sz="2000" dirty="0"/>
              <a:t>本格的研究に没頭・世界で研究活動・論文を書く</a:t>
            </a:r>
            <a:endParaRPr lang="en-US" altLang="ja-JP" sz="2000" dirty="0"/>
          </a:p>
        </p:txBody>
      </p:sp>
    </p:spTree>
    <p:extLst>
      <p:ext uri="{BB962C8B-B14F-4D97-AF65-F5344CB8AC3E}">
        <p14:creationId xmlns:p14="http://schemas.microsoft.com/office/powerpoint/2010/main" val="2203740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descr="C:\Users\kiyoyama\Desktop\fig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5324" y="3516406"/>
            <a:ext cx="3032054" cy="2301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lstStyle/>
          <a:p>
            <a:r>
              <a:rPr lang="ja-JP" altLang="en-US" dirty="0">
                <a:latin typeface="HG丸ｺﾞｼｯｸM-PRO" panose="020F0600000000000000" pitchFamily="50" charset="-128"/>
                <a:ea typeface="HG丸ｺﾞｼｯｸM-PRO" panose="020F0600000000000000" pitchFamily="50" charset="-128"/>
              </a:rPr>
              <a:t>工学</a:t>
            </a:r>
            <a:r>
              <a:rPr kumimoji="1" lang="ja-JP" altLang="en-US" dirty="0" smtClean="0">
                <a:latin typeface="HG丸ｺﾞｼｯｸM-PRO" panose="020F0600000000000000" pitchFamily="50" charset="-128"/>
                <a:ea typeface="HG丸ｺﾞｼｯｸM-PRO" panose="020F0600000000000000" pitchFamily="50" charset="-128"/>
              </a:rPr>
              <a:t>系の仕事と職種</a:t>
            </a:r>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4" name="Picture 20" descr="C:\Users\kiyoyama\Desktop\fig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3553" y="848287"/>
            <a:ext cx="2917920" cy="2358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コンテンツ プレースホルダ 2"/>
          <p:cNvSpPr>
            <a:spLocks noGrp="1"/>
          </p:cNvSpPr>
          <p:nvPr>
            <p:ph idx="1"/>
          </p:nvPr>
        </p:nvSpPr>
        <p:spPr>
          <a:xfrm>
            <a:off x="2553324" y="2206972"/>
            <a:ext cx="5865813" cy="3670300"/>
          </a:xfrm>
        </p:spPr>
        <p:txBody>
          <a:bodyPr/>
          <a:lstStyle/>
          <a:p>
            <a:pPr eaLnBrk="1" hangingPunct="1">
              <a:spcBef>
                <a:spcPts val="1200"/>
              </a:spcBef>
              <a:defRPr/>
            </a:pPr>
            <a:r>
              <a:rPr lang="ja-JP" altLang="en-US" sz="2000" dirty="0"/>
              <a:t>主に</a:t>
            </a:r>
            <a:r>
              <a:rPr lang="ja-JP" altLang="en-US" sz="2000" dirty="0">
                <a:solidFill>
                  <a:srgbClr val="FF0000"/>
                </a:solidFill>
              </a:rPr>
              <a:t>大学院卒</a:t>
            </a:r>
            <a:r>
              <a:rPr lang="ja-JP" altLang="en-US" sz="2000" dirty="0"/>
              <a:t>を対象に求人</a:t>
            </a:r>
            <a:endParaRPr lang="en-US" altLang="ja-JP" sz="2000" dirty="0">
              <a:solidFill>
                <a:srgbClr val="FF0000"/>
              </a:solidFill>
            </a:endParaRPr>
          </a:p>
          <a:p>
            <a:pPr marL="457200" lvl="1" indent="0" eaLnBrk="1" hangingPunct="1">
              <a:spcBef>
                <a:spcPts val="1200"/>
              </a:spcBef>
              <a:buNone/>
              <a:defRPr/>
            </a:pPr>
            <a:r>
              <a:rPr lang="ja-JP" altLang="en-US" sz="2000" dirty="0"/>
              <a:t>新たな技術や技能を開発できる</a:t>
            </a:r>
            <a:endParaRPr lang="en-US" altLang="ja-JP" sz="2000" dirty="0"/>
          </a:p>
          <a:p>
            <a:pPr eaLnBrk="1" hangingPunct="1">
              <a:spcBef>
                <a:spcPts val="1200"/>
              </a:spcBef>
              <a:defRPr/>
            </a:pPr>
            <a:r>
              <a:rPr lang="ja-JP" altLang="en-US" sz="2000" dirty="0"/>
              <a:t>主に</a:t>
            </a:r>
            <a:r>
              <a:rPr lang="ja-JP" altLang="en-US" sz="2000" u="sng" dirty="0">
                <a:solidFill>
                  <a:srgbClr val="FF0000"/>
                </a:solidFill>
              </a:rPr>
              <a:t>大卒</a:t>
            </a:r>
            <a:r>
              <a:rPr lang="ja-JP" altLang="en-US" sz="2000" dirty="0"/>
              <a:t>・</a:t>
            </a:r>
            <a:r>
              <a:rPr lang="ja-JP" altLang="en-US" sz="2000" dirty="0"/>
              <a:t>高専卒を対象に求人</a:t>
            </a:r>
            <a:endParaRPr lang="en-US" altLang="ja-JP" sz="2000" dirty="0"/>
          </a:p>
          <a:p>
            <a:pPr marL="457200" lvl="1" indent="0" eaLnBrk="1" hangingPunct="1">
              <a:spcBef>
                <a:spcPts val="1200"/>
              </a:spcBef>
              <a:buNone/>
              <a:defRPr/>
            </a:pPr>
            <a:r>
              <a:rPr lang="ja-JP" altLang="en-US" sz="2000" dirty="0"/>
              <a:t>自立的及びチームで作業を行える</a:t>
            </a:r>
            <a:endParaRPr lang="en-US" altLang="ja-JP" sz="2000" dirty="0"/>
          </a:p>
          <a:p>
            <a:pPr marL="457200" lvl="1" indent="0" eaLnBrk="1" hangingPunct="1">
              <a:spcBef>
                <a:spcPts val="1200"/>
              </a:spcBef>
              <a:buNone/>
              <a:defRPr/>
            </a:pPr>
            <a:r>
              <a:rPr lang="ja-JP" altLang="en-US" sz="2000" dirty="0"/>
              <a:t>作業を分析し改善・改良できる</a:t>
            </a:r>
            <a:endParaRPr lang="en-US" altLang="ja-JP" sz="2000" u="sng" dirty="0">
              <a:solidFill>
                <a:srgbClr val="FF0000"/>
              </a:solidFill>
            </a:endParaRPr>
          </a:p>
          <a:p>
            <a:pPr eaLnBrk="1" hangingPunct="1">
              <a:spcBef>
                <a:spcPts val="1200"/>
              </a:spcBef>
              <a:defRPr/>
            </a:pPr>
            <a:r>
              <a:rPr lang="ja-JP" altLang="en-US" sz="2000" u="sng" dirty="0">
                <a:solidFill>
                  <a:srgbClr val="FF0000"/>
                </a:solidFill>
              </a:rPr>
              <a:t>高卒</a:t>
            </a:r>
            <a:r>
              <a:rPr lang="ja-JP" altLang="en-US" sz="2000" dirty="0"/>
              <a:t>・</a:t>
            </a:r>
            <a:r>
              <a:rPr lang="ja-JP" altLang="en-US" sz="2000" u="sng" dirty="0">
                <a:solidFill>
                  <a:srgbClr val="FF0000"/>
                </a:solidFill>
              </a:rPr>
              <a:t>専門学校</a:t>
            </a:r>
            <a:r>
              <a:rPr lang="ja-JP" altLang="en-US" sz="2000" dirty="0"/>
              <a:t>を対象に求人</a:t>
            </a:r>
            <a:endParaRPr lang="en-US" altLang="ja-JP" sz="2000" dirty="0"/>
          </a:p>
          <a:p>
            <a:pPr marL="457200" lvl="1" indent="0" eaLnBrk="1" hangingPunct="1">
              <a:spcBef>
                <a:spcPts val="1200"/>
              </a:spcBef>
              <a:buNone/>
              <a:defRPr/>
            </a:pPr>
            <a:r>
              <a:rPr lang="ja-JP" altLang="en-US" sz="2000" dirty="0"/>
              <a:t>指示のもとに特定の作業を行える</a:t>
            </a:r>
            <a:endParaRPr lang="en-US" altLang="ja-JP" sz="2000" dirty="0"/>
          </a:p>
          <a:p>
            <a:pPr lvl="1" eaLnBrk="1" hangingPunct="1">
              <a:spcBef>
                <a:spcPts val="1200"/>
              </a:spcBef>
              <a:defRPr/>
            </a:pPr>
            <a:endParaRPr lang="en-US" altLang="ja-JP" sz="2000" dirty="0"/>
          </a:p>
        </p:txBody>
      </p:sp>
      <p:sp>
        <p:nvSpPr>
          <p:cNvPr id="6" name="テキスト ボックス 12"/>
          <p:cNvSpPr txBox="1">
            <a:spLocks noChangeArrowheads="1"/>
          </p:cNvSpPr>
          <p:nvPr/>
        </p:nvSpPr>
        <p:spPr bwMode="auto">
          <a:xfrm>
            <a:off x="785348" y="4494074"/>
            <a:ext cx="179728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defRPr/>
            </a:pPr>
            <a:r>
              <a:rPr lang="en-US" altLang="ja-JP" sz="2400" b="1" dirty="0">
                <a:solidFill>
                  <a:srgbClr val="002060"/>
                </a:solidFill>
                <a:latin typeface="HG丸ｺﾞｼｯｸM-PRO" panose="020F0600000000000000" pitchFamily="50" charset="-128"/>
                <a:ea typeface="HG丸ｺﾞｼｯｸM-PRO" panose="020F0600000000000000" pitchFamily="50" charset="-128"/>
              </a:rPr>
              <a:t>『</a:t>
            </a:r>
            <a:r>
              <a:rPr lang="ja-JP" altLang="en-US" sz="2400" b="1" dirty="0">
                <a:solidFill>
                  <a:srgbClr val="002060"/>
                </a:solidFill>
                <a:latin typeface="HG丸ｺﾞｼｯｸM-PRO" panose="020F0600000000000000" pitchFamily="50" charset="-128"/>
                <a:ea typeface="HG丸ｺﾞｼｯｸM-PRO" panose="020F0600000000000000" pitchFamily="50" charset="-128"/>
              </a:rPr>
              <a:t>技能職</a:t>
            </a:r>
            <a:r>
              <a:rPr lang="en-US" altLang="ja-JP" sz="2400" b="1" dirty="0">
                <a:solidFill>
                  <a:srgbClr val="002060"/>
                </a:solidFill>
                <a:latin typeface="HG丸ｺﾞｼｯｸM-PRO" panose="020F0600000000000000" pitchFamily="50" charset="-128"/>
                <a:ea typeface="HG丸ｺﾞｼｯｸM-PRO" panose="020F0600000000000000" pitchFamily="50" charset="-128"/>
              </a:rPr>
              <a:t>』</a:t>
            </a:r>
          </a:p>
          <a:p>
            <a:pPr algn="ctr" eaLnBrk="1" hangingPunct="1">
              <a:defRPr/>
            </a:pPr>
            <a:r>
              <a:rPr lang="en-US" altLang="ja-JP" sz="2400" b="1" dirty="0">
                <a:solidFill>
                  <a:srgbClr val="002060"/>
                </a:solidFill>
                <a:latin typeface="HG丸ｺﾞｼｯｸM-PRO" panose="020F0600000000000000" pitchFamily="50" charset="-128"/>
                <a:ea typeface="HG丸ｺﾞｼｯｸM-PRO" panose="020F0600000000000000" pitchFamily="50" charset="-128"/>
              </a:rPr>
              <a:t>technician</a:t>
            </a:r>
            <a:endParaRPr lang="ja-JP" altLang="en-US" sz="2400" b="1" dirty="0">
              <a:solidFill>
                <a:srgbClr val="002060"/>
              </a:solidFill>
              <a:latin typeface="HG丸ｺﾞｼｯｸM-PRO" panose="020F0600000000000000" pitchFamily="50" charset="-128"/>
              <a:ea typeface="HG丸ｺﾞｼｯｸM-PRO" panose="020F0600000000000000" pitchFamily="50" charset="-128"/>
            </a:endParaRPr>
          </a:p>
          <a:p>
            <a:pPr algn="ctr" eaLnBrk="1" hangingPunct="1">
              <a:defRPr/>
            </a:pPr>
            <a:endParaRPr lang="ja-JP" altLang="en-US" sz="24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7" name="テキスト ボックス 14"/>
          <p:cNvSpPr txBox="1">
            <a:spLocks noChangeArrowheads="1"/>
          </p:cNvSpPr>
          <p:nvPr/>
        </p:nvSpPr>
        <p:spPr bwMode="auto">
          <a:xfrm>
            <a:off x="805345" y="2232448"/>
            <a:ext cx="1866216"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defRPr/>
            </a:pPr>
            <a:r>
              <a:rPr lang="en-US" altLang="ja-JP" sz="2400" b="1" dirty="0">
                <a:solidFill>
                  <a:srgbClr val="002060"/>
                </a:solidFill>
                <a:latin typeface="HG丸ｺﾞｼｯｸM-PRO" panose="020F0600000000000000" pitchFamily="50" charset="-128"/>
                <a:ea typeface="HG丸ｺﾞｼｯｸM-PRO" panose="020F0600000000000000" pitchFamily="50" charset="-128"/>
              </a:rPr>
              <a:t>『</a:t>
            </a:r>
            <a:r>
              <a:rPr lang="ja-JP" altLang="en-US" sz="2400" b="1" dirty="0">
                <a:solidFill>
                  <a:srgbClr val="002060"/>
                </a:solidFill>
                <a:latin typeface="HG丸ｺﾞｼｯｸM-PRO" panose="020F0600000000000000" pitchFamily="50" charset="-128"/>
                <a:ea typeface="HG丸ｺﾞｼｯｸM-PRO" panose="020F0600000000000000" pitchFamily="50" charset="-128"/>
              </a:rPr>
              <a:t>研究職</a:t>
            </a:r>
            <a:r>
              <a:rPr lang="en-US" altLang="ja-JP" sz="2400" b="1" dirty="0">
                <a:solidFill>
                  <a:srgbClr val="002060"/>
                </a:solidFill>
                <a:latin typeface="HG丸ｺﾞｼｯｸM-PRO" panose="020F0600000000000000" pitchFamily="50" charset="-128"/>
                <a:ea typeface="HG丸ｺﾞｼｯｸM-PRO" panose="020F0600000000000000" pitchFamily="50" charset="-128"/>
              </a:rPr>
              <a:t>』</a:t>
            </a:r>
          </a:p>
          <a:p>
            <a:pPr algn="ctr" eaLnBrk="1" hangingPunct="1">
              <a:defRPr/>
            </a:pPr>
            <a:r>
              <a:rPr lang="en-US" altLang="ja-JP" sz="2400" b="1" dirty="0">
                <a:solidFill>
                  <a:srgbClr val="002060"/>
                </a:solidFill>
                <a:latin typeface="HG丸ｺﾞｼｯｸM-PRO" panose="020F0600000000000000" pitchFamily="50" charset="-128"/>
                <a:ea typeface="HG丸ｺﾞｼｯｸM-PRO" panose="020F0600000000000000" pitchFamily="50" charset="-128"/>
              </a:rPr>
              <a:t>researcher</a:t>
            </a:r>
            <a:endParaRPr lang="ja-JP" altLang="en-US" sz="2400" b="1" dirty="0">
              <a:solidFill>
                <a:srgbClr val="002060"/>
              </a:solidFill>
              <a:latin typeface="HG丸ｺﾞｼｯｸM-PRO" panose="020F0600000000000000" pitchFamily="50" charset="-128"/>
              <a:ea typeface="HG丸ｺﾞｼｯｸM-PRO" panose="020F0600000000000000" pitchFamily="50" charset="-128"/>
            </a:endParaRPr>
          </a:p>
          <a:p>
            <a:pPr algn="ctr" eaLnBrk="1" hangingPunct="1">
              <a:defRPr/>
            </a:pPr>
            <a:endParaRPr lang="ja-JP" altLang="en-US" sz="24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8" name="テキスト ボックス 14"/>
          <p:cNvSpPr txBox="1">
            <a:spLocks noChangeArrowheads="1"/>
          </p:cNvSpPr>
          <p:nvPr/>
        </p:nvSpPr>
        <p:spPr bwMode="auto">
          <a:xfrm>
            <a:off x="970801" y="1196753"/>
            <a:ext cx="141577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defRPr/>
            </a:pPr>
            <a:r>
              <a:rPr lang="ja-JP" altLang="en-US" sz="2400" dirty="0">
                <a:solidFill>
                  <a:srgbClr val="002060"/>
                </a:solidFill>
                <a:latin typeface="HG丸ｺﾞｼｯｸM-PRO" panose="020F0600000000000000" pitchFamily="50" charset="-128"/>
                <a:ea typeface="HG丸ｺﾞｼｯｸM-PRO" panose="020F0600000000000000" pitchFamily="50" charset="-128"/>
              </a:rPr>
              <a:t>仕事内容</a:t>
            </a:r>
            <a:endParaRPr lang="en-US" altLang="ja-JP" sz="2400" dirty="0">
              <a:solidFill>
                <a:srgbClr val="002060"/>
              </a:solidFill>
              <a:latin typeface="HG丸ｺﾞｼｯｸM-PRO" panose="020F0600000000000000" pitchFamily="50" charset="-128"/>
              <a:ea typeface="HG丸ｺﾞｼｯｸM-PRO" panose="020F0600000000000000" pitchFamily="50" charset="-128"/>
            </a:endParaRPr>
          </a:p>
          <a:p>
            <a:pPr algn="ctr" eaLnBrk="1" hangingPunct="1">
              <a:defRPr/>
            </a:pPr>
            <a:r>
              <a:rPr lang="en-US" altLang="ja-JP" sz="2400" dirty="0">
                <a:solidFill>
                  <a:srgbClr val="002060"/>
                </a:solidFill>
                <a:latin typeface="HG丸ｺﾞｼｯｸM-PRO" panose="020F0600000000000000" pitchFamily="50" charset="-128"/>
                <a:ea typeface="HG丸ｺﾞｼｯｸM-PRO" panose="020F0600000000000000" pitchFamily="50" charset="-128"/>
              </a:rPr>
              <a:t>(</a:t>
            </a:r>
            <a:r>
              <a:rPr lang="ja-JP" altLang="en-US" sz="2400" dirty="0">
                <a:solidFill>
                  <a:srgbClr val="002060"/>
                </a:solidFill>
                <a:latin typeface="HG丸ｺﾞｼｯｸM-PRO" panose="020F0600000000000000" pitchFamily="50" charset="-128"/>
                <a:ea typeface="HG丸ｺﾞｼｯｸM-PRO" panose="020F0600000000000000" pitchFamily="50" charset="-128"/>
              </a:rPr>
              <a:t>職種</a:t>
            </a:r>
            <a:r>
              <a:rPr lang="en-US" altLang="ja-JP" sz="2400" dirty="0">
                <a:solidFill>
                  <a:srgbClr val="002060"/>
                </a:solidFill>
                <a:latin typeface="HG丸ｺﾞｼｯｸM-PRO" panose="020F0600000000000000" pitchFamily="50" charset="-128"/>
                <a:ea typeface="HG丸ｺﾞｼｯｸM-PRO" panose="020F0600000000000000" pitchFamily="50" charset="-128"/>
              </a:rPr>
              <a:t>)</a:t>
            </a:r>
            <a:endParaRPr lang="ja-JP" altLang="en-US" sz="2400" dirty="0">
              <a:solidFill>
                <a:srgbClr val="002060"/>
              </a:solidFill>
              <a:latin typeface="HG丸ｺﾞｼｯｸM-PRO" panose="020F0600000000000000" pitchFamily="50" charset="-128"/>
              <a:ea typeface="HG丸ｺﾞｼｯｸM-PRO" panose="020F0600000000000000" pitchFamily="50" charset="-128"/>
            </a:endParaRPr>
          </a:p>
        </p:txBody>
      </p:sp>
      <p:cxnSp>
        <p:nvCxnSpPr>
          <p:cNvPr id="9" name="直線コネクタ 8"/>
          <p:cNvCxnSpPr/>
          <p:nvPr/>
        </p:nvCxnSpPr>
        <p:spPr>
          <a:xfrm>
            <a:off x="2514481" y="2170113"/>
            <a:ext cx="0" cy="3278412"/>
          </a:xfrm>
          <a:prstGeom prst="line">
            <a:avLst/>
          </a:prstGeom>
          <a:ln w="12700">
            <a:prstDash val="dash"/>
          </a:ln>
        </p:spPr>
        <p:style>
          <a:lnRef idx="2">
            <a:schemeClr val="accent1"/>
          </a:lnRef>
          <a:fillRef idx="0">
            <a:schemeClr val="accent1"/>
          </a:fillRef>
          <a:effectRef idx="1">
            <a:schemeClr val="accent1"/>
          </a:effectRef>
          <a:fontRef idx="minor">
            <a:schemeClr val="tx1"/>
          </a:fontRef>
        </p:style>
      </p:cxnSp>
      <p:sp>
        <p:nvSpPr>
          <p:cNvPr id="10" name="テキスト ボックス 13"/>
          <p:cNvSpPr txBox="1">
            <a:spLocks noChangeArrowheads="1"/>
          </p:cNvSpPr>
          <p:nvPr/>
        </p:nvSpPr>
        <p:spPr bwMode="auto">
          <a:xfrm>
            <a:off x="872672" y="3110875"/>
            <a:ext cx="173156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defRPr/>
            </a:pPr>
            <a:r>
              <a:rPr lang="en-US" altLang="ja-JP" sz="2400" b="1" dirty="0">
                <a:solidFill>
                  <a:srgbClr val="002060"/>
                </a:solidFill>
                <a:latin typeface="HG丸ｺﾞｼｯｸM-PRO" panose="020F0600000000000000" pitchFamily="50" charset="-128"/>
                <a:ea typeface="HG丸ｺﾞｼｯｸM-PRO" panose="020F0600000000000000" pitchFamily="50" charset="-128"/>
              </a:rPr>
              <a:t>『</a:t>
            </a:r>
            <a:r>
              <a:rPr lang="ja-JP" altLang="en-US" sz="2400" b="1" dirty="0">
                <a:solidFill>
                  <a:srgbClr val="002060"/>
                </a:solidFill>
                <a:latin typeface="HG丸ｺﾞｼｯｸM-PRO" panose="020F0600000000000000" pitchFamily="50" charset="-128"/>
                <a:ea typeface="HG丸ｺﾞｼｯｸM-PRO" panose="020F0600000000000000" pitchFamily="50" charset="-128"/>
              </a:rPr>
              <a:t>技術職</a:t>
            </a:r>
            <a:r>
              <a:rPr lang="en-US" altLang="ja-JP" sz="2400" b="1" dirty="0">
                <a:solidFill>
                  <a:srgbClr val="002060"/>
                </a:solidFill>
                <a:latin typeface="HG丸ｺﾞｼｯｸM-PRO" panose="020F0600000000000000" pitchFamily="50" charset="-128"/>
                <a:ea typeface="HG丸ｺﾞｼｯｸM-PRO" panose="020F0600000000000000" pitchFamily="50" charset="-128"/>
              </a:rPr>
              <a:t>』</a:t>
            </a:r>
          </a:p>
          <a:p>
            <a:pPr algn="ctr" eaLnBrk="1" hangingPunct="1">
              <a:defRPr/>
            </a:pPr>
            <a:r>
              <a:rPr lang="en-US" altLang="ja-JP" sz="2400" b="1" dirty="0">
                <a:solidFill>
                  <a:srgbClr val="002060"/>
                </a:solidFill>
                <a:latin typeface="HG丸ｺﾞｼｯｸM-PRO" panose="020F0600000000000000" pitchFamily="50" charset="-128"/>
                <a:ea typeface="HG丸ｺﾞｼｯｸM-PRO" panose="020F0600000000000000" pitchFamily="50" charset="-128"/>
              </a:rPr>
              <a:t>engineer</a:t>
            </a:r>
            <a:endParaRPr lang="ja-JP" altLang="en-US" sz="2400" b="1" dirty="0">
              <a:solidFill>
                <a:srgbClr val="002060"/>
              </a:solidFill>
              <a:latin typeface="HG丸ｺﾞｼｯｸM-PRO" panose="020F0600000000000000" pitchFamily="50" charset="-128"/>
              <a:ea typeface="HG丸ｺﾞｼｯｸM-PRO" panose="020F0600000000000000" pitchFamily="50" charset="-128"/>
            </a:endParaRPr>
          </a:p>
          <a:p>
            <a:pPr algn="ctr" eaLnBrk="1" hangingPunct="1">
              <a:defRPr/>
            </a:pPr>
            <a:endParaRPr lang="ja-JP" altLang="en-US" sz="24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1273156" y="5678309"/>
            <a:ext cx="8031366" cy="646331"/>
          </a:xfrm>
          <a:prstGeom prst="rect">
            <a:avLst/>
          </a:prstGeom>
          <a:noFill/>
        </p:spPr>
        <p:txBody>
          <a:bodyPr wrap="none" rtlCol="0">
            <a:spAutoFit/>
          </a:bodyPr>
          <a:lstStyle/>
          <a:p>
            <a:r>
              <a:rPr lang="ja-JP" altLang="en-US" dirty="0">
                <a:solidFill>
                  <a:schemeClr val="accent1">
                    <a:lumMod val="90000"/>
                  </a:schemeClr>
                </a:solidFill>
              </a:rPr>
              <a:t>注意）</a:t>
            </a:r>
            <a:r>
              <a:rPr lang="en-US" altLang="ja-JP" dirty="0">
                <a:solidFill>
                  <a:schemeClr val="accent1">
                    <a:lumMod val="90000"/>
                  </a:schemeClr>
                </a:solidFill>
              </a:rPr>
              <a:t>1. </a:t>
            </a:r>
            <a:r>
              <a:rPr lang="ja-JP" altLang="en-US" dirty="0">
                <a:solidFill>
                  <a:schemeClr val="accent1">
                    <a:lumMod val="90000"/>
                  </a:schemeClr>
                </a:solidFill>
              </a:rPr>
              <a:t>職業の上下関係や優劣ではなく、向き不向き</a:t>
            </a:r>
            <a:endParaRPr lang="en-US" altLang="ja-JP" dirty="0">
              <a:solidFill>
                <a:schemeClr val="accent1">
                  <a:lumMod val="90000"/>
                </a:schemeClr>
              </a:solidFill>
            </a:endParaRPr>
          </a:p>
          <a:p>
            <a:r>
              <a:rPr lang="en-US" altLang="ja-JP" dirty="0">
                <a:solidFill>
                  <a:schemeClr val="accent1">
                    <a:lumMod val="90000"/>
                  </a:schemeClr>
                </a:solidFill>
              </a:rPr>
              <a:t>           2. </a:t>
            </a:r>
            <a:r>
              <a:rPr lang="ja-JP" altLang="en-US" dirty="0">
                <a:solidFill>
                  <a:schemeClr val="accent1">
                    <a:lumMod val="90000"/>
                  </a:schemeClr>
                </a:solidFill>
              </a:rPr>
              <a:t>必ずしも収入と関係があるわけでもない</a:t>
            </a:r>
            <a:r>
              <a:rPr lang="en-US" altLang="ja-JP" dirty="0">
                <a:solidFill>
                  <a:schemeClr val="accent1">
                    <a:lumMod val="90000"/>
                  </a:schemeClr>
                </a:solidFill>
              </a:rPr>
              <a:t>(</a:t>
            </a:r>
            <a:r>
              <a:rPr lang="ja-JP" altLang="en-US" dirty="0">
                <a:solidFill>
                  <a:schemeClr val="accent1">
                    <a:lumMod val="90000"/>
                  </a:schemeClr>
                </a:solidFill>
              </a:rPr>
              <a:t>技能職で高給取りや社長もいる</a:t>
            </a:r>
            <a:r>
              <a:rPr lang="en-US" altLang="ja-JP" dirty="0">
                <a:solidFill>
                  <a:schemeClr val="accent1">
                    <a:lumMod val="90000"/>
                  </a:schemeClr>
                </a:solidFill>
              </a:rPr>
              <a:t>)</a:t>
            </a:r>
          </a:p>
        </p:txBody>
      </p:sp>
    </p:spTree>
    <p:extLst>
      <p:ext uri="{BB962C8B-B14F-4D97-AF65-F5344CB8AC3E}">
        <p14:creationId xmlns:p14="http://schemas.microsoft.com/office/powerpoint/2010/main" val="6342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大学で</a:t>
            </a:r>
            <a:r>
              <a:rPr kumimoji="1" lang="ja-JP" altLang="en-US" dirty="0" smtClean="0"/>
              <a:t>取得できる国家資格（例）</a:t>
            </a:r>
            <a:endParaRPr kumimoji="1" lang="ja-JP" altLang="en-US" dirty="0"/>
          </a:p>
        </p:txBody>
      </p:sp>
      <p:sp>
        <p:nvSpPr>
          <p:cNvPr id="3" name="コンテンツ プレースホルダー 2"/>
          <p:cNvSpPr>
            <a:spLocks noGrp="1"/>
          </p:cNvSpPr>
          <p:nvPr>
            <p:ph idx="1"/>
          </p:nvPr>
        </p:nvSpPr>
        <p:spPr>
          <a:xfrm>
            <a:off x="611842" y="1340768"/>
            <a:ext cx="9768486" cy="5040560"/>
          </a:xfrm>
        </p:spPr>
        <p:txBody>
          <a:bodyPr/>
          <a:lstStyle/>
          <a:p>
            <a:pPr marL="0" indent="0">
              <a:spcBef>
                <a:spcPts val="900"/>
              </a:spcBef>
              <a:buNone/>
            </a:pPr>
            <a:r>
              <a:rPr lang="ja-JP" altLang="en-US" sz="2400" dirty="0">
                <a:solidFill>
                  <a:srgbClr val="0000FF"/>
                </a:solidFill>
              </a:rPr>
              <a:t>確実に取得出来る資格</a:t>
            </a:r>
            <a:endParaRPr lang="en-US" altLang="ja-JP" sz="2400" dirty="0">
              <a:solidFill>
                <a:srgbClr val="0000FF"/>
              </a:solidFill>
            </a:endParaRPr>
          </a:p>
          <a:p>
            <a:pPr>
              <a:spcBef>
                <a:spcPts val="900"/>
              </a:spcBef>
            </a:pPr>
            <a:r>
              <a:rPr lang="ja-JP" altLang="en-US" sz="2400" dirty="0"/>
              <a:t>電気</a:t>
            </a:r>
            <a:r>
              <a:rPr lang="ja-JP" altLang="en-US" sz="2400" dirty="0"/>
              <a:t>主任技術者（事業所の電気管理者）</a:t>
            </a:r>
            <a:endParaRPr lang="en-US" altLang="ja-JP" sz="2400" dirty="0"/>
          </a:p>
          <a:p>
            <a:pPr>
              <a:spcBef>
                <a:spcPts val="900"/>
              </a:spcBef>
            </a:pPr>
            <a:r>
              <a:rPr lang="ja-JP" altLang="en-US" sz="2400" dirty="0"/>
              <a:t>第</a:t>
            </a:r>
            <a:r>
              <a:rPr lang="en-US" altLang="ja-JP" sz="2400" dirty="0"/>
              <a:t>1</a:t>
            </a:r>
            <a:r>
              <a:rPr lang="ja-JP" altLang="en-US" sz="2400" dirty="0"/>
              <a:t>級陸上特殊無線技士（携帯基地局設計・保守）</a:t>
            </a:r>
            <a:endParaRPr lang="en-US" altLang="ja-JP" sz="2400" dirty="0"/>
          </a:p>
          <a:p>
            <a:pPr>
              <a:spcBef>
                <a:spcPts val="900"/>
              </a:spcBef>
            </a:pPr>
            <a:r>
              <a:rPr lang="ja-JP" altLang="en-US" sz="2400" dirty="0"/>
              <a:t>第</a:t>
            </a:r>
            <a:r>
              <a:rPr lang="en-US" altLang="ja-JP" sz="2400" dirty="0"/>
              <a:t>2</a:t>
            </a:r>
            <a:r>
              <a:rPr lang="ja-JP" altLang="en-US" sz="2400" dirty="0"/>
              <a:t>級海上特殊無線技士（船舶無線設備の保守）</a:t>
            </a:r>
            <a:endParaRPr lang="en-US" altLang="ja-JP" sz="2400" dirty="0"/>
          </a:p>
          <a:p>
            <a:pPr>
              <a:spcBef>
                <a:spcPts val="900"/>
              </a:spcBef>
            </a:pPr>
            <a:r>
              <a:rPr lang="ja-JP" altLang="en-US" sz="2400" dirty="0"/>
              <a:t>高等</a:t>
            </a:r>
            <a:r>
              <a:rPr lang="ja-JP" altLang="en-US" sz="2400" dirty="0"/>
              <a:t>学校教諭第一種免許状</a:t>
            </a:r>
            <a:r>
              <a:rPr lang="en-US" altLang="ja-JP" sz="2400" dirty="0"/>
              <a:t>(</a:t>
            </a:r>
            <a:r>
              <a:rPr lang="ja-JP" altLang="en-US" sz="2400" dirty="0"/>
              <a:t>工業</a:t>
            </a:r>
            <a:r>
              <a:rPr lang="en-US" altLang="ja-JP" sz="2400" dirty="0"/>
              <a:t>)</a:t>
            </a:r>
          </a:p>
          <a:p>
            <a:pPr>
              <a:spcBef>
                <a:spcPts val="900"/>
              </a:spcBef>
            </a:pPr>
            <a:endParaRPr lang="en-US" altLang="ja-JP" sz="2400" dirty="0"/>
          </a:p>
          <a:p>
            <a:pPr marL="0" indent="0">
              <a:spcBef>
                <a:spcPts val="900"/>
              </a:spcBef>
              <a:buNone/>
            </a:pPr>
            <a:r>
              <a:rPr lang="ja-JP" altLang="en-US" sz="2400" dirty="0">
                <a:solidFill>
                  <a:srgbClr val="0000FF"/>
                </a:solidFill>
              </a:rPr>
              <a:t>取得可能資格</a:t>
            </a:r>
            <a:endParaRPr lang="en-US" altLang="ja-JP" sz="2400" dirty="0">
              <a:solidFill>
                <a:srgbClr val="0000FF"/>
              </a:solidFill>
            </a:endParaRPr>
          </a:p>
          <a:p>
            <a:pPr>
              <a:spcBef>
                <a:spcPts val="900"/>
              </a:spcBef>
            </a:pPr>
            <a:r>
              <a:rPr lang="ja-JP" altLang="en-US" sz="2400" dirty="0"/>
              <a:t>第</a:t>
            </a:r>
            <a:r>
              <a:rPr lang="en-US" altLang="ja-JP" sz="2400" dirty="0"/>
              <a:t>1</a:t>
            </a:r>
            <a:r>
              <a:rPr lang="ja-JP" altLang="en-US" sz="2400" dirty="0"/>
              <a:t>級陸上無線技士（放送局）</a:t>
            </a:r>
            <a:endParaRPr lang="en-US" altLang="ja-JP" sz="2400" dirty="0"/>
          </a:p>
          <a:p>
            <a:pPr>
              <a:spcBef>
                <a:spcPts val="900"/>
              </a:spcBef>
            </a:pPr>
            <a:r>
              <a:rPr lang="ja-JP" altLang="en-US" sz="2400" dirty="0"/>
              <a:t>電気</a:t>
            </a:r>
            <a:r>
              <a:rPr lang="ja-JP" altLang="en-US" sz="2400" dirty="0"/>
              <a:t>通信主任技術者（通信業者）</a:t>
            </a:r>
            <a:endParaRPr lang="en-US" altLang="ja-JP" sz="2400" dirty="0"/>
          </a:p>
          <a:p>
            <a:pPr>
              <a:spcBef>
                <a:spcPts val="900"/>
              </a:spcBef>
            </a:pPr>
            <a:r>
              <a:rPr lang="ja-JP" altLang="en-US" sz="2400" dirty="0"/>
              <a:t>技術士</a:t>
            </a:r>
            <a:r>
              <a:rPr lang="ja-JP" altLang="en-US" sz="2400" dirty="0"/>
              <a:t>（ワンランク上の技術者）</a:t>
            </a:r>
            <a:endParaRPr lang="en-US" altLang="ja-JP" sz="2400" dirty="0"/>
          </a:p>
          <a:p>
            <a:pPr>
              <a:spcBef>
                <a:spcPts val="900"/>
              </a:spcBef>
            </a:pPr>
            <a:endParaRPr lang="ja-JP" altLang="en-US" sz="2400" dirty="0"/>
          </a:p>
        </p:txBody>
      </p:sp>
      <p:sp>
        <p:nvSpPr>
          <p:cNvPr id="8" name="テキスト ボックス 7"/>
          <p:cNvSpPr txBox="1"/>
          <p:nvPr/>
        </p:nvSpPr>
        <p:spPr>
          <a:xfrm>
            <a:off x="9675354" y="3890950"/>
            <a:ext cx="1980029" cy="400110"/>
          </a:xfrm>
          <a:prstGeom prst="rect">
            <a:avLst/>
          </a:prstGeom>
          <a:noFill/>
        </p:spPr>
        <p:txBody>
          <a:bodyPr wrap="none" rtlCol="0">
            <a:spAutoFit/>
          </a:bodyPr>
          <a:lstStyle/>
          <a:p>
            <a:pPr eaLnBrk="0" fontAlgn="base" hangingPunct="0">
              <a:spcBef>
                <a:spcPct val="0"/>
              </a:spcBef>
              <a:spcAft>
                <a:spcPct val="0"/>
              </a:spcAft>
              <a:defRPr/>
            </a:pPr>
            <a:r>
              <a:rPr kumimoji="0" lang="ja-JP" altLang="en-US" sz="2000" dirty="0">
                <a:solidFill>
                  <a:srgbClr val="000000"/>
                </a:solidFill>
                <a:latin typeface="HG丸ｺﾞｼｯｸM-PRO" panose="020F0600000000000000" pitchFamily="50" charset="-128"/>
                <a:ea typeface="HG丸ｺﾞｼｯｸM-PRO" panose="020F0600000000000000" pitchFamily="50" charset="-128"/>
              </a:rPr>
              <a:t>電気主任技術者</a:t>
            </a:r>
            <a:endParaRPr lang="ja-JP" altLang="en-US" sz="20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10" name="テキスト ボックス 9"/>
          <p:cNvSpPr txBox="1"/>
          <p:nvPr/>
        </p:nvSpPr>
        <p:spPr>
          <a:xfrm>
            <a:off x="8238312" y="4405215"/>
            <a:ext cx="3005951" cy="400110"/>
          </a:xfrm>
          <a:prstGeom prst="rect">
            <a:avLst/>
          </a:prstGeom>
          <a:noFill/>
        </p:spPr>
        <p:txBody>
          <a:bodyPr wrap="none" rtlCol="0">
            <a:spAutoFit/>
          </a:bodyPr>
          <a:lstStyle/>
          <a:p>
            <a:pPr eaLnBrk="0" fontAlgn="base" hangingPunct="0">
              <a:spcBef>
                <a:spcPct val="0"/>
              </a:spcBef>
              <a:spcAft>
                <a:spcPct val="0"/>
              </a:spcAft>
              <a:defRPr/>
            </a:pPr>
            <a:r>
              <a:rPr kumimoji="0" lang="ja-JP" altLang="en-US" sz="2000" dirty="0">
                <a:solidFill>
                  <a:srgbClr val="000000"/>
                </a:solidFill>
                <a:latin typeface="HG丸ｺﾞｼｯｸM-PRO" panose="020F0600000000000000" pitchFamily="50" charset="-128"/>
                <a:ea typeface="HG丸ｺﾞｼｯｸM-PRO" panose="020F0600000000000000" pitchFamily="50" charset="-128"/>
              </a:rPr>
              <a:t>長崎</a:t>
            </a:r>
            <a:r>
              <a:rPr kumimoji="0" lang="ja-JP" altLang="en-US" sz="2000" dirty="0">
                <a:solidFill>
                  <a:srgbClr val="000000"/>
                </a:solidFill>
                <a:latin typeface="HG丸ｺﾞｼｯｸM-PRO" panose="020F0600000000000000" pitchFamily="50" charset="-128"/>
                <a:ea typeface="HG丸ｺﾞｼｯｸM-PRO" panose="020F0600000000000000" pitchFamily="50" charset="-128"/>
              </a:rPr>
              <a:t>空港ビルディング㈱</a:t>
            </a:r>
            <a:endParaRPr lang="ja-JP" altLang="en-US" sz="2000" dirty="0">
              <a:solidFill>
                <a:srgbClr val="000000"/>
              </a:solidFill>
              <a:latin typeface="HG丸ｺﾞｼｯｸM-PRO" panose="020F0600000000000000" pitchFamily="50" charset="-128"/>
              <a:ea typeface="HG丸ｺﾞｼｯｸM-PRO" panose="020F0600000000000000" pitchFamily="50" charset="-128"/>
            </a:endParaRPr>
          </a:p>
        </p:txBody>
      </p:sp>
      <p:pic>
        <p:nvPicPr>
          <p:cNvPr id="11" name="Picture 3" descr="C:\Users\kiyoyama\Desktop\figIkeda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1584" y="3341467"/>
            <a:ext cx="946041" cy="1099709"/>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4" descr="\\KKLAB_HD02\DataNo01\NiAS\Niasホームページ\公開中\kklab\fig\mar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7321" y="3991679"/>
            <a:ext cx="288032" cy="288032"/>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 descr="C:\Users\kiyoyama\Desktop\figKama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1584" y="4801485"/>
            <a:ext cx="930695" cy="970150"/>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テキスト ボックス 16"/>
          <p:cNvSpPr txBox="1"/>
          <p:nvPr/>
        </p:nvSpPr>
        <p:spPr>
          <a:xfrm>
            <a:off x="8238312" y="5729523"/>
            <a:ext cx="2749471" cy="400110"/>
          </a:xfrm>
          <a:prstGeom prst="rect">
            <a:avLst/>
          </a:prstGeom>
          <a:noFill/>
        </p:spPr>
        <p:txBody>
          <a:bodyPr wrap="none" rtlCol="0">
            <a:spAutoFit/>
          </a:bodyPr>
          <a:lstStyle/>
          <a:p>
            <a:pPr eaLnBrk="0" fontAlgn="base" hangingPunct="0">
              <a:spcBef>
                <a:spcPct val="0"/>
              </a:spcBef>
              <a:spcAft>
                <a:spcPct val="0"/>
              </a:spcAft>
              <a:defRPr/>
            </a:pPr>
            <a:r>
              <a:rPr kumimoji="0" lang="ja-JP" altLang="en-US" sz="2000" dirty="0">
                <a:solidFill>
                  <a:srgbClr val="000000"/>
                </a:solidFill>
                <a:latin typeface="HG丸ｺﾞｼｯｸM-PRO" panose="020F0600000000000000" pitchFamily="50" charset="-128"/>
                <a:ea typeface="HG丸ｺﾞｼｯｸM-PRO" panose="020F0600000000000000" pitchFamily="50" charset="-128"/>
              </a:rPr>
              <a:t>富士通特機システム㈱</a:t>
            </a:r>
            <a:endParaRPr lang="ja-JP" altLang="en-US" sz="2000" dirty="0">
              <a:solidFill>
                <a:srgbClr val="000000"/>
              </a:solidFill>
              <a:latin typeface="HG丸ｺﾞｼｯｸM-PRO" panose="020F0600000000000000" pitchFamily="50" charset="-128"/>
              <a:ea typeface="HG丸ｺﾞｼｯｸM-PRO" panose="020F0600000000000000" pitchFamily="50" charset="-128"/>
            </a:endParaRPr>
          </a:p>
        </p:txBody>
      </p:sp>
      <p:pic>
        <p:nvPicPr>
          <p:cNvPr id="19" name="Picture 4" descr="\\KKLAB_HD02\DataNo01\NiAS\Niasホームページ\公開中\kklab\fig\mar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7321" y="5332078"/>
            <a:ext cx="288032" cy="288032"/>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テキスト ボックス 23"/>
          <p:cNvSpPr txBox="1"/>
          <p:nvPr/>
        </p:nvSpPr>
        <p:spPr>
          <a:xfrm>
            <a:off x="9675353" y="5227811"/>
            <a:ext cx="1210588" cy="400110"/>
          </a:xfrm>
          <a:prstGeom prst="rect">
            <a:avLst/>
          </a:prstGeom>
          <a:noFill/>
        </p:spPr>
        <p:txBody>
          <a:bodyPr wrap="none" rtlCol="0">
            <a:spAutoFit/>
          </a:bodyPr>
          <a:lstStyle/>
          <a:p>
            <a:pPr eaLnBrk="0" fontAlgn="base" hangingPunct="0">
              <a:spcBef>
                <a:spcPct val="0"/>
              </a:spcBef>
              <a:spcAft>
                <a:spcPct val="0"/>
              </a:spcAft>
              <a:defRPr/>
            </a:pPr>
            <a:r>
              <a:rPr kumimoji="0" lang="ja-JP" altLang="en-US" sz="2000" dirty="0">
                <a:solidFill>
                  <a:srgbClr val="000000"/>
                </a:solidFill>
                <a:latin typeface="HG丸ｺﾞｼｯｸM-PRO" panose="020F0600000000000000" pitchFamily="50" charset="-128"/>
                <a:ea typeface="HG丸ｺﾞｼｯｸM-PRO" panose="020F0600000000000000" pitchFamily="50" charset="-128"/>
              </a:rPr>
              <a:t>無線技士</a:t>
            </a:r>
            <a:endParaRPr lang="ja-JP" altLang="en-US" sz="2000" dirty="0">
              <a:solidFill>
                <a:srgbClr val="00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7304596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長崎総合科学大学電気電子工学コースで学べる</a:t>
            </a:r>
            <a:r>
              <a:rPr lang="ja-JP" altLang="en-US" dirty="0"/>
              <a:t>事</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大きく分けて電気系と電子系</a:t>
            </a:r>
            <a:endParaRPr kumimoji="1" lang="en-US" altLang="ja-JP" dirty="0" smtClean="0"/>
          </a:p>
          <a:p>
            <a:endParaRPr lang="en-US" altLang="ja-JP" dirty="0"/>
          </a:p>
          <a:p>
            <a:r>
              <a:rPr kumimoji="1" lang="ja-JP" altLang="en-US" b="1" dirty="0" smtClean="0">
                <a:solidFill>
                  <a:srgbClr val="FF0000"/>
                </a:solidFill>
              </a:rPr>
              <a:t>電気系</a:t>
            </a:r>
            <a:r>
              <a:rPr kumimoji="1" lang="ja-JP" altLang="en-US" dirty="0" smtClean="0"/>
              <a:t>（強電・パワーエレクトロニクス）</a:t>
            </a:r>
            <a:endParaRPr kumimoji="1" lang="en-US" altLang="ja-JP" dirty="0" smtClean="0"/>
          </a:p>
          <a:p>
            <a:pPr lvl="1"/>
            <a:r>
              <a:rPr lang="ja-JP" altLang="en-US" dirty="0" smtClean="0"/>
              <a:t>電源回路技術</a:t>
            </a:r>
            <a:endParaRPr lang="en-US" altLang="ja-JP" dirty="0" smtClean="0"/>
          </a:p>
          <a:p>
            <a:pPr lvl="1"/>
            <a:r>
              <a:rPr kumimoji="1" lang="ja-JP" altLang="en-US" dirty="0" smtClean="0"/>
              <a:t>スマートグリッド</a:t>
            </a:r>
            <a:endParaRPr lang="en-US" altLang="ja-JP" dirty="0"/>
          </a:p>
          <a:p>
            <a:endParaRPr kumimoji="1" lang="en-US" altLang="ja-JP" dirty="0" smtClean="0"/>
          </a:p>
          <a:p>
            <a:r>
              <a:rPr lang="ja-JP" altLang="en-US" b="1" dirty="0">
                <a:solidFill>
                  <a:srgbClr val="FF0000"/>
                </a:solidFill>
              </a:rPr>
              <a:t>電子</a:t>
            </a:r>
            <a:r>
              <a:rPr lang="ja-JP" altLang="en-US" b="1" dirty="0" smtClean="0">
                <a:solidFill>
                  <a:srgbClr val="FF0000"/>
                </a:solidFill>
              </a:rPr>
              <a:t>系</a:t>
            </a:r>
            <a:r>
              <a:rPr lang="ja-JP" altLang="en-US" dirty="0" smtClean="0"/>
              <a:t>（電子回路・コンピュータ・その応用）</a:t>
            </a:r>
            <a:endParaRPr lang="en-US" altLang="ja-JP" dirty="0" smtClean="0"/>
          </a:p>
          <a:p>
            <a:pPr lvl="1"/>
            <a:r>
              <a:rPr kumimoji="1" lang="en-US" altLang="ja-JP" dirty="0" smtClean="0"/>
              <a:t>LSI</a:t>
            </a:r>
            <a:r>
              <a:rPr kumimoji="1" lang="ja-JP" altLang="en-US" dirty="0" smtClean="0"/>
              <a:t>設計</a:t>
            </a:r>
            <a:r>
              <a:rPr lang="ja-JP" altLang="en-US" dirty="0" smtClean="0"/>
              <a:t>技術とその応用</a:t>
            </a:r>
            <a:endParaRPr lang="en-US" altLang="ja-JP" dirty="0" smtClean="0"/>
          </a:p>
          <a:p>
            <a:pPr lvl="1"/>
            <a:r>
              <a:rPr lang="ja-JP" altLang="en-US" dirty="0" smtClean="0"/>
              <a:t>コンピュータ設計技術とその応用</a:t>
            </a:r>
            <a:endParaRPr kumimoji="1" lang="ja-JP" altLang="en-US" dirty="0"/>
          </a:p>
        </p:txBody>
      </p:sp>
      <p:sp>
        <p:nvSpPr>
          <p:cNvPr id="4" name="右中かっこ 3"/>
          <p:cNvSpPr/>
          <p:nvPr/>
        </p:nvSpPr>
        <p:spPr bwMode="auto">
          <a:xfrm>
            <a:off x="8188349" y="2633196"/>
            <a:ext cx="1134406" cy="3561347"/>
          </a:xfrm>
          <a:prstGeom prst="rightBrace">
            <a:avLst/>
          </a:prstGeom>
          <a:no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5" name="テキスト ボックス 4"/>
          <p:cNvSpPr txBox="1"/>
          <p:nvPr/>
        </p:nvSpPr>
        <p:spPr>
          <a:xfrm>
            <a:off x="9405258" y="3726537"/>
            <a:ext cx="2640072" cy="1569660"/>
          </a:xfrm>
          <a:prstGeom prst="rect">
            <a:avLst/>
          </a:prstGeom>
          <a:noFill/>
        </p:spPr>
        <p:txBody>
          <a:bodyPr wrap="square" rtlCol="0">
            <a:spAutoFit/>
          </a:bodyPr>
          <a:lstStyle/>
          <a:p>
            <a:r>
              <a:rPr kumimoji="1" lang="ja-JP" altLang="en-US" sz="2400" dirty="0" smtClean="0"/>
              <a:t>実際はどちらも相互に必要で最近は境界がなくなってきている</a:t>
            </a:r>
            <a:endParaRPr kumimoji="1" lang="ja-JP" altLang="en-US" sz="2400" dirty="0"/>
          </a:p>
        </p:txBody>
      </p:sp>
    </p:spTree>
    <p:extLst>
      <p:ext uri="{BB962C8B-B14F-4D97-AF65-F5344CB8AC3E}">
        <p14:creationId xmlns:p14="http://schemas.microsoft.com/office/powerpoint/2010/main" val="2356168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3034" y="1910374"/>
            <a:ext cx="2050523" cy="2050523"/>
          </a:xfrm>
          <a:prstGeom prst="rect">
            <a:avLst/>
          </a:prstGeom>
        </p:spPr>
      </p:pic>
      <p:sp>
        <p:nvSpPr>
          <p:cNvPr id="2" name="タイトル 1"/>
          <p:cNvSpPr>
            <a:spLocks noGrp="1"/>
          </p:cNvSpPr>
          <p:nvPr>
            <p:ph type="title"/>
          </p:nvPr>
        </p:nvSpPr>
        <p:spPr/>
        <p:txBody>
          <a:bodyPr/>
          <a:lstStyle/>
          <a:p>
            <a:r>
              <a:rPr kumimoji="1" lang="ja-JP" altLang="en-US" dirty="0" smtClean="0">
                <a:solidFill>
                  <a:srgbClr val="0066FF"/>
                </a:solidFill>
              </a:rPr>
              <a:t>電子系</a:t>
            </a:r>
            <a:r>
              <a:rPr kumimoji="1" lang="ja-JP" altLang="en-US" dirty="0" smtClean="0"/>
              <a:t>：情報通信</a:t>
            </a:r>
            <a:r>
              <a:rPr lang="en-US" altLang="ja-JP" dirty="0" smtClean="0"/>
              <a:t>, </a:t>
            </a:r>
            <a:r>
              <a:rPr lang="ja-JP" altLang="en-US" dirty="0" smtClean="0"/>
              <a:t>ソフト</a:t>
            </a:r>
            <a:r>
              <a:rPr lang="en-US" altLang="ja-JP" dirty="0" smtClean="0"/>
              <a:t>, </a:t>
            </a:r>
            <a:r>
              <a:rPr lang="ja-JP" altLang="en-US" dirty="0" smtClean="0"/>
              <a:t>デバイス</a:t>
            </a:r>
            <a:endParaRPr kumimoji="1" lang="ja-JP" altLang="en-US" dirty="0"/>
          </a:p>
        </p:txBody>
      </p:sp>
      <p:sp>
        <p:nvSpPr>
          <p:cNvPr id="3" name="コンテンツ プレースホルダー 2"/>
          <p:cNvSpPr>
            <a:spLocks noGrp="1"/>
          </p:cNvSpPr>
          <p:nvPr>
            <p:ph idx="1"/>
          </p:nvPr>
        </p:nvSpPr>
        <p:spPr>
          <a:xfrm>
            <a:off x="617232" y="1228056"/>
            <a:ext cx="8229600" cy="4445485"/>
          </a:xfrm>
        </p:spPr>
        <p:txBody>
          <a:bodyPr/>
          <a:lstStyle/>
          <a:p>
            <a:pPr marL="0" indent="0">
              <a:buNone/>
            </a:pPr>
            <a:r>
              <a:rPr lang="ja-JP" altLang="en-US" dirty="0"/>
              <a:t>装置設計製造・運用・メンテンス</a:t>
            </a:r>
          </a:p>
          <a:p>
            <a:pPr marL="0" indent="0">
              <a:buNone/>
            </a:pPr>
            <a:endParaRPr kumimoji="1" lang="ja-JP" altLang="en-US" dirty="0"/>
          </a:p>
        </p:txBody>
      </p:sp>
      <p:pic>
        <p:nvPicPr>
          <p:cNvPr id="6" name="Picture 10" descr="\\kklab_h01\home01\kiyoyama\DataNo01\NiAS\学外講義\20110305高校\fig\通信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898" y="2528143"/>
            <a:ext cx="2378702" cy="164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2" descr="\\kklab_h01\home01\kiyoyama\DataNo01\NiAS\学外講義\20110305高校\fig\通信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8964" y="4278869"/>
            <a:ext cx="2655618" cy="20157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descr="C:\Users\kiyoyama\Desktop\can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6446" y="1739984"/>
            <a:ext cx="3155950" cy="2220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2" descr="C:\Users\kiyoyama\Desktop\TV0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570" y="4100653"/>
            <a:ext cx="3341688" cy="219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正方形/長方形 3"/>
          <p:cNvSpPr/>
          <p:nvPr/>
        </p:nvSpPr>
        <p:spPr>
          <a:xfrm>
            <a:off x="7878965" y="4278868"/>
            <a:ext cx="1755609" cy="369332"/>
          </a:xfrm>
          <a:prstGeom prst="rect">
            <a:avLst/>
          </a:prstGeom>
        </p:spPr>
        <p:txBody>
          <a:bodyPr wrap="none">
            <a:spAutoFit/>
          </a:bodyPr>
          <a:lstStyle/>
          <a:p>
            <a:r>
              <a:rPr lang="ja-JP" altLang="en-US" dirty="0"/>
              <a:t>放送局も電子系</a:t>
            </a:r>
            <a:endParaRPr lang="ja-JP" altLang="en-US" dirty="0"/>
          </a:p>
        </p:txBody>
      </p:sp>
      <p:pic>
        <p:nvPicPr>
          <p:cNvPr id="11" name="Picture 2" descr="C:\Users\kiyoyama\Desktop\fig_car0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610" b="11312"/>
          <a:stretch/>
        </p:blipFill>
        <p:spPr bwMode="auto">
          <a:xfrm flipH="1">
            <a:off x="8485792" y="980728"/>
            <a:ext cx="3140508" cy="1445902"/>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descr="\\kklab_h01\home01\kiyoyama\DataNo01\NiAS\学外講義\20110305高校\fig\fig9b.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1487" y="4278868"/>
            <a:ext cx="2911912" cy="1946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テキスト ボックス 10"/>
          <p:cNvSpPr txBox="1">
            <a:spLocks noChangeArrowheads="1"/>
          </p:cNvSpPr>
          <p:nvPr/>
        </p:nvSpPr>
        <p:spPr bwMode="auto">
          <a:xfrm>
            <a:off x="7608739" y="1383886"/>
            <a:ext cx="90281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defRPr/>
            </a:pPr>
            <a:r>
              <a:rPr lang="ja-JP" altLang="en-US" sz="2800" dirty="0">
                <a:solidFill>
                  <a:srgbClr val="000000"/>
                </a:solidFill>
                <a:latin typeface="HG丸ｺﾞｼｯｸM-PRO" panose="020F0600000000000000" pitchFamily="50" charset="-128"/>
                <a:ea typeface="HG丸ｺﾞｼｯｸM-PRO" panose="020F0600000000000000" pitchFamily="50" charset="-128"/>
              </a:rPr>
              <a:t>電池</a:t>
            </a:r>
            <a:endParaRPr lang="ja-JP" altLang="en-US" sz="28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14" name="テキスト ボックス 10"/>
          <p:cNvSpPr txBox="1">
            <a:spLocks noChangeArrowheads="1"/>
          </p:cNvSpPr>
          <p:nvPr/>
        </p:nvSpPr>
        <p:spPr bwMode="auto">
          <a:xfrm>
            <a:off x="5027227" y="4243105"/>
            <a:ext cx="1980029"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defRPr/>
            </a:pPr>
            <a:r>
              <a:rPr lang="ja-JP" altLang="en-US" sz="2000" dirty="0">
                <a:solidFill>
                  <a:srgbClr val="FFFF00"/>
                </a:solidFill>
                <a:latin typeface="HG丸ｺﾞｼｯｸM-PRO" panose="020F0600000000000000" pitchFamily="50" charset="-128"/>
                <a:ea typeface="HG丸ｺﾞｼｯｸM-PRO" panose="020F0600000000000000" pitchFamily="50" charset="-128"/>
              </a:rPr>
              <a:t>ソーラー</a:t>
            </a:r>
            <a:r>
              <a:rPr lang="ja-JP" altLang="en-US" sz="2000" dirty="0">
                <a:solidFill>
                  <a:srgbClr val="FFFF00"/>
                </a:solidFill>
                <a:latin typeface="HG丸ｺﾞｼｯｸM-PRO" panose="020F0600000000000000" pitchFamily="50" charset="-128"/>
                <a:ea typeface="HG丸ｺﾞｼｯｸM-PRO" panose="020F0600000000000000" pitchFamily="50" charset="-128"/>
              </a:rPr>
              <a:t>パネル</a:t>
            </a:r>
          </a:p>
        </p:txBody>
      </p:sp>
    </p:spTree>
    <p:extLst>
      <p:ext uri="{BB962C8B-B14F-4D97-AF65-F5344CB8AC3E}">
        <p14:creationId xmlns:p14="http://schemas.microsoft.com/office/powerpoint/2010/main" val="314998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rgbClr val="FF0000"/>
                </a:solidFill>
              </a:rPr>
              <a:t>電気系</a:t>
            </a:r>
            <a:r>
              <a:rPr lang="ja-JP" altLang="en-US" dirty="0"/>
              <a:t>＋</a:t>
            </a:r>
            <a:r>
              <a:rPr lang="ja-JP" altLang="en-US" dirty="0">
                <a:solidFill>
                  <a:schemeClr val="accent5">
                    <a:lumMod val="50000"/>
                  </a:schemeClr>
                </a:solidFill>
              </a:rPr>
              <a:t>電子系</a:t>
            </a:r>
            <a:r>
              <a:rPr lang="ja-JP" altLang="en-US" dirty="0"/>
              <a:t>：</a:t>
            </a:r>
            <a:r>
              <a:rPr lang="ja-JP" altLang="en-US" dirty="0" smtClean="0"/>
              <a:t>パワエレ・</a:t>
            </a:r>
            <a:r>
              <a:rPr lang="ja-JP" altLang="en-US" dirty="0" smtClean="0"/>
              <a:t>制御</a:t>
            </a:r>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62" y="1615128"/>
            <a:ext cx="4886536" cy="3255489"/>
          </a:xfrm>
          <a:prstGeom prst="rect">
            <a:avLst/>
          </a:prstGeom>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332" y="1615128"/>
            <a:ext cx="4494259" cy="325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097400" y="4384000"/>
            <a:ext cx="4048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CC"/>
              </a:buClr>
              <a:buSzPct val="90000"/>
              <a:buFont typeface="Wingdings" panose="05000000000000000000" pitchFamily="2" charset="2"/>
              <a:buChar char="u"/>
              <a:defRPr kumimoji="1" sz="3200">
                <a:solidFill>
                  <a:schemeClr val="tx1"/>
                </a:solidFill>
                <a:latin typeface="Osaka" pitchFamily="-84" charset="-128"/>
                <a:ea typeface="ＭＳ Ｐゴシック" panose="020B0600070205080204" pitchFamily="50" charset="-128"/>
              </a:defRPr>
            </a:lvl1pPr>
            <a:lvl2pPr marL="742950" indent="-285750">
              <a:spcBef>
                <a:spcPct val="20000"/>
              </a:spcBef>
              <a:buClr>
                <a:srgbClr val="F00000"/>
              </a:buClr>
              <a:buSzPct val="90000"/>
              <a:buFont typeface="Wingdings" panose="05000000000000000000" pitchFamily="2" charset="2"/>
              <a:buChar char="ü"/>
              <a:defRPr kumimoji="1" sz="2800">
                <a:solidFill>
                  <a:srgbClr val="000099"/>
                </a:solidFill>
                <a:latin typeface="Osaka" pitchFamily="-84" charset="-128"/>
                <a:ea typeface="ＭＳ Ｐゴシック" panose="020B0600070205080204" pitchFamily="50" charset="-128"/>
              </a:defRPr>
            </a:lvl2pPr>
            <a:lvl3pPr marL="1143000" indent="-228600">
              <a:spcBef>
                <a:spcPct val="20000"/>
              </a:spcBef>
              <a:buClr>
                <a:srgbClr val="000099"/>
              </a:buClr>
              <a:buFont typeface="Wingdings" panose="05000000000000000000" pitchFamily="2" charset="2"/>
              <a:buChar char="Ø"/>
              <a:defRPr kumimoji="1" sz="2400">
                <a:solidFill>
                  <a:schemeClr val="tx1"/>
                </a:solidFill>
                <a:latin typeface="Osaka" pitchFamily="-84" charset="-128"/>
                <a:ea typeface="ＭＳ Ｐゴシック" panose="020B0600070205080204" pitchFamily="50" charset="-128"/>
              </a:defRPr>
            </a:lvl3pPr>
            <a:lvl4pPr marL="1600200" indent="-228600">
              <a:spcBef>
                <a:spcPct val="20000"/>
              </a:spcBef>
              <a:buClr>
                <a:srgbClr val="FF0000"/>
              </a:buClr>
              <a:buChar char="•"/>
              <a:defRPr kumimoji="1" sz="2000">
                <a:solidFill>
                  <a:schemeClr val="tx1"/>
                </a:solidFill>
                <a:latin typeface="Osaka" pitchFamily="-84" charset="-128"/>
                <a:ea typeface="ＭＳ Ｐゴシック" panose="020B0600070205080204" pitchFamily="50" charset="-128"/>
              </a:defRPr>
            </a:lvl4pPr>
            <a:lvl5pPr marL="2057400" indent="-228600">
              <a:spcBef>
                <a:spcPct val="20000"/>
              </a:spcBef>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5pPr>
            <a:lvl6pPr marL="25146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6pPr>
            <a:lvl7pPr marL="29718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7pPr>
            <a:lvl8pPr marL="34290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8pPr>
            <a:lvl9pPr marL="3886200" indent="-228600" eaLnBrk="0" fontAlgn="base" hangingPunct="0">
              <a:spcBef>
                <a:spcPct val="20000"/>
              </a:spcBef>
              <a:spcAft>
                <a:spcPct val="0"/>
              </a:spcAft>
              <a:buClr>
                <a:srgbClr val="FF0000"/>
              </a:buClr>
              <a:buFont typeface="Tahoma" panose="020B0604030504040204" pitchFamily="34" charset="0"/>
              <a:buChar char="–"/>
              <a:defRPr kumimoji="1" sz="2000">
                <a:solidFill>
                  <a:schemeClr val="tx1"/>
                </a:solidFill>
                <a:latin typeface="Osaka" pitchFamily="-84" charset="-128"/>
                <a:ea typeface="ＭＳ Ｐゴシック" panose="020B0600070205080204" pitchFamily="50" charset="-128"/>
              </a:defRPr>
            </a:lvl9pPr>
          </a:lstStyle>
          <a:p>
            <a:pPr algn="ctr" eaLnBrk="0" fontAlgn="base" hangingPunct="0">
              <a:spcBef>
                <a:spcPct val="50000"/>
              </a:spcBef>
              <a:spcAft>
                <a:spcPct val="0"/>
              </a:spcAft>
              <a:buClrTx/>
              <a:buSzTx/>
              <a:buFontTx/>
              <a:buNone/>
            </a:pPr>
            <a:r>
              <a:rPr kumimoji="0" lang="ja-JP" altLang="en-US" sz="1000" dirty="0">
                <a:solidFill>
                  <a:srgbClr val="000000"/>
                </a:solidFill>
                <a:latin typeface="Times New Roman" panose="02020603050405020304" pitchFamily="18" charset="0"/>
              </a:rPr>
              <a:t>出展：カーエレクトロニクスと組み込みソフトウエア　トヨタ自動車　林</a:t>
            </a:r>
            <a:r>
              <a:rPr kumimoji="0" lang="en-US" altLang="ja-JP" sz="1000" dirty="0">
                <a:solidFill>
                  <a:srgbClr val="000000"/>
                </a:solidFill>
                <a:latin typeface="Times New Roman" panose="02020603050405020304" pitchFamily="18" charset="0"/>
              </a:rPr>
              <a:t> </a:t>
            </a:r>
            <a:r>
              <a:rPr kumimoji="0" lang="ja-JP" altLang="en-US" sz="1000" dirty="0">
                <a:solidFill>
                  <a:srgbClr val="000000"/>
                </a:solidFill>
                <a:latin typeface="Times New Roman" panose="02020603050405020304" pitchFamily="18" charset="0"/>
              </a:rPr>
              <a:t>和彦</a:t>
            </a:r>
          </a:p>
        </p:txBody>
      </p:sp>
      <p:sp>
        <p:nvSpPr>
          <p:cNvPr id="8" name="テキスト ボックス 7"/>
          <p:cNvSpPr txBox="1"/>
          <p:nvPr/>
        </p:nvSpPr>
        <p:spPr>
          <a:xfrm>
            <a:off x="838773" y="4924291"/>
            <a:ext cx="10689206" cy="707886"/>
          </a:xfrm>
          <a:prstGeom prst="rect">
            <a:avLst/>
          </a:prstGeom>
          <a:noFill/>
        </p:spPr>
        <p:txBody>
          <a:bodyPr wrap="square" rtlCol="0">
            <a:spAutoFit/>
          </a:bodyPr>
          <a:lstStyle/>
          <a:p>
            <a:r>
              <a:rPr lang="ja-JP" altLang="en-US" sz="2000" b="1" dirty="0"/>
              <a:t>自動運転を実現する技術：　カメラ・レーダーシステム・人工知能・５</a:t>
            </a:r>
            <a:r>
              <a:rPr lang="en-US" altLang="ja-JP" sz="2000" b="1" dirty="0"/>
              <a:t>G</a:t>
            </a:r>
            <a:r>
              <a:rPr lang="ja-JP" altLang="en-US" sz="2000" b="1" dirty="0"/>
              <a:t>通信・・・・　すべて電子工学</a:t>
            </a:r>
            <a:endParaRPr lang="en-US" altLang="ja-JP" sz="2000" b="1" dirty="0"/>
          </a:p>
          <a:p>
            <a:endParaRPr lang="en-US" altLang="ja-JP" sz="2000" b="1" dirty="0"/>
          </a:p>
        </p:txBody>
      </p:sp>
      <p:sp>
        <p:nvSpPr>
          <p:cNvPr id="9" name="正方形/長方形 8"/>
          <p:cNvSpPr/>
          <p:nvPr/>
        </p:nvSpPr>
        <p:spPr>
          <a:xfrm>
            <a:off x="1711338" y="5451562"/>
            <a:ext cx="8713075" cy="830997"/>
          </a:xfrm>
          <a:prstGeom prst="rect">
            <a:avLst/>
          </a:prstGeom>
        </p:spPr>
        <p:txBody>
          <a:bodyPr wrap="square">
            <a:spAutoFit/>
          </a:bodyPr>
          <a:lstStyle/>
          <a:p>
            <a:r>
              <a:rPr lang="en-US" altLang="ja-JP" sz="2400" dirty="0"/>
              <a:t>~</a:t>
            </a:r>
            <a:r>
              <a:rPr lang="en-US" altLang="ja-JP" sz="2400" dirty="0" smtClean="0"/>
              <a:t>2030:</a:t>
            </a:r>
            <a:r>
              <a:rPr lang="ja-JP" altLang="en-US" sz="2400" dirty="0"/>
              <a:t>　自動車はもはや「</a:t>
            </a:r>
            <a:r>
              <a:rPr lang="ja-JP" altLang="en-US" sz="2400" dirty="0">
                <a:solidFill>
                  <a:srgbClr val="FF0000"/>
                </a:solidFill>
              </a:rPr>
              <a:t>家電</a:t>
            </a:r>
            <a:r>
              <a:rPr lang="ja-JP" altLang="en-US" sz="2400" dirty="0"/>
              <a:t>」   乗り込んで行先を指定するだけ</a:t>
            </a:r>
            <a:endParaRPr lang="en-US" altLang="ja-JP" sz="2400" dirty="0"/>
          </a:p>
          <a:p>
            <a:r>
              <a:rPr lang="en-US" altLang="ja-JP" sz="2400" dirty="0"/>
              <a:t>~</a:t>
            </a:r>
            <a:r>
              <a:rPr lang="en-US" altLang="ja-JP" sz="2400" dirty="0" smtClean="0"/>
              <a:t>2040: </a:t>
            </a:r>
            <a:r>
              <a:rPr lang="ja-JP" altLang="en-US" sz="2400" dirty="0" smtClean="0"/>
              <a:t>  </a:t>
            </a:r>
            <a:r>
              <a:rPr lang="ja-JP" altLang="en-US" sz="2400" dirty="0">
                <a:solidFill>
                  <a:srgbClr val="FF0000"/>
                </a:solidFill>
              </a:rPr>
              <a:t>社会インフラ</a:t>
            </a:r>
            <a:r>
              <a:rPr lang="ja-JP" altLang="en-US" sz="2400" dirty="0"/>
              <a:t>に（運転や車の所有に価値がない世代）</a:t>
            </a:r>
          </a:p>
        </p:txBody>
      </p:sp>
      <p:sp>
        <p:nvSpPr>
          <p:cNvPr id="10" name="テキスト ボックス 9"/>
          <p:cNvSpPr txBox="1"/>
          <p:nvPr/>
        </p:nvSpPr>
        <p:spPr>
          <a:xfrm>
            <a:off x="2353792" y="1153463"/>
            <a:ext cx="7768871" cy="461665"/>
          </a:xfrm>
          <a:prstGeom prst="rect">
            <a:avLst/>
          </a:prstGeom>
          <a:noFill/>
        </p:spPr>
        <p:txBody>
          <a:bodyPr wrap="square" rtlCol="0">
            <a:spAutoFit/>
          </a:bodyPr>
          <a:lstStyle/>
          <a:p>
            <a:r>
              <a:rPr lang="ja-JP" altLang="en-US" sz="2400" dirty="0">
                <a:solidFill>
                  <a:srgbClr val="FF0000"/>
                </a:solidFill>
              </a:rPr>
              <a:t>パワエレ </a:t>
            </a:r>
            <a:r>
              <a:rPr lang="en-US" altLang="ja-JP" sz="2400" dirty="0">
                <a:solidFill>
                  <a:srgbClr val="FF0000"/>
                </a:solidFill>
              </a:rPr>
              <a:t>= </a:t>
            </a:r>
            <a:r>
              <a:rPr lang="ja-JP" altLang="en-US" sz="2400" dirty="0">
                <a:solidFill>
                  <a:srgbClr val="FF0000"/>
                </a:solidFill>
              </a:rPr>
              <a:t>パワーエレクトロニクス</a:t>
            </a:r>
            <a:r>
              <a:rPr lang="en-US" altLang="ja-JP" sz="2400" dirty="0">
                <a:solidFill>
                  <a:srgbClr val="FF0000"/>
                </a:solidFill>
              </a:rPr>
              <a:t> </a:t>
            </a:r>
            <a:r>
              <a:rPr lang="en-US" altLang="ja-JP" sz="2400" dirty="0">
                <a:solidFill>
                  <a:srgbClr val="FF0000"/>
                </a:solidFill>
              </a:rPr>
              <a:t>… </a:t>
            </a:r>
            <a:r>
              <a:rPr lang="ja-JP" altLang="en-US" sz="2400" dirty="0">
                <a:solidFill>
                  <a:srgbClr val="FF0000"/>
                </a:solidFill>
              </a:rPr>
              <a:t>大電力を電子制御</a:t>
            </a:r>
            <a:endParaRPr lang="ja-JP" altLang="en-US" sz="2400" dirty="0">
              <a:solidFill>
                <a:srgbClr val="FF0000"/>
              </a:solidFill>
            </a:endParaRPr>
          </a:p>
        </p:txBody>
      </p:sp>
    </p:spTree>
    <p:extLst>
      <p:ext uri="{BB962C8B-B14F-4D97-AF65-F5344CB8AC3E}">
        <p14:creationId xmlns:p14="http://schemas.microsoft.com/office/powerpoint/2010/main" val="402899686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NiAS1">
  <a:themeElements>
    <a:clrScheme name="TohokuKiyoyamaA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TohokuKiyoyamaA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TohokuKiyoyamaA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TohokuKiyoyamaA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TohokuKiyoyamaA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TohokuKiyoyamaA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TohokuKiyoyamaA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TohokuKiyoyamaA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TohokuKiyoyamaA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TohokuKiyoyamaA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TohokuKiyoyamaA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TohokuKiyoyamaA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TohokuKiyoyamaA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イオン">
  <a:themeElements>
    <a:clrScheme name="イオン">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イオン">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イオン">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6762</TotalTime>
  <Words>1907</Words>
  <Application>Microsoft Office PowerPoint</Application>
  <PresentationFormat>ワイド画面</PresentationFormat>
  <Paragraphs>416</Paragraphs>
  <Slides>38</Slides>
  <Notes>1</Notes>
  <HiddenSlides>0</HiddenSlides>
  <MMClips>0</MMClips>
  <ScaleCrop>false</ScaleCrop>
  <HeadingPairs>
    <vt:vector size="6" baseType="variant">
      <vt:variant>
        <vt:lpstr>使用されているフォント</vt:lpstr>
      </vt:variant>
      <vt:variant>
        <vt:i4>16</vt:i4>
      </vt:variant>
      <vt:variant>
        <vt:lpstr>テーマ</vt:lpstr>
      </vt:variant>
      <vt:variant>
        <vt:i4>2</vt:i4>
      </vt:variant>
      <vt:variant>
        <vt:lpstr>スライド タイトル</vt:lpstr>
      </vt:variant>
      <vt:variant>
        <vt:i4>38</vt:i4>
      </vt:variant>
    </vt:vector>
  </HeadingPairs>
  <TitlesOfParts>
    <vt:vector size="56" baseType="lpstr">
      <vt:lpstr>HGS創英角ｺﾞｼｯｸUB</vt:lpstr>
      <vt:lpstr>HGS創英角ﾎﾟｯﾌﾟ体</vt:lpstr>
      <vt:lpstr>HG丸ｺﾞｼｯｸM-PRO</vt:lpstr>
      <vt:lpstr>HG創英角ﾎﾟｯﾌﾟ体</vt:lpstr>
      <vt:lpstr>ＭＳ Ｐゴシック</vt:lpstr>
      <vt:lpstr>Osaka</vt:lpstr>
      <vt:lpstr>メイリオ</vt:lpstr>
      <vt:lpstr>游ゴシック</vt:lpstr>
      <vt:lpstr>Arial</vt:lpstr>
      <vt:lpstr>Calibri</vt:lpstr>
      <vt:lpstr>Cambria Math</vt:lpstr>
      <vt:lpstr>Century Gothic</vt:lpstr>
      <vt:lpstr>Consolas</vt:lpstr>
      <vt:lpstr>Times New Roman</vt:lpstr>
      <vt:lpstr>Wingdings</vt:lpstr>
      <vt:lpstr>Wingdings 3</vt:lpstr>
      <vt:lpstr>NiAS1</vt:lpstr>
      <vt:lpstr>イオン</vt:lpstr>
      <vt:lpstr>電気・電子工学の分野</vt:lpstr>
      <vt:lpstr>電気工学・電子工学</vt:lpstr>
      <vt:lpstr>大学と専門学校</vt:lpstr>
      <vt:lpstr>理系大学(電子工学系)での学び方</vt:lpstr>
      <vt:lpstr>工学系の仕事と職種</vt:lpstr>
      <vt:lpstr>大学で取得できる国家資格（例）</vt:lpstr>
      <vt:lpstr>長崎総合科学大学電気電子工学コースで学べる事</vt:lpstr>
      <vt:lpstr>電子系：情報通信, ソフト, デバイス</vt:lpstr>
      <vt:lpstr>電気系＋電子系：パワエレ・制御</vt:lpstr>
      <vt:lpstr>電気電子＋Internet = IoT&amp;M2M</vt:lpstr>
      <vt:lpstr>組込みシステム</vt:lpstr>
      <vt:lpstr>ゲーム機にもコンピュータが。。</vt:lpstr>
      <vt:lpstr>マイクロプロセッサとは</vt:lpstr>
      <vt:lpstr>Xeon 7500系　Nehalem-EX　</vt:lpstr>
      <vt:lpstr>組み込み教育の例(2)</vt:lpstr>
      <vt:lpstr>科学研究分野</vt:lpstr>
      <vt:lpstr>CERN – LHC: 世界最大の加速器</vt:lpstr>
      <vt:lpstr>36カ国2000人の国際共同研究</vt:lpstr>
      <vt:lpstr>最先端の素粒子物理実験</vt:lpstr>
      <vt:lpstr>極限状態物質の探査が進んでいます</vt:lpstr>
      <vt:lpstr>物理実験用新型FPGAコンピュータの開発</vt:lpstr>
      <vt:lpstr>ｽﾏｰﾄｸﾞﾘｯﾄﾞ用情報通信基盤</vt:lpstr>
      <vt:lpstr>先端立体電子回路の分野</vt:lpstr>
      <vt:lpstr>医療と電子技術の融合：人工視覚</vt:lpstr>
      <vt:lpstr>backup</vt:lpstr>
      <vt:lpstr>最後に</vt:lpstr>
      <vt:lpstr>理学と工学</vt:lpstr>
      <vt:lpstr>電気工事士</vt:lpstr>
      <vt:lpstr>電気主任技術者</vt:lpstr>
      <vt:lpstr>学歴と生涯賃金</vt:lpstr>
      <vt:lpstr>PowerPoint プレゼンテーション</vt:lpstr>
      <vt:lpstr>ARM プロセッサ</vt:lpstr>
      <vt:lpstr>組込みエンジニアに必要なスキル</vt:lpstr>
      <vt:lpstr>IoT &amp; M2M  インダストリー4</vt:lpstr>
      <vt:lpstr>実験風景</vt:lpstr>
      <vt:lpstr>加速するが追いつかない計算機技術</vt:lpstr>
      <vt:lpstr>高性能FPGA</vt:lpstr>
      <vt:lpstr>FPGAのしくみを理解しよう</vt:lpstr>
    </vt:vector>
  </TitlesOfParts>
  <Company>Denki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Ken Oyama</dc:creator>
  <cp:lastModifiedBy>Ken Oyama</cp:lastModifiedBy>
  <cp:revision>476</cp:revision>
  <dcterms:created xsi:type="dcterms:W3CDTF">2014-12-20T02:30:22Z</dcterms:created>
  <dcterms:modified xsi:type="dcterms:W3CDTF">2022-09-25T00:44:20Z</dcterms:modified>
</cp:coreProperties>
</file>