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18"/>
  </p:notesMasterIdLst>
  <p:sldIdLst>
    <p:sldId id="256" r:id="rId2"/>
    <p:sldId id="258" r:id="rId3"/>
    <p:sldId id="259" r:id="rId4"/>
    <p:sldId id="257" r:id="rId5"/>
    <p:sldId id="260" r:id="rId6"/>
    <p:sldId id="262" r:id="rId7"/>
    <p:sldId id="263" r:id="rId8"/>
    <p:sldId id="261" r:id="rId9"/>
    <p:sldId id="267" r:id="rId10"/>
    <p:sldId id="264" r:id="rId11"/>
    <p:sldId id="269" r:id="rId12"/>
    <p:sldId id="268" r:id="rId13"/>
    <p:sldId id="265" r:id="rId14"/>
    <p:sldId id="271" r:id="rId15"/>
    <p:sldId id="270" r:id="rId16"/>
    <p:sldId id="266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82" y="288"/>
      </p:cViewPr>
      <p:guideLst>
        <p:guide orient="horz" pos="336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A4457-C33F-47DA-90CD-F38B732147D0}" type="datetimeFigureOut">
              <a:rPr kumimoji="1" lang="ja-JP" altLang="en-US" smtClean="0"/>
              <a:t>2018/8/17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5276E-F286-441F-BEB3-FC9135AE55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98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5276E-F286-441F-BEB3-FC9135AE550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52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655D-F417-44AE-92CF-40222B5FF6ED}" type="datetime1">
              <a:rPr kumimoji="1" lang="ja-JP" altLang="en-US" smtClean="0"/>
              <a:t>2018/8/17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80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D68F-6ABE-499D-9668-2AB17BFA079C}" type="datetime1">
              <a:rPr kumimoji="1" lang="ja-JP" altLang="en-US" smtClean="0"/>
              <a:t>2018/8/17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38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1AF3-61E4-42CC-AD50-BCF21430D272}" type="datetime1">
              <a:rPr kumimoji="1" lang="ja-JP" altLang="en-US" smtClean="0"/>
              <a:t>2018/8/17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3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5B4D-DC87-4F49-9059-BB8F41522F5F}" type="datetime1">
              <a:rPr kumimoji="1" lang="ja-JP" altLang="en-US" smtClean="0"/>
              <a:t>2018/8/17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4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901" y="133102"/>
            <a:ext cx="11669709" cy="819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901" y="121739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C49A5B2-1719-425A-A5C3-2C1D1178FFFF}" type="datetime1">
              <a:rPr lang="ja-JP" altLang="en-US" smtClean="0"/>
              <a:pPr/>
              <a:t>2018/8/17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0355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ABA54A-2E67-43D5-B19B-70D888C56A9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109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8" r:id="rId3"/>
    <p:sldLayoutId id="214748373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n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 smtClean="0"/>
              <a:t>ALICE </a:t>
            </a:r>
            <a:r>
              <a:rPr lang="en-US" altLang="ja-JP" b="1" dirty="0" smtClean="0"/>
              <a:t>Run3 </a:t>
            </a:r>
            <a:r>
              <a:rPr lang="ja-JP" altLang="en-US" b="1" dirty="0" smtClean="0"/>
              <a:t>のプラン</a:t>
            </a:r>
            <a:r>
              <a:rPr lang="ja-JP" altLang="en-US" b="1" dirty="0" smtClean="0"/>
              <a:t>とパフォーマンス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大山</a:t>
            </a:r>
            <a:r>
              <a:rPr lang="ja-JP" altLang="en-US" dirty="0" smtClean="0"/>
              <a:t>　健</a:t>
            </a:r>
            <a:endParaRPr lang="en-US" altLang="ja-JP" dirty="0" smtClean="0"/>
          </a:p>
          <a:p>
            <a:r>
              <a:rPr kumimoji="1" lang="ja-JP" altLang="en-US" dirty="0" smtClean="0"/>
              <a:t>長崎総合科学大学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56276" y="6323504"/>
            <a:ext cx="824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most of materials found in LHCP 2018 conference slides by </a:t>
            </a:r>
            <a:r>
              <a:rPr lang="en-US" altLang="ja-JP" dirty="0" err="1" smtClean="0"/>
              <a:t>F.Antinori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J.Wiechula</a:t>
            </a:r>
            <a:r>
              <a:rPr lang="en-US" altLang="ja-JP" dirty="0"/>
              <a:t> </a:t>
            </a:r>
            <a:r>
              <a:rPr lang="en-US" altLang="ja-JP" dirty="0" smtClean="0"/>
              <a:t>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3762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Data taking upgrade with continuous readout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899" y="1217396"/>
            <a:ext cx="8411764" cy="545411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ALICE realized </a:t>
            </a:r>
            <a:r>
              <a:rPr lang="en-US" altLang="ja-JP" dirty="0" smtClean="0">
                <a:solidFill>
                  <a:srgbClr val="FF0000"/>
                </a:solidFill>
              </a:rPr>
              <a:t>abandon “hardware trigger” </a:t>
            </a:r>
            <a:r>
              <a:rPr lang="en-US" altLang="ja-JP" dirty="0" smtClean="0"/>
              <a:t>is essential, many years ago</a:t>
            </a:r>
          </a:p>
          <a:p>
            <a:r>
              <a:rPr lang="en-US" altLang="ja-JP" dirty="0" smtClean="0"/>
              <a:t>What’s hardware trigger?</a:t>
            </a:r>
          </a:p>
          <a:p>
            <a:pPr lvl="1"/>
            <a:r>
              <a:rPr lang="en-US" altLang="ja-JP" dirty="0" smtClean="0"/>
              <a:t>If there is an interesting event such as “high momentum particle” or</a:t>
            </a:r>
            <a:br>
              <a:rPr lang="en-US" altLang="ja-JP" dirty="0" smtClean="0"/>
            </a:br>
            <a:r>
              <a:rPr lang="en-US" altLang="ja-JP" dirty="0" smtClean="0"/>
              <a:t>combination of that with certain pattern, then initiate detector readout</a:t>
            </a:r>
          </a:p>
          <a:p>
            <a:pPr lvl="1"/>
            <a:r>
              <a:rPr lang="en-US" altLang="ja-JP" dirty="0" smtClean="0"/>
              <a:t>While reading out detector (long time; 500 </a:t>
            </a:r>
            <a:r>
              <a:rPr lang="en-US" altLang="ja-JP" dirty="0" smtClean="0">
                <a:sym typeface="Symbol" panose="05050102010706020507" pitchFamily="18" charset="2"/>
              </a:rPr>
              <a:t>s</a:t>
            </a:r>
            <a:r>
              <a:rPr lang="en-US" altLang="ja-JP" dirty="0" smtClean="0"/>
              <a:t>) is </a:t>
            </a:r>
            <a:r>
              <a:rPr lang="en-US" altLang="ja-JP" dirty="0" err="1" smtClean="0"/>
              <a:t>deadtime</a:t>
            </a:r>
            <a:r>
              <a:rPr lang="en-US" altLang="ja-JP" dirty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 data loss</a:t>
            </a:r>
            <a:endParaRPr lang="en-US" altLang="ja-JP" dirty="0"/>
          </a:p>
          <a:p>
            <a:r>
              <a:rPr lang="en-US" altLang="ja-JP" dirty="0"/>
              <a:t>T</a:t>
            </a:r>
            <a:r>
              <a:rPr lang="en-US" altLang="ja-JP" dirty="0" smtClean="0"/>
              <a:t>riggering to rare event such as low </a:t>
            </a:r>
            <a:r>
              <a:rPr lang="en-US" altLang="ja-JP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heavy flavor multi-particle decay in high multiplicity event is nearly impossible</a:t>
            </a:r>
          </a:p>
          <a:p>
            <a:pPr lvl="1"/>
            <a:r>
              <a:rPr lang="en-US" altLang="ja-JP" dirty="0" smtClean="0"/>
              <a:t>Decreasing threshold </a:t>
            </a:r>
            <a:r>
              <a:rPr lang="en-US" altLang="ja-JP" dirty="0" smtClean="0">
                <a:sym typeface="Wingdings" panose="05000000000000000000" pitchFamily="2" charset="2"/>
              </a:rPr>
              <a:t></a:t>
            </a:r>
            <a:r>
              <a:rPr lang="en-US" altLang="ja-JP" dirty="0" smtClean="0"/>
              <a:t> triggering all garbage</a:t>
            </a:r>
          </a:p>
          <a:p>
            <a:pPr lvl="1"/>
            <a:r>
              <a:rPr lang="en-US" altLang="ja-JP" dirty="0" smtClean="0"/>
              <a:t>To trigger on such an event, we need full data analysis (a dilemma)</a:t>
            </a:r>
            <a:endParaRPr kumimoji="1" lang="en-US" altLang="ja-JP" dirty="0" smtClean="0"/>
          </a:p>
          <a:p>
            <a:r>
              <a:rPr kumimoji="1" lang="en-US" altLang="ja-JP" dirty="0" smtClean="0"/>
              <a:t>Then TPC upgrade idea came with homework;</a:t>
            </a:r>
          </a:p>
          <a:p>
            <a:pPr lvl="1"/>
            <a:r>
              <a:rPr kumimoji="1" lang="en-US" altLang="ja-JP" dirty="0" smtClean="0">
                <a:sym typeface="Wingdings" panose="05000000000000000000" pitchFamily="2" charset="2"/>
              </a:rPr>
              <a:t>20 </a:t>
            </a:r>
            <a:r>
              <a:rPr lang="en-US" altLang="ja-JP" dirty="0">
                <a:sym typeface="Symbol" panose="05050102010706020507" pitchFamily="18" charset="2"/>
              </a:rPr>
              <a:t></a:t>
            </a:r>
            <a:r>
              <a:rPr lang="en-US" altLang="ja-JP" dirty="0" smtClean="0"/>
              <a:t>s average event interval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>
                <a:sym typeface="Wingdings" panose="05000000000000000000" pitchFamily="2" charset="2"/>
              </a:rPr>
              <a:t>a</a:t>
            </a:r>
            <a:r>
              <a:rPr lang="en-US" altLang="ja-JP" dirty="0" smtClean="0"/>
              <a:t>lways ~5 events overlap in drift time</a:t>
            </a:r>
          </a:p>
          <a:p>
            <a:pPr lvl="1"/>
            <a:r>
              <a:rPr kumimoji="1" lang="en-US" altLang="ja-JP" dirty="0" smtClean="0"/>
              <a:t>Event-by-event data storing is no longer possible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TAKE ALL DATA, STORE ALL</a:t>
            </a:r>
            <a:r>
              <a:rPr lang="en-US" altLang="ja-JP" dirty="0" smtClean="0"/>
              <a:t> without trigger </a:t>
            </a:r>
            <a:r>
              <a:rPr lang="en-US" altLang="ja-JP" dirty="0" smtClean="0">
                <a:sym typeface="Wingdings" panose="05000000000000000000" pitchFamily="2" charset="2"/>
              </a:rPr>
              <a:t> continuous readout</a:t>
            </a:r>
            <a:br>
              <a:rPr lang="en-US" altLang="ja-JP" dirty="0" smtClean="0">
                <a:sym typeface="Wingdings" panose="05000000000000000000" pitchFamily="2" charset="2"/>
              </a:rPr>
            </a:br>
            <a:r>
              <a:rPr kumimoji="1" lang="en-US" altLang="ja-JP" dirty="0" smtClean="0"/>
              <a:t>Finding rare event in analysis stage</a:t>
            </a:r>
          </a:p>
          <a:p>
            <a:pPr lvl="2"/>
            <a:r>
              <a:rPr lang="en-US" altLang="ja-JP" dirty="0" smtClean="0"/>
              <a:t>Data compression is a key technology</a:t>
            </a:r>
            <a:endParaRPr kumimoji="1"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304" y="2033468"/>
            <a:ext cx="2703744" cy="197955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9060904" y="4322712"/>
            <a:ext cx="2189748" cy="312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trigger device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9060904" y="1378846"/>
            <a:ext cx="2189748" cy="312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trigger device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10106176" y="1691667"/>
            <a:ext cx="230076" cy="1219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10106176" y="3106992"/>
            <a:ext cx="310551" cy="1244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11250652" y="1528204"/>
            <a:ext cx="739942" cy="3970421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11250652" y="4479122"/>
            <a:ext cx="413084" cy="1019503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 rot="5400000">
            <a:off x="11274300" y="5195416"/>
            <a:ext cx="413084" cy="1019503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 rot="5400000">
            <a:off x="11110870" y="5017043"/>
            <a:ext cx="413084" cy="692646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9842957" y="5415315"/>
            <a:ext cx="1128132" cy="65098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trigger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processor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9163173" y="5740809"/>
            <a:ext cx="6797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8345471" y="5415315"/>
            <a:ext cx="974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Trigger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Readout</a:t>
            </a:r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79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 System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22901" y="1217396"/>
            <a:ext cx="3642889" cy="545969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O2=</a:t>
            </a:r>
            <a:r>
              <a:rPr kumimoji="1" lang="en-US" altLang="ja-JP" dirty="0" err="1" smtClean="0"/>
              <a:t>Online+Offline</a:t>
            </a:r>
            <a:r>
              <a:rPr kumimoji="1" lang="en-US" altLang="ja-JP" dirty="0" smtClean="0"/>
              <a:t> in one framework</a:t>
            </a:r>
          </a:p>
          <a:p>
            <a:r>
              <a:rPr kumimoji="1" lang="en-US" altLang="ja-JP" dirty="0" smtClean="0"/>
              <a:t>Distributed </a:t>
            </a:r>
            <a:r>
              <a:rPr kumimoji="1" lang="en-US" altLang="ja-JP" dirty="0" err="1" smtClean="0"/>
              <a:t>online+offline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computing system</a:t>
            </a:r>
          </a:p>
          <a:p>
            <a:r>
              <a:rPr lang="en-US" altLang="ja-JP" dirty="0" smtClean="0"/>
              <a:t>HW (FPGA, GPU) acceleration technology</a:t>
            </a:r>
          </a:p>
          <a:p>
            <a:r>
              <a:rPr lang="en-US" altLang="ja-JP" dirty="0" smtClean="0"/>
              <a:t>Calibration and track</a:t>
            </a:r>
            <a:br>
              <a:rPr lang="en-US" altLang="ja-JP" dirty="0" smtClean="0"/>
            </a:br>
            <a:r>
              <a:rPr lang="en-US" altLang="ja-JP" dirty="0" smtClean="0"/>
              <a:t>reconstruction, for all events (50 kHz </a:t>
            </a:r>
            <a:r>
              <a:rPr lang="en-US" altLang="ja-JP" dirty="0" err="1" smtClean="0"/>
              <a:t>Pb+Pb</a:t>
            </a:r>
            <a:r>
              <a:rPr lang="en-US" altLang="ja-JP" dirty="0" smtClean="0"/>
              <a:t>) online</a:t>
            </a:r>
          </a:p>
          <a:p>
            <a:r>
              <a:rPr lang="en-US" altLang="ja-JP" dirty="0" smtClean="0"/>
              <a:t>3.5 TB/s data reduced to 90 GB/s (factor 40 compression) </a:t>
            </a:r>
            <a:r>
              <a:rPr lang="en-US" altLang="ja-JP" dirty="0" smtClean="0">
                <a:sym typeface="Wingdings" panose="05000000000000000000" pitchFamily="2" charset="2"/>
              </a:rPr>
              <a:t> to permanent storage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90" y="813398"/>
            <a:ext cx="8243387" cy="5437007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582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readout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3940" y="1033201"/>
            <a:ext cx="10515600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Common Readout Unit (CRU)</a:t>
            </a:r>
          </a:p>
          <a:p>
            <a:r>
              <a:rPr lang="en-US" altLang="ja-JP" dirty="0"/>
              <a:t>common design for at </a:t>
            </a:r>
            <a:r>
              <a:rPr lang="en-US" altLang="ja-JP" dirty="0" smtClean="0"/>
              <a:t>least “major</a:t>
            </a:r>
            <a:r>
              <a:rPr lang="en-US" altLang="ja-JP" dirty="0"/>
              <a:t>” and “new” detectors</a:t>
            </a:r>
          </a:p>
          <a:p>
            <a:r>
              <a:rPr lang="en-US" altLang="ja-JP" dirty="0"/>
              <a:t>Detector Control System</a:t>
            </a:r>
          </a:p>
          <a:p>
            <a:r>
              <a:rPr lang="en-US" altLang="ja-JP" dirty="0"/>
              <a:t>trigger and </a:t>
            </a:r>
            <a:r>
              <a:rPr lang="en-US" altLang="ja-JP" dirty="0" smtClean="0"/>
              <a:t>timing distribution</a:t>
            </a:r>
            <a:endParaRPr lang="en-US" altLang="ja-JP" dirty="0"/>
          </a:p>
          <a:p>
            <a:r>
              <a:rPr lang="en-US" altLang="ja-JP" dirty="0"/>
              <a:t>data readout </a:t>
            </a:r>
            <a:r>
              <a:rPr lang="en-US" altLang="ja-JP" dirty="0" smtClean="0"/>
              <a:t>and processing</a:t>
            </a:r>
            <a:endParaRPr lang="en-US" altLang="ja-JP" dirty="0"/>
          </a:p>
          <a:p>
            <a:pPr lvl="1"/>
            <a:r>
              <a:rPr lang="en-US" altLang="ja-JP" dirty="0"/>
              <a:t>sorting</a:t>
            </a:r>
          </a:p>
          <a:p>
            <a:pPr lvl="1"/>
            <a:r>
              <a:rPr lang="en-US" altLang="ja-JP" dirty="0"/>
              <a:t>online processing</a:t>
            </a:r>
          </a:p>
          <a:p>
            <a:pPr lvl="2"/>
            <a:r>
              <a:rPr lang="en-US" altLang="ja-JP" dirty="0"/>
              <a:t>clustering </a:t>
            </a:r>
            <a:r>
              <a:rPr lang="en-US" altLang="ja-JP" dirty="0" smtClean="0"/>
              <a:t>(large </a:t>
            </a:r>
            <a:r>
              <a:rPr lang="en-US" altLang="ja-JP" b="1" dirty="0" smtClean="0">
                <a:solidFill>
                  <a:srgbClr val="FF0000"/>
                </a:solidFill>
              </a:rPr>
              <a:t>FPGA</a:t>
            </a:r>
            <a:r>
              <a:rPr lang="en-US" altLang="ja-JP" dirty="0"/>
              <a:t>)</a:t>
            </a:r>
          </a:p>
          <a:p>
            <a:pPr lvl="2"/>
            <a:r>
              <a:rPr lang="en-US" altLang="ja-JP" dirty="0"/>
              <a:t>tracking </a:t>
            </a:r>
            <a:r>
              <a:rPr lang="en-US" altLang="ja-JP" dirty="0" smtClean="0"/>
              <a:t>(commercial </a:t>
            </a:r>
            <a:r>
              <a:rPr lang="en-US" altLang="ja-JP" b="1" dirty="0" smtClean="0">
                <a:solidFill>
                  <a:srgbClr val="FF0000"/>
                </a:solidFill>
              </a:rPr>
              <a:t>GPU</a:t>
            </a:r>
            <a:r>
              <a:rPr lang="en-US" altLang="ja-JP" dirty="0"/>
              <a:t>)</a:t>
            </a: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94" y="133102"/>
            <a:ext cx="5080545" cy="664669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95" y="4466673"/>
            <a:ext cx="4901314" cy="2219523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5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Measurement performance of ALICE for Run3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9209" y="1348197"/>
            <a:ext cx="5696791" cy="1538961"/>
          </a:xfrm>
        </p:spPr>
        <p:txBody>
          <a:bodyPr/>
          <a:lstStyle/>
          <a:p>
            <a:r>
              <a:rPr kumimoji="1" lang="en-US" altLang="ja-JP" dirty="0" smtClean="0"/>
              <a:t>Low-mass di-electron measurement with dedicated low-B (0.2 T)</a:t>
            </a:r>
          </a:p>
          <a:p>
            <a:pPr lvl="1"/>
            <a:r>
              <a:rPr lang="en-US" altLang="ja-JP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reach down to 0.2 GeV/c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945" y="861169"/>
            <a:ext cx="5852429" cy="29936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7" y="3768240"/>
            <a:ext cx="3058680" cy="29595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797" y="3665588"/>
            <a:ext cx="3477151" cy="312333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50022" y="1656573"/>
            <a:ext cx="1628716" cy="717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 smtClean="0">
                <a:solidFill>
                  <a:srgbClr val="FF0000"/>
                </a:solidFill>
              </a:rPr>
              <a:t>MC</a:t>
            </a:r>
          </a:p>
          <a:p>
            <a:pPr>
              <a:lnSpc>
                <a:spcPts val="1600"/>
              </a:lnSpc>
            </a:pPr>
            <a:r>
              <a:rPr lang="en-US" altLang="ja-JP" dirty="0" smtClean="0">
                <a:solidFill>
                  <a:srgbClr val="FF0000"/>
                </a:solidFill>
              </a:rPr>
              <a:t>before upgrade</a:t>
            </a:r>
          </a:p>
          <a:p>
            <a:pPr>
              <a:lnSpc>
                <a:spcPts val="1600"/>
              </a:lnSpc>
            </a:pPr>
            <a:r>
              <a:rPr kumimoji="1" lang="en-US" altLang="ja-JP" dirty="0" smtClean="0">
                <a:solidFill>
                  <a:srgbClr val="FF0000"/>
                </a:solidFill>
              </a:rPr>
              <a:t>0.03 nb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-1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260812" y="1656573"/>
            <a:ext cx="1463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 smtClean="0">
                <a:solidFill>
                  <a:srgbClr val="FF0000"/>
                </a:solidFill>
              </a:rPr>
              <a:t>MC</a:t>
            </a:r>
          </a:p>
          <a:p>
            <a:pPr>
              <a:lnSpc>
                <a:spcPts val="1600"/>
              </a:lnSpc>
            </a:pPr>
            <a:r>
              <a:rPr lang="en-US" altLang="ja-JP" dirty="0" smtClean="0">
                <a:solidFill>
                  <a:srgbClr val="FF0000"/>
                </a:solidFill>
              </a:rPr>
              <a:t>after upgrade</a:t>
            </a:r>
          </a:p>
          <a:p>
            <a:pPr>
              <a:lnSpc>
                <a:spcPts val="1600"/>
              </a:lnSpc>
            </a:pPr>
            <a:r>
              <a:rPr kumimoji="1" lang="en-US" altLang="ja-JP" dirty="0" smtClean="0">
                <a:solidFill>
                  <a:srgbClr val="FF0000"/>
                </a:solidFill>
              </a:rPr>
              <a:t>3 nb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-1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6848542" y="4542198"/>
            <a:ext cx="5231975" cy="137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Charmed mesons</a:t>
            </a:r>
          </a:p>
          <a:p>
            <a:pPr lvl="1"/>
            <a:r>
              <a:rPr lang="en-US" altLang="ja-JP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below 10 GeV/c with reasonable statistics</a:t>
            </a:r>
          </a:p>
          <a:p>
            <a:pPr lvl="1"/>
            <a:r>
              <a:rPr lang="en-US" altLang="ja-JP" dirty="0" smtClean="0"/>
              <a:t>precise comparison between D’s and D</a:t>
            </a:r>
            <a:r>
              <a:rPr lang="en-US" altLang="ja-JP" baseline="-25000" dirty="0" smtClean="0"/>
              <a:t>s</a:t>
            </a:r>
          </a:p>
          <a:p>
            <a:pPr lvl="1"/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05415" y="5063344"/>
            <a:ext cx="17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MC with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upgade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4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Measurement performance of ALICE for </a:t>
            </a:r>
            <a:r>
              <a:rPr lang="en-US" altLang="ja-JP" dirty="0" smtClean="0"/>
              <a:t>Run3 (cont.)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2881" y="1289591"/>
            <a:ext cx="10515600" cy="1460020"/>
          </a:xfrm>
        </p:spPr>
        <p:txBody>
          <a:bodyPr/>
          <a:lstStyle/>
          <a:p>
            <a:r>
              <a:rPr kumimoji="1" lang="en-US" altLang="ja-JP" dirty="0" smtClean="0"/>
              <a:t>Charm/beauty baryon production</a:t>
            </a:r>
          </a:p>
          <a:p>
            <a:pPr lvl="1"/>
            <a:r>
              <a:rPr lang="en-US" altLang="ja-JP" dirty="0" smtClean="0"/>
              <a:t>such as </a:t>
            </a:r>
            <a:r>
              <a:rPr lang="en-US" altLang="ja-JP" dirty="0" smtClean="0">
                <a:sym typeface="Symbol" panose="05050102010706020507" pitchFamily="18" charset="2"/>
              </a:rPr>
              <a:t></a:t>
            </a:r>
            <a:r>
              <a:rPr lang="en-US" altLang="ja-JP" baseline="-25000" dirty="0" smtClean="0">
                <a:sym typeface="Symbol" panose="05050102010706020507" pitchFamily="18" charset="2"/>
              </a:rPr>
              <a:t>c</a:t>
            </a:r>
            <a:r>
              <a:rPr lang="en-US" altLang="ja-JP" dirty="0" smtClean="0">
                <a:sym typeface="Symbol" panose="05050102010706020507" pitchFamily="18" charset="2"/>
              </a:rPr>
              <a:t> production (was difficult in Run2) will be in target</a:t>
            </a:r>
          </a:p>
          <a:p>
            <a:pPr lvl="1"/>
            <a:endParaRPr lang="en-US" altLang="ja-JP" dirty="0" smtClean="0">
              <a:sym typeface="Symbol" panose="05050102010706020507" pitchFamily="18" charset="2"/>
            </a:endParaRPr>
          </a:p>
          <a:p>
            <a:pPr marL="457200" lvl="1" indent="0">
              <a:buNone/>
            </a:pPr>
            <a:r>
              <a:rPr lang="en-US" altLang="ja-JP" sz="1400" i="1" dirty="0" smtClean="0"/>
              <a:t>see more </a:t>
            </a:r>
            <a:r>
              <a:rPr lang="en-US" altLang="ja-JP" sz="1400" i="1" dirty="0"/>
              <a:t>details in </a:t>
            </a:r>
            <a:r>
              <a:rPr lang="en-US" altLang="ja-JP" sz="1400" i="1" dirty="0" smtClean="0"/>
              <a:t>CERN-LHCC-2012-012 “Upgrade of ALICE experiment: Letter of Intent</a:t>
            </a:r>
            <a:endParaRPr kumimoji="1" lang="ja-JP" altLang="en-US" sz="1400" i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19" y="3013022"/>
            <a:ext cx="5137745" cy="34798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24" y="3132354"/>
            <a:ext cx="4447231" cy="3462235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55306" y="3280614"/>
            <a:ext cx="61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data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839108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Conclusive table of performance of upgraded ALICE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841999"/>
              </p:ext>
            </p:extLst>
          </p:nvPr>
        </p:nvGraphicFramePr>
        <p:xfrm>
          <a:off x="959114" y="1607754"/>
          <a:ext cx="10197282" cy="48851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4750">
                  <a:extLst>
                    <a:ext uri="{9D8B030D-6E8A-4147-A177-3AD203B41FA5}">
                      <a16:colId xmlns:a16="http://schemas.microsoft.com/office/drawing/2014/main" val="2230234472"/>
                    </a:ext>
                  </a:extLst>
                </a:gridCol>
                <a:gridCol w="1355154">
                  <a:extLst>
                    <a:ext uri="{9D8B030D-6E8A-4147-A177-3AD203B41FA5}">
                      <a16:colId xmlns:a16="http://schemas.microsoft.com/office/drawing/2014/main" val="797177610"/>
                    </a:ext>
                  </a:extLst>
                </a:gridCol>
                <a:gridCol w="2177456">
                  <a:extLst>
                    <a:ext uri="{9D8B030D-6E8A-4147-A177-3AD203B41FA5}">
                      <a16:colId xmlns:a16="http://schemas.microsoft.com/office/drawing/2014/main" val="1834606638"/>
                    </a:ext>
                  </a:extLst>
                </a:gridCol>
                <a:gridCol w="4229922">
                  <a:extLst>
                    <a:ext uri="{9D8B030D-6E8A-4147-A177-3AD203B41FA5}">
                      <a16:colId xmlns:a16="http://schemas.microsoft.com/office/drawing/2014/main" val="2641010835"/>
                    </a:ext>
                  </a:extLst>
                </a:gridCol>
              </a:tblGrid>
              <a:tr h="49174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Run1+2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Run3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typical</a:t>
                      </a:r>
                      <a:r>
                        <a:rPr kumimoji="1" lang="en-US" altLang="ja-JP" baseline="0" dirty="0" smtClean="0"/>
                        <a:t> signals, physics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72441"/>
                  </a:ext>
                </a:extLst>
              </a:tr>
              <a:tr h="3084738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minimum bias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event</a:t>
                      </a:r>
                    </a:p>
                    <a:p>
                      <a:r>
                        <a:rPr kumimoji="1" lang="en-US" altLang="ja-JP" dirty="0" smtClean="0"/>
                        <a:t>&amp;</a:t>
                      </a:r>
                    </a:p>
                    <a:p>
                      <a:r>
                        <a:rPr kumimoji="1" lang="en-US" altLang="ja-JP" dirty="0" err="1" smtClean="0"/>
                        <a:t>untriggerable</a:t>
                      </a:r>
                      <a:r>
                        <a:rPr kumimoji="1" lang="en-US" altLang="ja-JP" baseline="0" dirty="0" smtClean="0"/>
                        <a:t> rare event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&lt;</a:t>
                      </a:r>
                      <a:r>
                        <a:rPr kumimoji="1" lang="en-US" altLang="ja-JP" baseline="0" dirty="0" smtClean="0"/>
                        <a:t> 1 billion</a:t>
                      </a:r>
                      <a:endParaRPr kumimoji="1" lang="en-US" altLang="ja-JP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&lt; 0.1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baseline="30000" dirty="0" smtClean="0"/>
                        <a:t>—1</a:t>
                      </a:r>
                      <a:r>
                        <a:rPr kumimoji="1" lang="en-US" altLang="ja-JP" dirty="0" smtClean="0"/>
                        <a:t> 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x100</a:t>
                      </a:r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 statistics</a:t>
                      </a:r>
                      <a:endParaRPr kumimoji="1" lang="en-US" altLang="ja-JP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(10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baseline="30000" dirty="0" smtClean="0"/>
                        <a:t>—1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dirty="0" smtClean="0"/>
                        <a:t>any kind of single particle analysis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dirty="0" err="1" smtClean="0"/>
                        <a:t>e</a:t>
                      </a:r>
                      <a:r>
                        <a:rPr kumimoji="1" lang="en-US" altLang="ja-JP" baseline="30000" dirty="0" err="1" smtClean="0"/>
                        <a:t>+</a:t>
                      </a:r>
                      <a:r>
                        <a:rPr kumimoji="1" lang="en-US" altLang="ja-JP" dirty="0" err="1" smtClean="0"/>
                        <a:t>e</a:t>
                      </a:r>
                      <a:r>
                        <a:rPr kumimoji="1" lang="en-US" altLang="ja-JP" baseline="30000" dirty="0" smtClean="0"/>
                        <a:t>—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smtClean="0"/>
                        <a:t>low invariant mass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baseline="0" dirty="0" smtClean="0"/>
                        <a:t>such as anti-nuclei (/</a:t>
                      </a:r>
                      <a:r>
                        <a:rPr kumimoji="1" lang="en-US" altLang="ja-JP" baseline="30000" dirty="0" smtClean="0"/>
                        <a:t>4</a:t>
                      </a:r>
                      <a:r>
                        <a:rPr kumimoji="1" lang="en-US" altLang="ja-JP" baseline="0" dirty="0" smtClean="0"/>
                        <a:t>He) (already visible)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/>
                        <a:t>low-</a:t>
                      </a:r>
                      <a:r>
                        <a:rPr kumimoji="1" lang="en-US" altLang="ja-JP" baseline="0" dirty="0" err="1" smtClean="0"/>
                        <a:t>pT</a:t>
                      </a:r>
                      <a:r>
                        <a:rPr kumimoji="1" lang="en-US" altLang="ja-JP" baseline="0" dirty="0" smtClean="0"/>
                        <a:t> multi-particle decay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/>
                        <a:t>open heavy flavor baryons as tools</a:t>
                      </a:r>
                    </a:p>
                    <a:p>
                      <a:pPr marL="1200150" lvl="2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c, c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hyper-nuclei such as </a:t>
                      </a:r>
                      <a:r>
                        <a:rPr kumimoji="1" lang="en-US" altLang="ja-JP" baseline="30000" dirty="0" smtClean="0">
                          <a:sym typeface="Symbol" panose="05050102010706020507" pitchFamily="18" charset="2"/>
                        </a:rPr>
                        <a:t>3</a:t>
                      </a:r>
                      <a:r>
                        <a:rPr kumimoji="1" lang="en-US" altLang="ja-JP" baseline="-25000" dirty="0" smtClean="0">
                          <a:sym typeface="Symbol" panose="05050102010706020507" pitchFamily="18" charset="2"/>
                        </a:rPr>
                        <a:t></a:t>
                      </a: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H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H-</a:t>
                      </a:r>
                      <a:r>
                        <a:rPr kumimoji="1" lang="en-US" altLang="ja-JP" baseline="0" dirty="0" err="1" smtClean="0">
                          <a:sym typeface="Symbol" panose="05050102010706020507" pitchFamily="18" charset="2"/>
                        </a:rPr>
                        <a:t>dibaryons</a:t>
                      </a: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 (upper limit?)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hyper nuclei</a:t>
                      </a:r>
                      <a:endParaRPr kumimoji="1" lang="en-US" altLang="ja-JP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9610"/>
                  </a:ext>
                </a:extLst>
              </a:tr>
              <a:tr h="1308638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triggerable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rare event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~10</a:t>
                      </a:r>
                      <a:r>
                        <a:rPr kumimoji="1" lang="en-US" altLang="ja-JP" baseline="0" dirty="0" smtClean="0"/>
                        <a:t> billion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~1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baseline="30000" dirty="0" smtClean="0"/>
                        <a:t>—1</a:t>
                      </a:r>
                      <a:r>
                        <a:rPr kumimoji="1" lang="en-US" altLang="ja-JP" dirty="0" smtClean="0"/>
                        <a:t> 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x10 statistics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(10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baseline="30000" dirty="0" smtClean="0"/>
                        <a:t>—1</a:t>
                      </a:r>
                      <a:r>
                        <a:rPr kumimoji="1" lang="en-US" altLang="ja-JP" dirty="0" smtClean="0"/>
                        <a:t>) 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dirty="0" smtClean="0"/>
                        <a:t>high </a:t>
                      </a:r>
                      <a:r>
                        <a:rPr kumimoji="1" lang="en-US" altLang="ja-JP" baseline="0" dirty="0" err="1" smtClean="0"/>
                        <a:t>p</a:t>
                      </a:r>
                      <a:r>
                        <a:rPr kumimoji="1" lang="en-US" altLang="ja-JP" baseline="-25000" dirty="0" err="1" smtClean="0"/>
                        <a:t>T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jet related observables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dirty="0" smtClean="0"/>
                        <a:t>high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p</a:t>
                      </a:r>
                      <a:r>
                        <a:rPr kumimoji="1" lang="en-US" altLang="ja-JP" baseline="-25000" dirty="0" err="1" smtClean="0"/>
                        <a:t>T</a:t>
                      </a:r>
                      <a:r>
                        <a:rPr kumimoji="1" lang="en-US" altLang="ja-JP" baseline="0" dirty="0" smtClean="0"/>
                        <a:t> gamma, electron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baseline="0" dirty="0" smtClean="0"/>
                        <a:t>such as </a:t>
                      </a:r>
                      <a:r>
                        <a:rPr kumimoji="1" lang="en-US" altLang="ja-JP" baseline="0" dirty="0" smtClean="0">
                          <a:sym typeface="Symbol" panose="05050102010706020507" pitchFamily="18" charset="2"/>
                        </a:rPr>
                        <a:t> and maybe top-quark related?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59965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24950" y="1059125"/>
            <a:ext cx="190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central barrel case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60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088228"/>
              </p:ext>
            </p:extLst>
          </p:nvPr>
        </p:nvGraphicFramePr>
        <p:xfrm>
          <a:off x="281789" y="962856"/>
          <a:ext cx="11610820" cy="567720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93140">
                  <a:extLst>
                    <a:ext uri="{9D8B030D-6E8A-4147-A177-3AD203B41FA5}">
                      <a16:colId xmlns:a16="http://schemas.microsoft.com/office/drawing/2014/main" val="2590157949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376525351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2572276311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3957360693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643754259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57521370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930058879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2863679882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975216881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4064719016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3858238287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2836953492"/>
                    </a:ext>
                  </a:extLst>
                </a:gridCol>
                <a:gridCol w="893140">
                  <a:extLst>
                    <a:ext uri="{9D8B030D-6E8A-4147-A177-3AD203B41FA5}">
                      <a16:colId xmlns:a16="http://schemas.microsoft.com/office/drawing/2014/main" val="1424022051"/>
                    </a:ext>
                  </a:extLst>
                </a:gridCol>
              </a:tblGrid>
              <a:tr h="36799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2018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2019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2020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2021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2022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2023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19185474"/>
                  </a:ext>
                </a:extLst>
              </a:tr>
              <a:tr h="530921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LHC</a:t>
                      </a:r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  <a:p>
                      <a:endParaRPr kumimoji="1" lang="en-US" altLang="ja-JP" dirty="0" smtClean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7484526"/>
                  </a:ext>
                </a:extLst>
              </a:tr>
            </a:tbl>
          </a:graphicData>
        </a:graphic>
      </p:graphicFrame>
      <p:sp>
        <p:nvSpPr>
          <p:cNvPr id="153" name="ホームベース 152"/>
          <p:cNvSpPr/>
          <p:nvPr/>
        </p:nvSpPr>
        <p:spPr>
          <a:xfrm>
            <a:off x="1179278" y="5331033"/>
            <a:ext cx="3937911" cy="24078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6" name="直線コネクタ 125"/>
          <p:cNvCxnSpPr/>
          <p:nvPr/>
        </p:nvCxnSpPr>
        <p:spPr>
          <a:xfrm flipV="1">
            <a:off x="281789" y="2390773"/>
            <a:ext cx="11610820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/>
          <p:cNvCxnSpPr/>
          <p:nvPr/>
        </p:nvCxnSpPr>
        <p:spPr>
          <a:xfrm flipV="1">
            <a:off x="290590" y="3530092"/>
            <a:ext cx="11610820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290590" y="4717030"/>
            <a:ext cx="11610820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/>
          <p:nvPr/>
        </p:nvCxnSpPr>
        <p:spPr>
          <a:xfrm flipV="1">
            <a:off x="290590" y="5163226"/>
            <a:ext cx="11610820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ALICE-TPC-J </a:t>
            </a:r>
            <a:r>
              <a:rPr lang="en-US" altLang="ja-JP" dirty="0"/>
              <a:t>g</a:t>
            </a:r>
            <a:r>
              <a:rPr kumimoji="1" lang="en-US" altLang="ja-JP" dirty="0" smtClean="0"/>
              <a:t>roup </a:t>
            </a:r>
            <a:r>
              <a:rPr lang="en-US" altLang="ja-JP" dirty="0" smtClean="0"/>
              <a:t>roadmap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71134" y="5299314"/>
            <a:ext cx="342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大山・郡司基盤</a:t>
            </a:r>
            <a:r>
              <a:rPr lang="en-US" altLang="ja-JP" sz="1400" dirty="0" smtClean="0"/>
              <a:t>B(~500</a:t>
            </a:r>
            <a:r>
              <a:rPr lang="ja-JP" altLang="en-US" sz="1400" dirty="0" smtClean="0"/>
              <a:t>万</a:t>
            </a:r>
            <a:r>
              <a:rPr lang="en-US" altLang="ja-JP" sz="1400" dirty="0" smtClean="0"/>
              <a:t>/y) for TPC CRU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2767" y="2404614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</a:t>
            </a:r>
            <a:r>
              <a:rPr kumimoji="1" lang="en-US" altLang="ja-JP" dirty="0" smtClean="0"/>
              <a:t>etector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6076" y="354912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physics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2030" y="5186564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funding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2243162" y="6126132"/>
            <a:ext cx="515711" cy="25007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20" name="直線矢印コネクタ 19"/>
          <p:cNvCxnSpPr>
            <a:stCxn id="18" idx="3"/>
          </p:cNvCxnSpPr>
          <p:nvPr/>
        </p:nvCxnSpPr>
        <p:spPr>
          <a:xfrm>
            <a:off x="2758873" y="6251172"/>
            <a:ext cx="874664" cy="5249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829053" y="2467387"/>
            <a:ext cx="273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 smtClean="0"/>
              <a:t>GEM TPC construction</a:t>
            </a: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1168499" y="2779215"/>
            <a:ext cx="2593675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829053" y="2755113"/>
            <a:ext cx="3606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 smtClean="0"/>
              <a:t>readout </a:t>
            </a:r>
            <a:r>
              <a:rPr lang="en-US" altLang="ja-JP" dirty="0"/>
              <a:t>system (CRU-firmware)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3142294" y="3060111"/>
            <a:ext cx="3077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i</a:t>
            </a:r>
            <a:r>
              <a:rPr lang="en-US" altLang="ja-JP" dirty="0" smtClean="0"/>
              <a:t>ntegration and commissioning</a:t>
            </a:r>
            <a:endParaRPr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841040" y="3528836"/>
            <a:ext cx="3198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 smtClean="0"/>
              <a:t>physics </a:t>
            </a:r>
            <a:r>
              <a:rPr lang="en-US" altLang="ja-JP" dirty="0"/>
              <a:t>case considerations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2691338" y="3961325"/>
            <a:ext cx="3807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 smtClean="0"/>
              <a:t>analysis preparations, simulations</a:t>
            </a:r>
            <a:endParaRPr lang="en-US" altLang="ja-JP" dirty="0"/>
          </a:p>
        </p:txBody>
      </p:sp>
      <p:sp>
        <p:nvSpPr>
          <p:cNvPr id="34" name="正方形/長方形 33"/>
          <p:cNvSpPr/>
          <p:nvPr/>
        </p:nvSpPr>
        <p:spPr>
          <a:xfrm>
            <a:off x="8372064" y="3590229"/>
            <a:ext cx="1285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H.I. </a:t>
            </a:r>
            <a:r>
              <a:rPr lang="en-US" altLang="ja-JP" dirty="0"/>
              <a:t>a</a:t>
            </a:r>
            <a:r>
              <a:rPr lang="en-US" altLang="ja-JP" dirty="0" smtClean="0"/>
              <a:t>nalysis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10046558" y="3960681"/>
            <a:ext cx="1822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p</a:t>
            </a:r>
            <a:r>
              <a:rPr lang="en-US" altLang="ja-JP" dirty="0" smtClean="0">
                <a:solidFill>
                  <a:srgbClr val="FF0000"/>
                </a:solidFill>
              </a:rPr>
              <a:t>aper production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331406" y="1510627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Run2</a:t>
            </a:r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1186321" y="1829906"/>
            <a:ext cx="1740909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2979909" y="1829906"/>
            <a:ext cx="3551208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6596332" y="1829906"/>
            <a:ext cx="5296277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/>
          <p:cNvSpPr/>
          <p:nvPr/>
        </p:nvSpPr>
        <p:spPr>
          <a:xfrm>
            <a:off x="3071118" y="1510030"/>
            <a:ext cx="1811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Long Shutdown 2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6783058" y="1510627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Run 3</a:t>
            </a:r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7968960" y="2261350"/>
            <a:ext cx="364332" cy="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>
          <a:xfrm>
            <a:off x="7349642" y="1845772"/>
            <a:ext cx="252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1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st</a:t>
            </a:r>
            <a:r>
              <a:rPr lang="en-US" altLang="ja-JP" dirty="0" smtClean="0">
                <a:solidFill>
                  <a:srgbClr val="FF0000"/>
                </a:solidFill>
              </a:rPr>
              <a:t> H.I. @ 50 kHz 10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6</a:t>
            </a:r>
            <a:r>
              <a:rPr lang="en-US" altLang="ja-JP" dirty="0" smtClean="0">
                <a:solidFill>
                  <a:srgbClr val="FF0000"/>
                </a:solidFill>
              </a:rPr>
              <a:t> sec</a:t>
            </a:r>
          </a:p>
        </p:txBody>
      </p:sp>
      <p:cxnSp>
        <p:nvCxnSpPr>
          <p:cNvPr id="54" name="直線矢印コネクタ 53"/>
          <p:cNvCxnSpPr/>
          <p:nvPr/>
        </p:nvCxnSpPr>
        <p:spPr>
          <a:xfrm>
            <a:off x="2607466" y="2253415"/>
            <a:ext cx="364332" cy="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>
            <a:off x="1965144" y="1849339"/>
            <a:ext cx="1849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last low </a:t>
            </a:r>
            <a:r>
              <a:rPr lang="en-US" altLang="ja-JP" dirty="0" err="1" smtClean="0"/>
              <a:t>lumi</a:t>
            </a:r>
            <a:r>
              <a:rPr lang="en-US" altLang="ja-JP" dirty="0" smtClean="0"/>
              <a:t>. H.I. </a:t>
            </a:r>
          </a:p>
        </p:txBody>
      </p:sp>
      <p:cxnSp>
        <p:nvCxnSpPr>
          <p:cNvPr id="56" name="直線矢印コネクタ 55"/>
          <p:cNvCxnSpPr/>
          <p:nvPr/>
        </p:nvCxnSpPr>
        <p:spPr>
          <a:xfrm>
            <a:off x="1168498" y="3081140"/>
            <a:ext cx="3587015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962005" y="3406068"/>
            <a:ext cx="3587015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6531117" y="2252194"/>
            <a:ext cx="1428188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/>
          <p:cNvSpPr/>
          <p:nvPr/>
        </p:nvSpPr>
        <p:spPr>
          <a:xfrm>
            <a:off x="6497983" y="188305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pp</a:t>
            </a:r>
          </a:p>
        </p:txBody>
      </p:sp>
      <p:cxnSp>
        <p:nvCxnSpPr>
          <p:cNvPr id="62" name="直線矢印コネクタ 61"/>
          <p:cNvCxnSpPr/>
          <p:nvPr/>
        </p:nvCxnSpPr>
        <p:spPr>
          <a:xfrm>
            <a:off x="9743126" y="2258225"/>
            <a:ext cx="364332" cy="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>
            <a:off x="11508157" y="2252194"/>
            <a:ext cx="364332" cy="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>
            <a:off x="6539784" y="3406068"/>
            <a:ext cx="5332705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正方形/長方形 65"/>
          <p:cNvSpPr/>
          <p:nvPr/>
        </p:nvSpPr>
        <p:spPr>
          <a:xfrm>
            <a:off x="6622156" y="3060771"/>
            <a:ext cx="1225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</a:t>
            </a:r>
            <a:r>
              <a:rPr lang="en-US" altLang="ja-JP" dirty="0" smtClean="0">
                <a:solidFill>
                  <a:srgbClr val="FF0000"/>
                </a:solidFill>
              </a:rPr>
              <a:t>ata taking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67" name="直線矢印コネクタ 66"/>
          <p:cNvCxnSpPr/>
          <p:nvPr/>
        </p:nvCxnSpPr>
        <p:spPr>
          <a:xfrm>
            <a:off x="1179278" y="2252194"/>
            <a:ext cx="1428188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正方形/長方形 67"/>
          <p:cNvSpPr/>
          <p:nvPr/>
        </p:nvSpPr>
        <p:spPr>
          <a:xfrm>
            <a:off x="1123140" y="1898674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pp</a:t>
            </a:r>
          </a:p>
        </p:txBody>
      </p:sp>
      <p:cxnSp>
        <p:nvCxnSpPr>
          <p:cNvPr id="69" name="直線矢印コネクタ 68"/>
          <p:cNvCxnSpPr/>
          <p:nvPr/>
        </p:nvCxnSpPr>
        <p:spPr>
          <a:xfrm>
            <a:off x="1168497" y="3909276"/>
            <a:ext cx="3587015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/>
          <p:nvPr/>
        </p:nvCxnSpPr>
        <p:spPr>
          <a:xfrm>
            <a:off x="2967727" y="4281605"/>
            <a:ext cx="3654429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>
            <a:off x="6549020" y="4554775"/>
            <a:ext cx="2657116" cy="0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/>
          <p:cNvSpPr/>
          <p:nvPr/>
        </p:nvSpPr>
        <p:spPr>
          <a:xfrm>
            <a:off x="7044666" y="3960681"/>
            <a:ext cx="2162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</a:t>
            </a:r>
            <a:r>
              <a:rPr lang="en-US" altLang="ja-JP" dirty="0" smtClean="0"/>
              <a:t>p reference analysis</a:t>
            </a:r>
            <a:br>
              <a:rPr lang="en-US" altLang="ja-JP" dirty="0" smtClean="0"/>
            </a:br>
            <a:r>
              <a:rPr lang="en-US" altLang="ja-JP" dirty="0" smtClean="0"/>
              <a:t>calibration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>
            <a:off x="8167606" y="3907824"/>
            <a:ext cx="1956332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/>
          <p:cNvCxnSpPr/>
          <p:nvPr/>
        </p:nvCxnSpPr>
        <p:spPr>
          <a:xfrm>
            <a:off x="10107458" y="4281605"/>
            <a:ext cx="1692480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8088770" y="2267676"/>
            <a:ext cx="202168" cy="158729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>
            <a:off x="6807705" y="2294594"/>
            <a:ext cx="184482" cy="220794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9817059" y="3951533"/>
            <a:ext cx="290399" cy="31689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 flipV="1">
            <a:off x="9207502" y="4283846"/>
            <a:ext cx="899956" cy="28302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正方形/長方形 92"/>
          <p:cNvSpPr/>
          <p:nvPr/>
        </p:nvSpPr>
        <p:spPr>
          <a:xfrm>
            <a:off x="8913965" y="2659824"/>
            <a:ext cx="2926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ALICE x100 event rate of Run2</a:t>
            </a:r>
            <a:br>
              <a:rPr lang="en-US" altLang="ja-JP" sz="1400" dirty="0" smtClean="0">
                <a:solidFill>
                  <a:srgbClr val="FF0000"/>
                </a:solidFill>
              </a:rPr>
            </a:br>
            <a:r>
              <a:rPr lang="en-US" altLang="ja-JP" sz="1400" dirty="0" smtClean="0">
                <a:solidFill>
                  <a:srgbClr val="FF0000"/>
                </a:solidFill>
              </a:rPr>
              <a:t>aiming 10 nb</a:t>
            </a:r>
            <a:r>
              <a:rPr lang="en-US" altLang="ja-JP" sz="1400" baseline="30000" dirty="0" smtClean="0">
                <a:solidFill>
                  <a:srgbClr val="FF0000"/>
                </a:solidFill>
              </a:rPr>
              <a:t>-1</a:t>
            </a:r>
            <a:r>
              <a:rPr lang="en-US" altLang="ja-JP" sz="1400" dirty="0" smtClean="0">
                <a:solidFill>
                  <a:srgbClr val="FF0000"/>
                </a:solidFill>
              </a:rPr>
              <a:t> 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m.b</a:t>
            </a:r>
            <a:r>
              <a:rPr lang="en-US" altLang="ja-JP" sz="1400" dirty="0" smtClean="0">
                <a:solidFill>
                  <a:srgbClr val="FF0000"/>
                </a:solidFill>
              </a:rPr>
              <a:t>. on tape in 3 years</a:t>
            </a:r>
            <a:endParaRPr lang="ja-JP" altLang="en-US" sz="1400" dirty="0" smtClean="0">
              <a:solidFill>
                <a:srgbClr val="FF0000"/>
              </a:solidFill>
            </a:endParaRPr>
          </a:p>
        </p:txBody>
      </p:sp>
      <p:cxnSp>
        <p:nvCxnSpPr>
          <p:cNvPr id="94" name="直線矢印コネクタ 93"/>
          <p:cNvCxnSpPr/>
          <p:nvPr/>
        </p:nvCxnSpPr>
        <p:spPr>
          <a:xfrm flipH="1" flipV="1">
            <a:off x="8319924" y="2338658"/>
            <a:ext cx="651548" cy="42444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テキスト ボックス 103"/>
          <p:cNvSpPr txBox="1"/>
          <p:nvPr/>
        </p:nvSpPr>
        <p:spPr>
          <a:xfrm>
            <a:off x="10885249" y="5120119"/>
            <a:ext cx="1283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PHYSICS</a:t>
            </a:r>
          </a:p>
          <a:p>
            <a:pPr algn="ctr"/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OUTPUT</a:t>
            </a:r>
            <a:b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in &lt;5 years!</a:t>
            </a:r>
          </a:p>
        </p:txBody>
      </p:sp>
      <p:cxnSp>
        <p:nvCxnSpPr>
          <p:cNvPr id="105" name="直線矢印コネクタ 104"/>
          <p:cNvCxnSpPr/>
          <p:nvPr/>
        </p:nvCxnSpPr>
        <p:spPr>
          <a:xfrm>
            <a:off x="2296576" y="3971274"/>
            <a:ext cx="9552" cy="214683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楕円 106"/>
          <p:cNvSpPr/>
          <p:nvPr/>
        </p:nvSpPr>
        <p:spPr>
          <a:xfrm>
            <a:off x="2208984" y="3841295"/>
            <a:ext cx="163114" cy="1569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/>
          <p:cNvSpPr/>
          <p:nvPr/>
        </p:nvSpPr>
        <p:spPr>
          <a:xfrm>
            <a:off x="2153005" y="6074385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apply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15" name="正方形/長方形 114"/>
          <p:cNvSpPr/>
          <p:nvPr/>
        </p:nvSpPr>
        <p:spPr>
          <a:xfrm>
            <a:off x="3860500" y="2373694"/>
            <a:ext cx="2639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ym typeface="Wingdings" panose="05000000000000000000" pitchFamily="2" charset="2"/>
              </a:rPr>
              <a:t>ALICE 1 nb</a:t>
            </a:r>
            <a:r>
              <a:rPr lang="en-US" altLang="ja-JP" sz="1400" baseline="30000" dirty="0" smtClean="0">
                <a:sym typeface="Wingdings" panose="05000000000000000000" pitchFamily="2" charset="2"/>
              </a:rPr>
              <a:t>-1</a:t>
            </a:r>
            <a:r>
              <a:rPr lang="en-US" altLang="ja-JP" sz="1400" dirty="0" smtClean="0">
                <a:sym typeface="Wingdings" panose="05000000000000000000" pitchFamily="2" charset="2"/>
              </a:rPr>
              <a:t> rare trigger complete</a:t>
            </a:r>
            <a:endParaRPr lang="en-US" altLang="ja-JP" sz="1400" dirty="0" smtClean="0"/>
          </a:p>
        </p:txBody>
      </p:sp>
      <p:cxnSp>
        <p:nvCxnSpPr>
          <p:cNvPr id="117" name="直線矢印コネクタ 116"/>
          <p:cNvCxnSpPr/>
          <p:nvPr/>
        </p:nvCxnSpPr>
        <p:spPr>
          <a:xfrm flipH="1" flipV="1">
            <a:off x="2956638" y="2311445"/>
            <a:ext cx="982195" cy="19924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矢印コネクタ 118"/>
          <p:cNvCxnSpPr/>
          <p:nvPr/>
        </p:nvCxnSpPr>
        <p:spPr>
          <a:xfrm>
            <a:off x="3053690" y="3939901"/>
            <a:ext cx="42040" cy="36265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/>
          <p:nvPr/>
        </p:nvCxnSpPr>
        <p:spPr>
          <a:xfrm>
            <a:off x="6626532" y="4294918"/>
            <a:ext cx="30123" cy="25985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正方形/長方形 122"/>
          <p:cNvSpPr/>
          <p:nvPr/>
        </p:nvSpPr>
        <p:spPr>
          <a:xfrm>
            <a:off x="1956156" y="6332287"/>
            <a:ext cx="1105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ym typeface="Wingdings" panose="05000000000000000000" pitchFamily="2" charset="2"/>
              </a:rPr>
              <a:t>next month!</a:t>
            </a:r>
            <a:endParaRPr lang="en-US" altLang="ja-JP" sz="1400" b="1" dirty="0" smtClean="0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256076" y="4744953"/>
            <a:ext cx="90120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/>
              <a:t>p</a:t>
            </a:r>
            <a:r>
              <a:rPr kumimoji="1" lang="en-US" altLang="ja-JP" dirty="0" smtClean="0"/>
              <a:t>eople</a:t>
            </a:r>
            <a:br>
              <a:rPr kumimoji="1" lang="en-US" altLang="ja-JP" dirty="0" smtClean="0"/>
            </a:br>
            <a:r>
              <a:rPr kumimoji="1" lang="en-US" altLang="ja-JP" dirty="0" smtClean="0"/>
              <a:t>@CERN</a:t>
            </a:r>
            <a:endParaRPr kumimoji="1" lang="ja-JP" altLang="en-US" dirty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1804211" y="4840748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1-2</a:t>
            </a:r>
            <a:endParaRPr kumimoji="1" lang="ja-JP" altLang="en-US" dirty="0"/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3550628" y="4843598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3-4</a:t>
            </a:r>
            <a:endParaRPr kumimoji="1" lang="ja-JP" altLang="en-US" dirty="0"/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5392916" y="4845450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5-6</a:t>
            </a:r>
            <a:endParaRPr kumimoji="1" lang="ja-JP" altLang="en-US" dirty="0"/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7186456" y="4849435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5-6</a:t>
            </a:r>
            <a:endParaRPr kumimoji="1" lang="ja-JP" altLang="en-US" dirty="0"/>
          </a:p>
        </p:txBody>
      </p:sp>
      <p:sp>
        <p:nvSpPr>
          <p:cNvPr id="138" name="テキスト ボックス 137"/>
          <p:cNvSpPr txBox="1"/>
          <p:nvPr/>
        </p:nvSpPr>
        <p:spPr>
          <a:xfrm>
            <a:off x="8965411" y="4844582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5-6</a:t>
            </a:r>
            <a:endParaRPr kumimoji="1" lang="ja-JP" altLang="en-US" dirty="0"/>
          </a:p>
        </p:txBody>
      </p:sp>
      <p:sp>
        <p:nvSpPr>
          <p:cNvPr id="140" name="テキスト ボックス 139"/>
          <p:cNvSpPr txBox="1"/>
          <p:nvPr/>
        </p:nvSpPr>
        <p:spPr>
          <a:xfrm>
            <a:off x="10750560" y="4838978"/>
            <a:ext cx="489236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5-6</a:t>
            </a:r>
            <a:endParaRPr kumimoji="1" lang="ja-JP" altLang="en-US" dirty="0"/>
          </a:p>
        </p:txBody>
      </p:sp>
      <p:cxnSp>
        <p:nvCxnSpPr>
          <p:cNvPr id="143" name="直線矢印コネクタ 142"/>
          <p:cNvCxnSpPr/>
          <p:nvPr/>
        </p:nvCxnSpPr>
        <p:spPr>
          <a:xfrm flipV="1">
            <a:off x="4302775" y="3424079"/>
            <a:ext cx="232159" cy="270205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正方形/長方形 147"/>
          <p:cNvSpPr/>
          <p:nvPr/>
        </p:nvSpPr>
        <p:spPr>
          <a:xfrm>
            <a:off x="4480963" y="3407913"/>
            <a:ext cx="1390573" cy="431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ja-JP" sz="1400" dirty="0">
                <a:solidFill>
                  <a:srgbClr val="FF0000"/>
                </a:solidFill>
              </a:rPr>
              <a:t>c</a:t>
            </a:r>
            <a:r>
              <a:rPr lang="en-US" altLang="ja-JP" sz="1400" dirty="0" smtClean="0">
                <a:solidFill>
                  <a:srgbClr val="FF0000"/>
                </a:solidFill>
              </a:rPr>
              <a:t>ommit for large</a:t>
            </a:r>
            <a:br>
              <a:rPr lang="en-US" altLang="ja-JP" sz="1400" dirty="0" smtClean="0">
                <a:solidFill>
                  <a:srgbClr val="FF0000"/>
                </a:solidFill>
              </a:rPr>
            </a:br>
            <a:r>
              <a:rPr lang="en-US" altLang="ja-JP" sz="1400" dirty="0" smtClean="0">
                <a:solidFill>
                  <a:srgbClr val="FF0000"/>
                </a:solidFill>
              </a:rPr>
              <a:t>procurements</a:t>
            </a:r>
            <a:endParaRPr lang="ja-JP" altLang="en-US" sz="1400" dirty="0" smtClean="0">
              <a:solidFill>
                <a:srgbClr val="FF0000"/>
              </a:solidFill>
            </a:endParaRPr>
          </a:p>
        </p:txBody>
      </p:sp>
      <p:cxnSp>
        <p:nvCxnSpPr>
          <p:cNvPr id="149" name="直線矢印コネクタ 148"/>
          <p:cNvCxnSpPr>
            <a:endCxn id="136" idx="2"/>
          </p:cNvCxnSpPr>
          <p:nvPr/>
        </p:nvCxnSpPr>
        <p:spPr>
          <a:xfrm flipV="1">
            <a:off x="5449129" y="5133349"/>
            <a:ext cx="188405" cy="100215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正方形/長方形 150"/>
          <p:cNvSpPr/>
          <p:nvPr/>
        </p:nvSpPr>
        <p:spPr>
          <a:xfrm>
            <a:off x="5609952" y="5175985"/>
            <a:ext cx="423295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ja-JP" sz="1400" dirty="0">
                <a:solidFill>
                  <a:srgbClr val="FF0000"/>
                </a:solidFill>
              </a:rPr>
              <a:t>l</a:t>
            </a:r>
            <a:r>
              <a:rPr lang="en-US" altLang="ja-JP" sz="1400" dirty="0" smtClean="0">
                <a:solidFill>
                  <a:srgbClr val="FF0000"/>
                </a:solidFill>
              </a:rPr>
              <a:t>arger fraction for hiring 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staff&amp;postdoc</a:t>
            </a:r>
            <a:r>
              <a:rPr lang="en-US" altLang="ja-JP" sz="1400" dirty="0" smtClean="0">
                <a:solidFill>
                  <a:srgbClr val="FF0000"/>
                </a:solidFill>
              </a:rPr>
              <a:t>, station at CERN</a:t>
            </a:r>
            <a:endParaRPr lang="ja-JP" alt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154" name="ホームベース 153"/>
          <p:cNvSpPr/>
          <p:nvPr/>
        </p:nvSpPr>
        <p:spPr>
          <a:xfrm>
            <a:off x="2355150" y="5711645"/>
            <a:ext cx="8121905" cy="24078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98179" y="5683174"/>
            <a:ext cx="2465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郡司・浜垣新領域 </a:t>
            </a:r>
            <a:r>
              <a:rPr lang="en-US" altLang="ja-JP" sz="1400" dirty="0" smtClean="0"/>
              <a:t>(~1500</a:t>
            </a:r>
            <a:r>
              <a:rPr lang="ja-JP" altLang="en-US" sz="1400" dirty="0" smtClean="0"/>
              <a:t>万</a:t>
            </a:r>
            <a:r>
              <a:rPr lang="en-US" altLang="ja-JP" sz="1400" dirty="0" smtClean="0"/>
              <a:t>/y)</a:t>
            </a:r>
            <a:endParaRPr kumimoji="1" lang="ja-JP" altLang="en-US" sz="1400" dirty="0"/>
          </a:p>
        </p:txBody>
      </p:sp>
      <p:sp>
        <p:nvSpPr>
          <p:cNvPr id="155" name="ホームベース 154"/>
          <p:cNvSpPr/>
          <p:nvPr/>
        </p:nvSpPr>
        <p:spPr>
          <a:xfrm>
            <a:off x="3633537" y="6134508"/>
            <a:ext cx="8535461" cy="240782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74111" y="6100537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新科研費 </a:t>
            </a:r>
            <a:r>
              <a:rPr lang="en-US" altLang="ja-JP" sz="1400" dirty="0" smtClean="0"/>
              <a:t>(~4000</a:t>
            </a:r>
            <a:r>
              <a:rPr lang="ja-JP" altLang="en-US" sz="1400" dirty="0" smtClean="0"/>
              <a:t>万</a:t>
            </a:r>
            <a:r>
              <a:rPr lang="en-US" altLang="ja-JP" sz="1400" dirty="0" smtClean="0"/>
              <a:t>/y)</a:t>
            </a:r>
            <a:endParaRPr kumimoji="1" lang="ja-JP" altLang="en-US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463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LHC and ALICE Run1 and Run2</a:t>
            </a:r>
            <a:endParaRPr kumimoji="1" lang="ja-JP" altLang="en-US" dirty="0"/>
          </a:p>
        </p:txBody>
      </p:sp>
      <p:pic>
        <p:nvPicPr>
          <p:cNvPr id="4" name="Picture 2" descr="intLumiRun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" y="2340124"/>
            <a:ext cx="6239489" cy="423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BD1C4A78-7A74-FC4D-B69E-531C73B60198}"/>
              </a:ext>
            </a:extLst>
          </p:cNvPr>
          <p:cNvSpPr txBox="1"/>
          <p:nvPr/>
        </p:nvSpPr>
        <p:spPr>
          <a:xfrm>
            <a:off x="842224" y="254340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03.06.2018</a:t>
            </a:r>
            <a:endParaRPr lang="en-US" sz="2000" b="1" dirty="0"/>
          </a:p>
        </p:txBody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317E8CB7-7D7F-814A-A4DB-D0A3832D2C8C}"/>
              </a:ext>
            </a:extLst>
          </p:cNvPr>
          <p:cNvCxnSpPr>
            <a:cxnSpLocks/>
          </p:cNvCxnSpPr>
          <p:nvPr/>
        </p:nvCxnSpPr>
        <p:spPr>
          <a:xfrm flipH="1">
            <a:off x="4744528" y="2943518"/>
            <a:ext cx="11501" cy="3161789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0">
            <a:extLst>
              <a:ext uri="{FF2B5EF4-FFF2-40B4-BE49-F238E27FC236}">
                <a16:creationId xmlns:a16="http://schemas.microsoft.com/office/drawing/2014/main" id="{1F547EE4-4703-5740-B447-B2E8DE2F5182}"/>
              </a:ext>
            </a:extLst>
          </p:cNvPr>
          <p:cNvSpPr txBox="1"/>
          <p:nvPr/>
        </p:nvSpPr>
        <p:spPr>
          <a:xfrm>
            <a:off x="4225860" y="2559071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28.10.2018</a:t>
            </a:r>
          </a:p>
          <a:p>
            <a:pPr algn="ctr"/>
            <a:r>
              <a:rPr lang="en-US" sz="1200" dirty="0"/>
              <a:t>End of proton run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658" y="2549981"/>
            <a:ext cx="6192342" cy="3843698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2616" y="952275"/>
            <a:ext cx="10515600" cy="4351337"/>
          </a:xfrm>
        </p:spPr>
        <p:txBody>
          <a:bodyPr/>
          <a:lstStyle/>
          <a:p>
            <a:r>
              <a:rPr lang="en-US" altLang="ja-JP" dirty="0" smtClean="0"/>
              <a:t>2016: reached design luminosity</a:t>
            </a:r>
            <a:endParaRPr lang="en-US" altLang="ja-JP" dirty="0"/>
          </a:p>
          <a:p>
            <a:r>
              <a:rPr lang="en-US" altLang="ja-JP" dirty="0" smtClean="0"/>
              <a:t>2017</a:t>
            </a:r>
            <a:r>
              <a:rPr kumimoji="1" lang="en-US" altLang="ja-JP" dirty="0" smtClean="0"/>
              <a:t>: achieved pp 50 fb</a:t>
            </a:r>
            <a:r>
              <a:rPr kumimoji="1" lang="en-US" altLang="ja-JP" baseline="30000" dirty="0" smtClean="0"/>
              <a:t>-1</a:t>
            </a:r>
            <a:r>
              <a:rPr kumimoji="1" lang="en-US" altLang="ja-JP" dirty="0" smtClean="0"/>
              <a:t> with peak luminosity of 2.2x10</a:t>
            </a:r>
            <a:r>
              <a:rPr kumimoji="1" lang="en-US" altLang="ja-JP" baseline="30000" dirty="0" smtClean="0"/>
              <a:t>34</a:t>
            </a:r>
            <a:r>
              <a:rPr kumimoji="1" lang="en-US" altLang="ja-JP" dirty="0" smtClean="0"/>
              <a:t> cm</a:t>
            </a:r>
            <a:r>
              <a:rPr kumimoji="1" lang="en-US" altLang="ja-JP" baseline="30000" dirty="0" smtClean="0"/>
              <a:t>-2</a:t>
            </a:r>
            <a:r>
              <a:rPr kumimoji="1" lang="en-US" altLang="ja-JP" dirty="0" smtClean="0"/>
              <a:t>s</a:t>
            </a:r>
            <a:r>
              <a:rPr kumimoji="1" lang="en-US" altLang="ja-JP" baseline="30000" dirty="0" smtClean="0"/>
              <a:t>-1</a:t>
            </a:r>
            <a:r>
              <a:rPr kumimoji="1" lang="en-US" altLang="ja-JP" dirty="0" smtClean="0"/>
              <a:t> (twice the design luminosity)</a:t>
            </a:r>
          </a:p>
          <a:p>
            <a:r>
              <a:rPr lang="en-US" altLang="ja-JP" dirty="0" smtClean="0"/>
              <a:t>2018 goal: pp 60 fb</a:t>
            </a:r>
            <a:r>
              <a:rPr lang="en-US" altLang="ja-JP" baseline="30000" dirty="0" smtClean="0"/>
              <a:t>-1</a:t>
            </a:r>
            <a:r>
              <a:rPr lang="en-US" altLang="ja-JP" dirty="0" smtClean="0"/>
              <a:t> , with keeping luminosity of 2017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                        </a:t>
            </a:r>
            <a:r>
              <a:rPr lang="en-US" altLang="ja-JP" dirty="0" err="1" smtClean="0"/>
              <a:t>PbPb</a:t>
            </a:r>
            <a:r>
              <a:rPr lang="en-US" altLang="ja-JP" dirty="0" smtClean="0"/>
              <a:t> &gt; 600 </a:t>
            </a:r>
            <a:r>
              <a:rPr lang="en-US" altLang="ja-JP" dirty="0" smtClean="0">
                <a:sym typeface="Symbol" panose="05050102010706020507" pitchFamily="18" charset="2"/>
              </a:rPr>
              <a:t></a:t>
            </a:r>
            <a:r>
              <a:rPr lang="en-US" altLang="ja-JP" dirty="0" smtClean="0"/>
              <a:t>b</a:t>
            </a:r>
            <a:r>
              <a:rPr lang="en-US" altLang="ja-JP" baseline="30000" dirty="0" smtClean="0"/>
              <a:t>-1</a:t>
            </a:r>
            <a:r>
              <a:rPr lang="en-US" altLang="ja-JP" dirty="0" smtClean="0"/>
              <a:t> for ALICE with 24 days of running in November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867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data taking status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56478"/>
            <a:ext cx="5309548" cy="5445112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Pb-Pb</a:t>
            </a:r>
            <a:r>
              <a:rPr lang="en-US" altLang="ja-JP" dirty="0" smtClean="0"/>
              <a:t> data taking as well as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, pp for references and </a:t>
            </a:r>
            <a:r>
              <a:rPr lang="en-US" altLang="ja-JP" dirty="0" err="1" smtClean="0"/>
              <a:t>Xe-Xe</a:t>
            </a:r>
            <a:endParaRPr lang="en-US" altLang="ja-JP" dirty="0" smtClean="0"/>
          </a:p>
          <a:p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6</a:t>
            </a:r>
            <a:r>
              <a:rPr kumimoji="1" lang="en-US" altLang="ja-JP" dirty="0" smtClean="0"/>
              <a:t> seconds heavy ion run per year</a:t>
            </a:r>
          </a:p>
          <a:p>
            <a:r>
              <a:rPr kumimoji="1" lang="en-US" altLang="ja-JP" dirty="0" err="1" smtClean="0"/>
              <a:t>Pb+Pb</a:t>
            </a:r>
            <a:r>
              <a:rPr kumimoji="1" lang="en-US" altLang="ja-JP" dirty="0" smtClean="0"/>
              <a:t> maximum trigger rate is ~2 kHz (100% saturation) but </a:t>
            </a:r>
            <a:r>
              <a:rPr lang="en-US" altLang="ja-JP" dirty="0" smtClean="0"/>
              <a:t>typically …</a:t>
            </a:r>
          </a:p>
          <a:p>
            <a:pPr lvl="1"/>
            <a:r>
              <a:rPr kumimoji="1" lang="en-US" altLang="ja-JP" dirty="0" smtClean="0"/>
              <a:t>80% trigger live time</a:t>
            </a:r>
          </a:p>
          <a:p>
            <a:pPr lvl="1"/>
            <a:r>
              <a:rPr lang="en-US" altLang="ja-JP" dirty="0" smtClean="0"/>
              <a:t>400 Hz trigger rate</a:t>
            </a:r>
          </a:p>
          <a:p>
            <a:pPr lvl="1"/>
            <a:r>
              <a:rPr lang="en-US" altLang="ja-JP" dirty="0" smtClean="0"/>
              <a:t>50-100 Hz </a:t>
            </a:r>
            <a:r>
              <a:rPr lang="en-US" altLang="ja-JP" dirty="0" err="1" smtClean="0"/>
              <a:t>min.bias</a:t>
            </a:r>
            <a:r>
              <a:rPr lang="en-US" altLang="ja-JP" dirty="0" smtClean="0"/>
              <a:t> rate</a:t>
            </a:r>
            <a:br>
              <a:rPr lang="en-US" altLang="ja-JP" dirty="0" smtClean="0"/>
            </a:br>
            <a:r>
              <a:rPr lang="en-US" altLang="ja-JP" dirty="0" smtClean="0"/>
              <a:t>(downscaled)</a:t>
            </a:r>
          </a:p>
          <a:p>
            <a:pPr marL="0" indent="0">
              <a:buNone/>
            </a:pPr>
            <a:r>
              <a:rPr kumimoji="1" lang="en-US" altLang="ja-JP" dirty="0" smtClean="0"/>
              <a:t>    may give</a:t>
            </a:r>
          </a:p>
          <a:p>
            <a:pPr lvl="1"/>
            <a:r>
              <a:rPr kumimoji="1" lang="en-US" altLang="ja-JP" dirty="0" smtClean="0"/>
              <a:t>~1 nb</a:t>
            </a:r>
            <a:r>
              <a:rPr kumimoji="1" lang="en-US" altLang="ja-JP" baseline="30000" dirty="0" smtClean="0"/>
              <a:t>-1</a:t>
            </a:r>
            <a:r>
              <a:rPr kumimoji="1" lang="en-US" altLang="ja-JP" dirty="0" smtClean="0"/>
              <a:t> rare event inspection by trigger</a:t>
            </a:r>
          </a:p>
          <a:p>
            <a:pPr lvl="1"/>
            <a:r>
              <a:rPr lang="en-US" altLang="ja-JP" dirty="0" smtClean="0"/>
              <a:t>1 billion (0.1 nb</a:t>
            </a:r>
            <a:r>
              <a:rPr lang="en-US" altLang="ja-JP" baseline="30000" dirty="0" smtClean="0"/>
              <a:t>-1</a:t>
            </a:r>
            <a:r>
              <a:rPr lang="en-US" altLang="ja-JP" dirty="0" smtClean="0"/>
              <a:t>) </a:t>
            </a:r>
            <a:r>
              <a:rPr lang="en-US" altLang="ja-JP" dirty="0" err="1" smtClean="0"/>
              <a:t>min.bais</a:t>
            </a:r>
            <a:r>
              <a:rPr lang="en-US" altLang="ja-JP" dirty="0" smtClean="0"/>
              <a:t> events</a:t>
            </a:r>
            <a:br>
              <a:rPr lang="en-US" altLang="ja-JP" dirty="0" smtClean="0"/>
            </a:br>
            <a:r>
              <a:rPr lang="en-US" altLang="ja-JP" dirty="0" smtClean="0"/>
              <a:t>(plan as of beginning of Run2)</a:t>
            </a:r>
            <a:endParaRPr lang="en-US" altLang="ja-JP" dirty="0"/>
          </a:p>
          <a:p>
            <a:pPr marL="914400" lvl="2" indent="0">
              <a:buNone/>
            </a:pPr>
            <a:r>
              <a:rPr lang="en-US" altLang="ja-JP" sz="1200" i="1" dirty="0" smtClean="0"/>
              <a:t>see detail performance of ALICE in</a:t>
            </a:r>
            <a:br>
              <a:rPr lang="en-US" altLang="ja-JP" sz="1200" i="1" dirty="0" smtClean="0"/>
            </a:br>
            <a:r>
              <a:rPr lang="en-US" altLang="ja-JP" sz="1200" i="1" dirty="0" smtClean="0"/>
              <a:t>Int</a:t>
            </a:r>
            <a:r>
              <a:rPr lang="en-US" altLang="ja-JP" sz="1200" i="1" dirty="0"/>
              <a:t>. J. Mod. Phys. A 29 (2014) </a:t>
            </a:r>
            <a:r>
              <a:rPr lang="en-US" altLang="ja-JP" sz="1200" i="1" dirty="0" smtClean="0"/>
              <a:t>1430044</a:t>
            </a:r>
            <a:endParaRPr kumimoji="1" lang="en-US" altLang="ja-JP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91" y="1576413"/>
            <a:ext cx="6387175" cy="376076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563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LHC </a:t>
            </a:r>
            <a:r>
              <a:rPr lang="en-US" altLang="ja-JP" dirty="0" smtClean="0"/>
              <a:t>long term plan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222901" y="4252778"/>
            <a:ext cx="5499341" cy="2605219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LS2 : 2019 – 2020</a:t>
            </a:r>
          </a:p>
          <a:p>
            <a:pPr lvl="1"/>
            <a:r>
              <a:rPr lang="en-US" altLang="ja-JP" dirty="0" smtClean="0"/>
              <a:t>Experiments upgrade phase 1</a:t>
            </a:r>
          </a:p>
          <a:p>
            <a:pPr lvl="1"/>
            <a:r>
              <a:rPr lang="en-US" altLang="ja-JP" dirty="0" smtClean="0"/>
              <a:t>Injector upgrade</a:t>
            </a:r>
          </a:p>
          <a:p>
            <a:pPr lvl="1"/>
            <a:r>
              <a:rPr kumimoji="1" lang="en-US" altLang="ja-JP" dirty="0" smtClean="0"/>
              <a:t>Civil engineering for HL-LHC at ATLAS, CMS</a:t>
            </a:r>
          </a:p>
          <a:p>
            <a:pPr lvl="1"/>
            <a:r>
              <a:rPr lang="en-US" altLang="ja-JP" dirty="0" smtClean="0"/>
              <a:t>Magnet and cryogenics</a:t>
            </a:r>
          </a:p>
          <a:p>
            <a:r>
              <a:rPr lang="en-US" altLang="ja-JP" dirty="0" smtClean="0"/>
              <a:t>LS3 : 2024 – 2024</a:t>
            </a:r>
          </a:p>
          <a:p>
            <a:pPr lvl="1"/>
            <a:r>
              <a:rPr lang="en-US" altLang="ja-JP" dirty="0" smtClean="0"/>
              <a:t>Experiments upgrade phase 2</a:t>
            </a:r>
          </a:p>
          <a:p>
            <a:pPr lvl="1"/>
            <a:r>
              <a:rPr lang="en-US" altLang="ja-JP" dirty="0" smtClean="0"/>
              <a:t>HL-LHC preparation</a:t>
            </a:r>
          </a:p>
          <a:p>
            <a:pPr lvl="1"/>
            <a:endParaRPr kumimoji="1"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27" y="923183"/>
            <a:ext cx="10618256" cy="3198195"/>
          </a:xfrm>
          <a:prstGeom prst="rect">
            <a:avLst/>
          </a:prstGeom>
        </p:spPr>
      </p:pic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5488411" y="4252777"/>
            <a:ext cx="6611574" cy="2605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Run3 : 2021 – 2023</a:t>
            </a:r>
            <a:endParaRPr lang="en-US" altLang="ja-JP" dirty="0"/>
          </a:p>
          <a:p>
            <a:pPr lvl="1"/>
            <a:r>
              <a:rPr lang="en-US" altLang="ja-JP" dirty="0" smtClean="0"/>
              <a:t>x2 pp nominal luminosity</a:t>
            </a:r>
          </a:p>
          <a:p>
            <a:pPr lvl="1"/>
            <a:r>
              <a:rPr lang="en-US" altLang="ja-JP" dirty="0" smtClean="0"/>
              <a:t>x6 </a:t>
            </a:r>
            <a:r>
              <a:rPr lang="en-US" altLang="ja-JP" dirty="0" err="1" smtClean="0"/>
              <a:t>PbPb</a:t>
            </a:r>
            <a:r>
              <a:rPr lang="en-US" altLang="ja-JP" dirty="0" smtClean="0"/>
              <a:t> nominal luminosity </a:t>
            </a:r>
            <a:r>
              <a:rPr lang="en-US" altLang="ja-JP" dirty="0" smtClean="0">
                <a:sym typeface="Wingdings" panose="05000000000000000000" pitchFamily="2" charset="2"/>
              </a:rPr>
              <a:t> 50 kHz</a:t>
            </a:r>
            <a:endParaRPr lang="en-US" altLang="ja-JP" dirty="0" smtClean="0"/>
          </a:p>
          <a:p>
            <a:r>
              <a:rPr lang="en-US" altLang="ja-JP" dirty="0" smtClean="0"/>
              <a:t>Run4 : 2026 –   with HL-LHC</a:t>
            </a:r>
          </a:p>
          <a:p>
            <a:pPr lvl="1"/>
            <a:r>
              <a:rPr lang="en-US" altLang="ja-JP" dirty="0"/>
              <a:t>x</a:t>
            </a:r>
            <a:r>
              <a:rPr lang="en-US" altLang="ja-JP" dirty="0" smtClean="0"/>
              <a:t>5 to </a:t>
            </a:r>
            <a:r>
              <a:rPr lang="en-US" altLang="ja-JP" dirty="0"/>
              <a:t>x</a:t>
            </a:r>
            <a:r>
              <a:rPr lang="en-US" altLang="ja-JP" dirty="0" smtClean="0"/>
              <a:t>7 nominal luminosity</a:t>
            </a:r>
          </a:p>
          <a:p>
            <a:pPr lvl="1"/>
            <a:r>
              <a:rPr lang="en-US" altLang="ja-JP" dirty="0" smtClean="0"/>
              <a:t>x7 </a:t>
            </a:r>
            <a:r>
              <a:rPr lang="en-US" altLang="ja-JP" dirty="0" err="1" smtClean="0"/>
              <a:t>PbPb</a:t>
            </a:r>
            <a:r>
              <a:rPr lang="en-US" altLang="ja-JP" dirty="0" smtClean="0"/>
              <a:t> nominal luminosity </a:t>
            </a:r>
          </a:p>
          <a:p>
            <a:r>
              <a:rPr lang="en-US" altLang="ja-JP" dirty="0"/>
              <a:t>a</a:t>
            </a:r>
            <a:r>
              <a:rPr lang="en-US" altLang="ja-JP" dirty="0" smtClean="0"/>
              <a:t>fter</a:t>
            </a:r>
          </a:p>
          <a:p>
            <a:pPr lvl="1"/>
            <a:r>
              <a:rPr lang="en-US" altLang="ja-JP" dirty="0" smtClean="0"/>
              <a:t>HE-LHC (27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) and FCC at 100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(~2040)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893119" y="395818"/>
            <a:ext cx="4120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/>
              <a:t>see more detail in Frederick </a:t>
            </a:r>
            <a:r>
              <a:rPr kumimoji="1" lang="en-US" altLang="ja-JP" sz="1400" i="1" dirty="0" err="1" smtClean="0"/>
              <a:t>Bordry’s</a:t>
            </a:r>
            <a:r>
              <a:rPr kumimoji="1" lang="en-US" altLang="ja-JP" sz="1400" i="1" dirty="0" smtClean="0"/>
              <a:t> talk in LHCP 2018</a:t>
            </a:r>
            <a:endParaRPr kumimoji="1" lang="ja-JP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469384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Upgrades for Run3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5125957" cy="5528461"/>
          </a:xfrm>
        </p:spPr>
        <p:txBody>
          <a:bodyPr>
            <a:normAutofit/>
          </a:bodyPr>
          <a:lstStyle/>
          <a:p>
            <a:r>
              <a:rPr lang="en-US" altLang="ja-JP" dirty="0"/>
              <a:t>New Inner Tracking System (ITS)</a:t>
            </a:r>
          </a:p>
          <a:p>
            <a:pPr marL="457200" lvl="1" indent="0">
              <a:buNone/>
            </a:pPr>
            <a:r>
              <a:rPr lang="en-US" altLang="ja-JP" dirty="0" smtClean="0"/>
              <a:t>MAPS</a:t>
            </a:r>
            <a:r>
              <a:rPr lang="en-US" altLang="ja-JP" dirty="0"/>
              <a:t>: improved </a:t>
            </a:r>
            <a:r>
              <a:rPr lang="en-US" altLang="ja-JP" dirty="0" smtClean="0"/>
              <a:t>resolution, less </a:t>
            </a:r>
            <a:r>
              <a:rPr lang="en-US" altLang="ja-JP" dirty="0"/>
              <a:t>material, faster readout</a:t>
            </a:r>
          </a:p>
          <a:p>
            <a:r>
              <a:rPr lang="en-US" altLang="ja-JP" dirty="0" smtClean="0"/>
              <a:t>New </a:t>
            </a:r>
            <a:r>
              <a:rPr lang="en-US" altLang="ja-JP" dirty="0"/>
              <a:t>Forward Muon Tracker (MFT)</a:t>
            </a:r>
          </a:p>
          <a:p>
            <a:pPr marL="457200" lvl="1" indent="0">
              <a:buNone/>
            </a:pPr>
            <a:r>
              <a:rPr lang="en-US" altLang="ja-JP" dirty="0" smtClean="0"/>
              <a:t>vertex </a:t>
            </a:r>
            <a:r>
              <a:rPr lang="en-US" altLang="ja-JP" dirty="0"/>
              <a:t>tracker at forward rapidity</a:t>
            </a:r>
          </a:p>
          <a:p>
            <a:r>
              <a:rPr lang="en-US" altLang="ja-JP" dirty="0" smtClean="0"/>
              <a:t>New </a:t>
            </a:r>
            <a:r>
              <a:rPr lang="en-US" altLang="ja-JP" dirty="0"/>
              <a:t>TPC Readout Chambers</a:t>
            </a:r>
          </a:p>
          <a:p>
            <a:pPr marL="457200" lvl="1" indent="0">
              <a:buNone/>
            </a:pPr>
            <a:r>
              <a:rPr lang="en-US" altLang="ja-JP" dirty="0" smtClean="0"/>
              <a:t>4-GEM </a:t>
            </a:r>
            <a:r>
              <a:rPr lang="en-US" altLang="ja-JP" dirty="0"/>
              <a:t>detectors</a:t>
            </a:r>
          </a:p>
          <a:p>
            <a:r>
              <a:rPr lang="en-US" altLang="ja-JP" dirty="0" smtClean="0"/>
              <a:t>New </a:t>
            </a:r>
            <a:r>
              <a:rPr lang="en-US" altLang="ja-JP" dirty="0"/>
              <a:t>trigger detectors (FIT, AD)</a:t>
            </a:r>
          </a:p>
          <a:p>
            <a:pPr marL="457200" lvl="1" indent="0">
              <a:buNone/>
            </a:pPr>
            <a:r>
              <a:rPr lang="en-US" altLang="ja-JP" dirty="0" smtClean="0"/>
              <a:t>+ </a:t>
            </a:r>
            <a:r>
              <a:rPr lang="en-US" altLang="ja-JP" dirty="0"/>
              <a:t>centrality, event plane</a:t>
            </a:r>
          </a:p>
          <a:p>
            <a:r>
              <a:rPr lang="en-US" altLang="ja-JP" dirty="0" smtClean="0"/>
              <a:t>Upgraded </a:t>
            </a:r>
            <a:r>
              <a:rPr lang="en-US" altLang="ja-JP" dirty="0"/>
              <a:t>read-out for TOF, </a:t>
            </a:r>
            <a:r>
              <a:rPr lang="en-US" altLang="ja-JP" dirty="0" smtClean="0"/>
              <a:t>TRD, MUON</a:t>
            </a:r>
            <a:r>
              <a:rPr lang="en-US" altLang="ja-JP" dirty="0"/>
              <a:t>, ZDC, </a:t>
            </a:r>
            <a:r>
              <a:rPr lang="en-US" altLang="ja-JP" dirty="0" err="1"/>
              <a:t>EMCal</a:t>
            </a:r>
            <a:r>
              <a:rPr lang="en-US" altLang="ja-JP" dirty="0"/>
              <a:t>, </a:t>
            </a:r>
            <a:r>
              <a:rPr lang="en-US" altLang="ja-JP" dirty="0" smtClean="0"/>
              <a:t>PHOS, integrated </a:t>
            </a:r>
            <a:r>
              <a:rPr lang="en-US" altLang="ja-JP" dirty="0"/>
              <a:t>Online-Offline system (O2)</a:t>
            </a:r>
          </a:p>
          <a:p>
            <a:pPr marL="457200" lvl="1" indent="0">
              <a:buNone/>
            </a:pPr>
            <a:r>
              <a:rPr lang="en-US" altLang="ja-JP" dirty="0" smtClean="0"/>
              <a:t>record </a:t>
            </a:r>
            <a:r>
              <a:rPr lang="en-US" altLang="ja-JP" dirty="0"/>
              <a:t>minimum-bias </a:t>
            </a:r>
            <a:r>
              <a:rPr lang="en-US" altLang="ja-JP" dirty="0" err="1"/>
              <a:t>Pb-Pb</a:t>
            </a:r>
            <a:r>
              <a:rPr lang="en-US" altLang="ja-JP" dirty="0"/>
              <a:t> </a:t>
            </a:r>
            <a:r>
              <a:rPr lang="en-US" altLang="ja-JP" dirty="0" smtClean="0"/>
              <a:t>data at </a:t>
            </a:r>
            <a:r>
              <a:rPr lang="en-US" altLang="ja-JP" dirty="0"/>
              <a:t>50 kHz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858" y="1562453"/>
            <a:ext cx="6641247" cy="4700325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654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698" y="489650"/>
            <a:ext cx="4548749" cy="26676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Inner Tracking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Replaces old silicon detectors with new sensors</a:t>
            </a:r>
          </a:p>
          <a:p>
            <a:pPr lvl="1"/>
            <a:r>
              <a:rPr lang="en-US" altLang="ja-JP" dirty="0" smtClean="0"/>
              <a:t>CMOS Monolithic </a:t>
            </a:r>
            <a:r>
              <a:rPr lang="en-US" altLang="ja-JP" dirty="0"/>
              <a:t>Active Pixel </a:t>
            </a:r>
            <a:r>
              <a:rPr lang="en-US" altLang="ja-JP" dirty="0" smtClean="0"/>
              <a:t>Sensor (MAPS)</a:t>
            </a:r>
          </a:p>
          <a:p>
            <a:pPr lvl="1"/>
            <a:r>
              <a:rPr lang="en-US" altLang="ja-JP" dirty="0" smtClean="0"/>
              <a:t>7 layers full pixel detector</a:t>
            </a:r>
            <a:br>
              <a:rPr lang="en-US" altLang="ja-JP" dirty="0" smtClean="0"/>
            </a:br>
            <a:r>
              <a:rPr lang="en-US" altLang="ja-JP" dirty="0" smtClean="0"/>
              <a:t>(before combination of strip, drift, and pixel)</a:t>
            </a:r>
          </a:p>
          <a:p>
            <a:pPr lvl="1"/>
            <a:r>
              <a:rPr kumimoji="1" lang="en-US" altLang="ja-JP" dirty="0" smtClean="0"/>
              <a:t>Light weight with carbon structure</a:t>
            </a:r>
          </a:p>
          <a:p>
            <a:pPr lvl="1"/>
            <a:r>
              <a:rPr lang="en-US" altLang="ja-JP" dirty="0" smtClean="0"/>
              <a:t>Larger area (10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en-US" altLang="ja-JP" dirty="0" smtClean="0"/>
              <a:t>More pseudo rapidity coverage (–1.22 &lt; </a:t>
            </a:r>
            <a:r>
              <a:rPr kumimoji="1" lang="en-US" altLang="ja-JP" dirty="0" smtClean="0">
                <a:sym typeface="Symbol" panose="05050102010706020507" pitchFamily="18" charset="2"/>
              </a:rPr>
              <a:t></a:t>
            </a:r>
            <a:r>
              <a:rPr kumimoji="1" lang="en-US" altLang="ja-JP" dirty="0" smtClean="0"/>
              <a:t> &lt; 1.22)</a:t>
            </a:r>
          </a:p>
          <a:p>
            <a:pPr lvl="1"/>
            <a:r>
              <a:rPr lang="en-US" altLang="ja-JP" dirty="0" smtClean="0"/>
              <a:t>First layer closer to interaction point</a:t>
            </a:r>
            <a:br>
              <a:rPr lang="en-US" altLang="ja-JP" dirty="0" smtClean="0"/>
            </a:br>
            <a:r>
              <a:rPr lang="en-US" altLang="ja-JP" dirty="0" smtClean="0"/>
              <a:t>(39 mm </a:t>
            </a:r>
            <a:r>
              <a:rPr lang="en-US" altLang="ja-JP" dirty="0" smtClean="0">
                <a:sym typeface="Wingdings" panose="05000000000000000000" pitchFamily="2" charset="2"/>
              </a:rPr>
              <a:t> 22 mm)</a:t>
            </a:r>
          </a:p>
          <a:p>
            <a:pPr lvl="2"/>
            <a:r>
              <a:rPr lang="en-US" altLang="ja-JP" dirty="0" smtClean="0">
                <a:sym typeface="Wingdings" panose="05000000000000000000" pitchFamily="2" charset="2"/>
              </a:rPr>
              <a:t>New beam pipe</a:t>
            </a:r>
          </a:p>
          <a:p>
            <a:pPr lvl="1"/>
            <a:r>
              <a:rPr kumimoji="1" lang="en-US" altLang="ja-JP" dirty="0" smtClean="0">
                <a:sym typeface="Wingdings" panose="05000000000000000000" pitchFamily="2" charset="2"/>
              </a:rPr>
              <a:t>Low material (1.44%  0.3% X</a:t>
            </a:r>
            <a:r>
              <a:rPr kumimoji="1" lang="en-US" altLang="ja-JP" baseline="-25000" dirty="0" smtClean="0">
                <a:sym typeface="Wingdings" panose="05000000000000000000" pitchFamily="2" charset="2"/>
              </a:rPr>
              <a:t>0</a:t>
            </a:r>
            <a:r>
              <a:rPr kumimoji="1" lang="en-US" altLang="ja-JP" dirty="0" smtClean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altLang="ja-JP" dirty="0" smtClean="0"/>
              <a:t>Smaller pixel (50x425 </a:t>
            </a:r>
            <a:r>
              <a:rPr lang="en-US" altLang="ja-JP" dirty="0" smtClean="0">
                <a:sym typeface="Wingdings" panose="05000000000000000000" pitchFamily="2" charset="2"/>
              </a:rPr>
              <a:t> 27x28 </a:t>
            </a:r>
            <a:r>
              <a:rPr lang="en-US" altLang="ja-JP" dirty="0" smtClean="0">
                <a:sym typeface="Symbol" panose="05050102010706020507" pitchFamily="18" charset="2"/>
              </a:rPr>
              <a:t>m</a:t>
            </a:r>
            <a:r>
              <a:rPr lang="en-US" altLang="ja-JP" baseline="30000" dirty="0" smtClean="0">
                <a:sym typeface="Symbol" panose="05050102010706020507" pitchFamily="18" charset="2"/>
              </a:rPr>
              <a:t>2</a:t>
            </a:r>
            <a:r>
              <a:rPr lang="en-US" altLang="ja-JP" dirty="0" smtClean="0">
                <a:sym typeface="Symbol" panose="05050102010706020507" pitchFamily="18" charset="2"/>
              </a:rPr>
              <a:t>)</a:t>
            </a:r>
          </a:p>
          <a:p>
            <a:pPr lvl="1"/>
            <a:r>
              <a:rPr kumimoji="1" lang="en-US" altLang="ja-JP" dirty="0" smtClean="0">
                <a:sym typeface="Symbol" panose="05050102010706020507" pitchFamily="18" charset="2"/>
              </a:rPr>
              <a:t>Faster </a:t>
            </a:r>
            <a:r>
              <a:rPr kumimoji="1" lang="en-US" altLang="ja-JP" dirty="0" err="1" smtClean="0">
                <a:sym typeface="Symbol" panose="05050102010706020507" pitchFamily="18" charset="2"/>
              </a:rPr>
              <a:t>reasout</a:t>
            </a:r>
            <a:r>
              <a:rPr kumimoji="1" lang="en-US" altLang="ja-JP" dirty="0" smtClean="0">
                <a:sym typeface="Symbol" panose="05050102010706020507" pitchFamily="18" charset="2"/>
              </a:rPr>
              <a:t> (1 kHz(slowest)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100 kHz))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777" y="3522812"/>
            <a:ext cx="5929223" cy="3335188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47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MFT as a new detector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5982367" cy="4351337"/>
          </a:xfrm>
        </p:spPr>
        <p:txBody>
          <a:bodyPr/>
          <a:lstStyle/>
          <a:p>
            <a:r>
              <a:rPr lang="en-US" altLang="ja-JP" dirty="0" smtClean="0"/>
              <a:t>New detector in ALICE</a:t>
            </a:r>
          </a:p>
          <a:p>
            <a:pPr lvl="1"/>
            <a:r>
              <a:rPr kumimoji="1" lang="en-US" altLang="ja-JP" dirty="0" smtClean="0"/>
              <a:t>Add </a:t>
            </a:r>
            <a:r>
              <a:rPr kumimoji="1" lang="en-US" altLang="ja-JP" dirty="0" err="1" smtClean="0"/>
              <a:t>vertexing</a:t>
            </a:r>
            <a:r>
              <a:rPr kumimoji="1" lang="en-US" altLang="ja-JP" dirty="0" smtClean="0"/>
              <a:t> capability in muon spectrometer system</a:t>
            </a:r>
          </a:p>
          <a:p>
            <a:pPr lvl="2"/>
            <a:r>
              <a:rPr lang="en-US" altLang="ja-JP" dirty="0" smtClean="0"/>
              <a:t>Distinguish prompt J/</a:t>
            </a:r>
            <a:r>
              <a:rPr lang="en-US" altLang="ja-JP" dirty="0" smtClean="0">
                <a:sym typeface="Symbol" panose="05050102010706020507" pitchFamily="18" charset="2"/>
              </a:rPr>
              <a:t></a:t>
            </a:r>
            <a:r>
              <a:rPr lang="en-US" altLang="ja-JP" dirty="0" smtClean="0"/>
              <a:t> from B decay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5 layer silicon pixels (ITS technology)</a:t>
            </a:r>
          </a:p>
          <a:p>
            <a:pPr lvl="1"/>
            <a:r>
              <a:rPr lang="en-US" altLang="ja-JP" dirty="0" smtClean="0"/>
              <a:t>0.4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area</a:t>
            </a:r>
          </a:p>
          <a:p>
            <a:pPr lvl="1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703" y="1424677"/>
            <a:ext cx="5701351" cy="326234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36" y="3805312"/>
            <a:ext cx="5463495" cy="2387663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354751" y="1217396"/>
            <a:ext cx="3032650" cy="47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416150" y="1727415"/>
            <a:ext cx="1879234" cy="772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35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 Upgrade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985838"/>
            <a:ext cx="10515600" cy="4351337"/>
          </a:xfrm>
        </p:spPr>
        <p:txBody>
          <a:bodyPr/>
          <a:lstStyle/>
          <a:p>
            <a:r>
              <a:rPr kumimoji="1" lang="en-US" altLang="ja-JP" dirty="0" smtClean="0"/>
              <a:t>Probably the most crucial upgrade in ALICE</a:t>
            </a:r>
          </a:p>
          <a:p>
            <a:pPr lvl="1"/>
            <a:r>
              <a:rPr lang="en-US" altLang="ja-JP" dirty="0" smtClean="0"/>
              <a:t>4 GEM system replaces traditional wire amplification system</a:t>
            </a:r>
          </a:p>
          <a:p>
            <a:pPr lvl="1"/>
            <a:r>
              <a:rPr lang="en-US" altLang="ja-JP" dirty="0" smtClean="0"/>
              <a:t>decrease “dead-time” due to ion absorption time</a:t>
            </a:r>
          </a:p>
          <a:p>
            <a:pPr lvl="2"/>
            <a:r>
              <a:rPr lang="en-US" altLang="ja-JP" dirty="0" smtClean="0"/>
              <a:t>500 ns down to zero </a:t>
            </a:r>
            <a:r>
              <a:rPr lang="en-US" altLang="ja-JP" dirty="0" smtClean="0">
                <a:sym typeface="Wingdings" panose="05000000000000000000" pitchFamily="2" charset="2"/>
              </a:rPr>
              <a:t> data rate from 2 kHz to </a:t>
            </a:r>
            <a:r>
              <a:rPr lang="en-US" altLang="ja-JP" dirty="0" smtClean="0">
                <a:solidFill>
                  <a:srgbClr val="FF0000"/>
                </a:solidFill>
                <a:sym typeface="Symbol" panose="05050102010706020507" pitchFamily="18" charset="2"/>
              </a:rPr>
              <a:t></a:t>
            </a:r>
          </a:p>
          <a:p>
            <a:pPr lvl="2"/>
            <a:r>
              <a:rPr lang="en-US" altLang="ja-JP" dirty="0" smtClean="0">
                <a:sym typeface="Symbol" panose="05050102010706020507" pitchFamily="18" charset="2"/>
              </a:rPr>
              <a:t>but there are limitations by other reasons</a:t>
            </a:r>
          </a:p>
          <a:p>
            <a:pPr lvl="3"/>
            <a:r>
              <a:rPr lang="en-US" altLang="ja-JP" dirty="0">
                <a:sym typeface="Symbol" panose="05050102010706020507" pitchFamily="18" charset="2"/>
              </a:rPr>
              <a:t>i</a:t>
            </a:r>
            <a:r>
              <a:rPr lang="en-US" altLang="ja-JP" dirty="0" smtClean="0">
                <a:sym typeface="Symbol" panose="05050102010706020507" pitchFamily="18" charset="2"/>
              </a:rPr>
              <a:t>on-backflow,  event/track separation, and </a:t>
            </a:r>
            <a:r>
              <a:rPr lang="en-US" altLang="ja-JP" dirty="0" smtClean="0">
                <a:solidFill>
                  <a:srgbClr val="FF0000"/>
                </a:solidFill>
                <a:sym typeface="Symbol" panose="05050102010706020507" pitchFamily="18" charset="2"/>
              </a:rPr>
              <a:t>data rate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2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650" y="93101"/>
            <a:ext cx="3549509" cy="257825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28" y="3168391"/>
            <a:ext cx="5085220" cy="347223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52" y="3269199"/>
            <a:ext cx="4499703" cy="3270618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6040374" y="476299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063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 Upgrade (cont.)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LHC may provides above 50 kHz event rate after upgrade</a:t>
            </a:r>
          </a:p>
          <a:p>
            <a:r>
              <a:rPr lang="en-US" altLang="ja-JP" dirty="0" smtClean="0"/>
              <a:t>Means 3.5 TB/s data rate</a:t>
            </a:r>
          </a:p>
          <a:p>
            <a:r>
              <a:rPr kumimoji="1" lang="en-US" altLang="ja-JP" dirty="0" smtClean="0"/>
              <a:t>TPC drift time (100 </a:t>
            </a:r>
            <a:r>
              <a:rPr kumimoji="1" lang="en-US" altLang="ja-JP" dirty="0" smtClean="0">
                <a:sym typeface="Symbol" panose="05050102010706020507" pitchFamily="18" charset="2"/>
              </a:rPr>
              <a:t></a:t>
            </a:r>
            <a:r>
              <a:rPr kumimoji="1" lang="en-US" altLang="ja-JP" dirty="0" smtClean="0"/>
              <a:t>s)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43" y="1969255"/>
            <a:ext cx="8794414" cy="482136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 rot="19942821">
            <a:off x="8099433" y="5152509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E3001A"/>
                </a:solidFill>
                <a:latin typeface="LiberationSans"/>
              </a:rPr>
              <a:t>20 × TPC drift time (= 2 </a:t>
            </a:r>
            <a:r>
              <a:rPr lang="en-US" altLang="ja-JP" dirty="0" err="1">
                <a:solidFill>
                  <a:srgbClr val="E3001A"/>
                </a:solidFill>
                <a:latin typeface="LiberationSans"/>
              </a:rPr>
              <a:t>ms</a:t>
            </a:r>
            <a:r>
              <a:rPr lang="en-US" altLang="ja-JP" dirty="0">
                <a:solidFill>
                  <a:srgbClr val="E3001A"/>
                </a:solidFill>
                <a:latin typeface="LiberationSans"/>
              </a:rPr>
              <a:t>)</a:t>
            </a:r>
            <a:endParaRPr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6531980" y="133102"/>
            <a:ext cx="5360630" cy="1728192"/>
            <a:chOff x="1820268" y="4941168"/>
            <a:chExt cx="5360630" cy="1728192"/>
          </a:xfrm>
        </p:grpSpPr>
        <p:sp>
          <p:nvSpPr>
            <p:cNvPr id="7" name="正方形/長方形 6"/>
            <p:cNvSpPr/>
            <p:nvPr/>
          </p:nvSpPr>
          <p:spPr>
            <a:xfrm>
              <a:off x="3204439" y="5013176"/>
              <a:ext cx="2592288" cy="15841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57259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 flipV="1">
              <a:off x="435656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>
              <a:off x="442857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457259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421255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4860623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 flipV="1">
              <a:off x="4644599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4716607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860623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>
              <a:off x="4500583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5148655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 flipV="1">
              <a:off x="4932631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5004639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V="1">
              <a:off x="5148655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4788615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543668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 flipV="1">
              <a:off x="522066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529267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543668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507664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565271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 flipV="1">
              <a:off x="543668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550869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565271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529267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435656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 flipV="1">
              <a:off x="414054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>
              <a:off x="421255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435656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>
              <a:off x="399652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4140543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H="1" flipV="1">
              <a:off x="3924519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3996527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4140543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3780503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385251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 flipV="1">
              <a:off x="363648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>
              <a:off x="370849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385251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>
              <a:off x="349247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363648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 flipV="1">
              <a:off x="342046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>
              <a:off x="349247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V="1">
              <a:off x="363648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>
              <a:off x="327644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3348455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H="1" flipV="1">
              <a:off x="3132431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3204439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V="1">
              <a:off x="3348455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2988415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>
              <a:stCxn id="7" idx="1"/>
              <a:endCxn id="7" idx="3"/>
            </p:cNvCxnSpPr>
            <p:nvPr/>
          </p:nvCxnSpPr>
          <p:spPr>
            <a:xfrm>
              <a:off x="3204439" y="5805264"/>
              <a:ext cx="25922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右矢印 58"/>
            <p:cNvSpPr/>
            <p:nvPr/>
          </p:nvSpPr>
          <p:spPr>
            <a:xfrm>
              <a:off x="5906277" y="5562947"/>
              <a:ext cx="538522" cy="458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右矢印 59"/>
            <p:cNvSpPr/>
            <p:nvPr/>
          </p:nvSpPr>
          <p:spPr>
            <a:xfrm rot="10800000">
              <a:off x="2557905" y="5576093"/>
              <a:ext cx="538522" cy="458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1820268" y="560585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data</a:t>
              </a:r>
              <a:endParaRPr kumimoji="1" lang="ja-JP" altLang="en-US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6444799" y="5620597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data</a:t>
              </a:r>
              <a:endParaRPr kumimoji="1" lang="ja-JP" altLang="en-US" dirty="0"/>
            </a:p>
          </p:txBody>
        </p:sp>
      </p:grpSp>
      <p:sp>
        <p:nvSpPr>
          <p:cNvPr id="63" name="スライド番号プレースホルダー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076855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TM02892315[[fn=ウィスプ]]</Template>
  <TotalTime>4724</TotalTime>
  <Words>913</Words>
  <Application>Microsoft Office PowerPoint</Application>
  <PresentationFormat>ワイド画面</PresentationFormat>
  <Paragraphs>228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6" baseType="lpstr">
      <vt:lpstr>LiberationSans</vt:lpstr>
      <vt:lpstr>ＭＳ Ｐゴシック</vt:lpstr>
      <vt:lpstr>游ゴシック</vt:lpstr>
      <vt:lpstr>Arial</vt:lpstr>
      <vt:lpstr>Calibri</vt:lpstr>
      <vt:lpstr>Calibri Light</vt:lpstr>
      <vt:lpstr>Symbol</vt:lpstr>
      <vt:lpstr>Wingdings</vt:lpstr>
      <vt:lpstr>Wingdings 2</vt:lpstr>
      <vt:lpstr>HDOfficeLightV0</vt:lpstr>
      <vt:lpstr>ALICE Run3 のプランとパフォーマンス</vt:lpstr>
      <vt:lpstr>LHC and ALICE Run1 and Run2</vt:lpstr>
      <vt:lpstr>ALICE data taking status</vt:lpstr>
      <vt:lpstr>LHC long term plan</vt:lpstr>
      <vt:lpstr>ALICE Upgrades for Run3</vt:lpstr>
      <vt:lpstr>Inner Tracking System</vt:lpstr>
      <vt:lpstr>MFT as a new detector</vt:lpstr>
      <vt:lpstr>TPC Upgrade</vt:lpstr>
      <vt:lpstr>TPC Upgrade (cont.)</vt:lpstr>
      <vt:lpstr>Data taking upgrade with continuous readout</vt:lpstr>
      <vt:lpstr>O2 System</vt:lpstr>
      <vt:lpstr>ALICE readout system</vt:lpstr>
      <vt:lpstr>Measurement performance of ALICE for Run3</vt:lpstr>
      <vt:lpstr>Measurement performance of ALICE for Run3 (cont.)</vt:lpstr>
      <vt:lpstr>Conclusive table of performance of upgraded ALICE</vt:lpstr>
      <vt:lpstr>ALICE-TPC-J group roadmap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 Run3+Run4 における物理測定パフォーマンス</dc:title>
  <dc:creator>Ken Oyama</dc:creator>
  <cp:lastModifiedBy>Oyama Ken</cp:lastModifiedBy>
  <cp:revision>139</cp:revision>
  <dcterms:created xsi:type="dcterms:W3CDTF">2018-08-13T05:14:29Z</dcterms:created>
  <dcterms:modified xsi:type="dcterms:W3CDTF">2018-08-17T01:41:20Z</dcterms:modified>
</cp:coreProperties>
</file>