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7"/>
  </p:notesMasterIdLst>
  <p:sldIdLst>
    <p:sldId id="256" r:id="rId2"/>
    <p:sldId id="455" r:id="rId3"/>
    <p:sldId id="458" r:id="rId4"/>
    <p:sldId id="461" r:id="rId5"/>
    <p:sldId id="449" r:id="rId6"/>
    <p:sldId id="456" r:id="rId7"/>
    <p:sldId id="457" r:id="rId8"/>
    <p:sldId id="452" r:id="rId9"/>
    <p:sldId id="453" r:id="rId10"/>
    <p:sldId id="450" r:id="rId11"/>
    <p:sldId id="451" r:id="rId12"/>
    <p:sldId id="459" r:id="rId13"/>
    <p:sldId id="460" r:id="rId14"/>
    <p:sldId id="462" r:id="rId15"/>
    <p:sldId id="454" r:id="rId16"/>
  </p:sldIdLst>
  <p:sldSz cx="9144000" cy="6858000" type="screen4x3"/>
  <p:notesSz cx="6858000" cy="9144000"/>
  <p:defaultTextStyle>
    <a:defPPr>
      <a:defRPr lang="ja-JP"/>
    </a:defPPr>
    <a:lvl1pPr algn="l" rtl="0" eaLnBrk="0" fontAlgn="base" hangingPunct="0">
      <a:spcBef>
        <a:spcPct val="0"/>
      </a:spcBef>
      <a:spcAft>
        <a:spcPct val="0"/>
      </a:spcAft>
      <a:defRPr kern="1200">
        <a:solidFill>
          <a:schemeClr val="tx1"/>
        </a:solidFill>
        <a:latin typeface="Arial" charset="0"/>
        <a:ea typeface="ＭＳ Ｐゴシック" pitchFamily="48"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48"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48"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48"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48" charset="-128"/>
        <a:cs typeface="+mn-cs"/>
      </a:defRPr>
    </a:lvl5pPr>
    <a:lvl6pPr marL="2286000" algn="l" defTabSz="914400" rtl="0" eaLnBrk="1" latinLnBrk="0" hangingPunct="1">
      <a:defRPr kern="1200">
        <a:solidFill>
          <a:schemeClr val="tx1"/>
        </a:solidFill>
        <a:latin typeface="Arial" charset="0"/>
        <a:ea typeface="ＭＳ Ｐゴシック" pitchFamily="48" charset="-128"/>
        <a:cs typeface="+mn-cs"/>
      </a:defRPr>
    </a:lvl6pPr>
    <a:lvl7pPr marL="2743200" algn="l" defTabSz="914400" rtl="0" eaLnBrk="1" latinLnBrk="0" hangingPunct="1">
      <a:defRPr kern="1200">
        <a:solidFill>
          <a:schemeClr val="tx1"/>
        </a:solidFill>
        <a:latin typeface="Arial" charset="0"/>
        <a:ea typeface="ＭＳ Ｐゴシック" pitchFamily="48" charset="-128"/>
        <a:cs typeface="+mn-cs"/>
      </a:defRPr>
    </a:lvl7pPr>
    <a:lvl8pPr marL="3200400" algn="l" defTabSz="914400" rtl="0" eaLnBrk="1" latinLnBrk="0" hangingPunct="1">
      <a:defRPr kern="1200">
        <a:solidFill>
          <a:schemeClr val="tx1"/>
        </a:solidFill>
        <a:latin typeface="Arial" charset="0"/>
        <a:ea typeface="ＭＳ Ｐゴシック" pitchFamily="48" charset="-128"/>
        <a:cs typeface="+mn-cs"/>
      </a:defRPr>
    </a:lvl8pPr>
    <a:lvl9pPr marL="3657600" algn="l" defTabSz="914400" rtl="0" eaLnBrk="1" latinLnBrk="0" hangingPunct="1">
      <a:defRPr kern="1200">
        <a:solidFill>
          <a:schemeClr val="tx1"/>
        </a:solidFill>
        <a:latin typeface="Arial" charset="0"/>
        <a:ea typeface="ＭＳ Ｐゴシック" pitchFamily="4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0000FF"/>
    <a:srgbClr val="0066FF"/>
    <a:srgbClr val="006699"/>
    <a:srgbClr val="0099FF"/>
    <a:srgbClr val="0066CC"/>
    <a:srgbClr val="FF9900"/>
    <a:srgbClr val="66FFFF"/>
    <a:srgbClr val="33CC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82" autoAdjust="0"/>
    <p:restoredTop sz="93542" autoAdjust="0"/>
  </p:normalViewPr>
  <p:slideViewPr>
    <p:cSldViewPr>
      <p:cViewPr varScale="1">
        <p:scale>
          <a:sx n="80" d="100"/>
          <a:sy n="80" d="100"/>
        </p:scale>
        <p:origin x="84" y="234"/>
      </p:cViewPr>
      <p:guideLst>
        <p:guide orient="horz" pos="2160"/>
        <p:guide pos="2880"/>
      </p:guideLst>
    </p:cSldViewPr>
  </p:slideViewPr>
  <p:notesTextViewPr>
    <p:cViewPr>
      <p:scale>
        <a:sx n="3" d="2"/>
        <a:sy n="3" d="2"/>
      </p:scale>
      <p:origin x="0" y="0"/>
    </p:cViewPr>
  </p:notesTextViewPr>
  <p:sorterViewPr>
    <p:cViewPr>
      <p:scale>
        <a:sx n="150" d="100"/>
        <a:sy n="150" d="100"/>
      </p:scale>
      <p:origin x="0" y="-46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1" sz="1200">
                <a:ea typeface="ＭＳ Ｐゴシック" pitchFamily="50" charset="-128"/>
              </a:defRPr>
            </a:lvl1pPr>
          </a:lstStyle>
          <a:p>
            <a:pPr>
              <a:defRPr/>
            </a:pPr>
            <a:endParaRPr lang="en-US" altLang="ja-JP"/>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1" sz="1200">
                <a:ea typeface="ＭＳ Ｐゴシック" pitchFamily="50" charset="-128"/>
              </a:defRPr>
            </a:lvl1pPr>
          </a:lstStyle>
          <a:p>
            <a:pPr>
              <a:defRPr/>
            </a:pPr>
            <a:endParaRPr lang="en-US" altLang="ja-JP"/>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1" sz="1200">
                <a:ea typeface="ＭＳ Ｐゴシック" pitchFamily="50" charset="-128"/>
              </a:defRPr>
            </a:lvl1pPr>
          </a:lstStyle>
          <a:p>
            <a:pPr>
              <a:defRPr/>
            </a:pPr>
            <a:endParaRPr lang="en-US" altLang="ja-JP"/>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1" sz="1200">
                <a:ea typeface="ＭＳ Ｐゴシック" pitchFamily="50" charset="-128"/>
              </a:defRPr>
            </a:lvl1pPr>
          </a:lstStyle>
          <a:p>
            <a:pPr>
              <a:defRPr/>
            </a:pPr>
            <a:fld id="{506A43C5-BE40-4643-9299-C8C101565D0E}" type="slidenum">
              <a:rPr lang="en-US" altLang="ja-JP"/>
              <a:pPr>
                <a:defRPr/>
              </a:pPr>
              <a:t>‹#›</a:t>
            </a:fld>
            <a:endParaRPr lang="en-US" altLang="ja-JP"/>
          </a:p>
        </p:txBody>
      </p:sp>
    </p:spTree>
    <p:extLst>
      <p:ext uri="{BB962C8B-B14F-4D97-AF65-F5344CB8AC3E}">
        <p14:creationId xmlns:p14="http://schemas.microsoft.com/office/powerpoint/2010/main" val="1928237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a:solidFill>
                  <a:schemeClr val="tx1"/>
                </a:solidFill>
                <a:latin typeface="Arial" charset="0"/>
                <a:ea typeface="ＭＳ Ｐゴシック" pitchFamily="48" charset="-128"/>
              </a:defRPr>
            </a:lvl1pPr>
            <a:lvl2pPr marL="742950" indent="-285750">
              <a:defRPr>
                <a:solidFill>
                  <a:schemeClr val="tx1"/>
                </a:solidFill>
                <a:latin typeface="Arial" charset="0"/>
                <a:ea typeface="ＭＳ Ｐゴシック" pitchFamily="48" charset="-128"/>
              </a:defRPr>
            </a:lvl2pPr>
            <a:lvl3pPr marL="1143000" indent="-228600">
              <a:defRPr>
                <a:solidFill>
                  <a:schemeClr val="tx1"/>
                </a:solidFill>
                <a:latin typeface="Arial" charset="0"/>
                <a:ea typeface="ＭＳ Ｐゴシック" pitchFamily="48" charset="-128"/>
              </a:defRPr>
            </a:lvl3pPr>
            <a:lvl4pPr marL="1600200" indent="-228600">
              <a:defRPr>
                <a:solidFill>
                  <a:schemeClr val="tx1"/>
                </a:solidFill>
                <a:latin typeface="Arial" charset="0"/>
                <a:ea typeface="ＭＳ Ｐゴシック" pitchFamily="48" charset="-128"/>
              </a:defRPr>
            </a:lvl4pPr>
            <a:lvl5pPr marL="2057400" indent="-228600">
              <a:defRPr>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48" charset="-128"/>
              </a:defRPr>
            </a:lvl9pPr>
          </a:lstStyle>
          <a:p>
            <a:fld id="{D1F40220-BDEE-48FA-B76D-CE9E7287B766}" type="slidenum">
              <a:rPr lang="en-US" altLang="ja-JP" smtClean="0"/>
              <a:pPr/>
              <a:t>1</a:t>
            </a:fld>
            <a:endParaRPr lang="en-US" altLang="ja-JP"/>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541067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179388" y="1651000"/>
            <a:ext cx="8748712" cy="2209800"/>
          </a:xfrm>
        </p:spPr>
        <p:txBody>
          <a:bodyPr/>
          <a:lstStyle>
            <a:lvl1pPr>
              <a:defRPr>
                <a:solidFill>
                  <a:schemeClr val="tx1"/>
                </a:solidFill>
              </a:defRPr>
            </a:lvl1pPr>
          </a:lstStyle>
          <a:p>
            <a:pPr lvl="0"/>
            <a:r>
              <a:rPr lang="ja-JP" altLang="en-US" noProof="0" dirty="0"/>
              <a:t>マスタ タイトルの書式設定</a:t>
            </a:r>
          </a:p>
        </p:txBody>
      </p:sp>
      <p:sp>
        <p:nvSpPr>
          <p:cNvPr id="90115" name="Rectangle 3"/>
          <p:cNvSpPr>
            <a:spLocks noGrp="1" noChangeArrowheads="1"/>
          </p:cNvSpPr>
          <p:nvPr>
            <p:ph type="subTitle" idx="1"/>
          </p:nvPr>
        </p:nvSpPr>
        <p:spPr>
          <a:xfrm>
            <a:off x="2411413" y="4364038"/>
            <a:ext cx="6580187" cy="1944687"/>
          </a:xfrm>
        </p:spPr>
        <p:txBody>
          <a:bodyPr/>
          <a:lstStyle>
            <a:lvl1pPr marL="0" indent="0" algn="ctr">
              <a:buFont typeface="Wingdings" pitchFamily="2" charset="2"/>
              <a:buNone/>
              <a:defRPr>
                <a:solidFill>
                  <a:schemeClr val="tx1"/>
                </a:solidFill>
              </a:defRPr>
            </a:lvl1pPr>
          </a:lstStyle>
          <a:p>
            <a:pPr lvl="0"/>
            <a:r>
              <a:rPr lang="ja-JP" altLang="en-US" noProof="0" dirty="0"/>
              <a:t>マスタ サブタイトルの書式設定</a:t>
            </a:r>
          </a:p>
        </p:txBody>
      </p:sp>
      <p:sp>
        <p:nvSpPr>
          <p:cNvPr id="9" name="Rectangle 16"/>
          <p:cNvSpPr>
            <a:spLocks noGrp="1" noChangeArrowheads="1"/>
          </p:cNvSpPr>
          <p:nvPr>
            <p:ph type="dt" sz="half" idx="10"/>
          </p:nvPr>
        </p:nvSpPr>
        <p:spPr>
          <a:xfrm>
            <a:off x="457200" y="6453188"/>
            <a:ext cx="2133600" cy="288925"/>
          </a:xfrm>
          <a:prstGeom prst="rect">
            <a:avLst/>
          </a:prstGeom>
        </p:spPr>
        <p:txBody>
          <a:bodyPr/>
          <a:lstStyle>
            <a:lvl1pPr>
              <a:defRPr>
                <a:latin typeface="HG丸ｺﾞｼｯｸM-PRO" panose="020F0600000000000000" pitchFamily="50" charset="-128"/>
                <a:ea typeface="HG丸ｺﾞｼｯｸM-PRO" panose="020F0600000000000000" pitchFamily="50" charset="-128"/>
              </a:defRPr>
            </a:lvl1pPr>
          </a:lstStyle>
          <a:p>
            <a:pPr>
              <a:defRPr/>
            </a:pPr>
            <a:endParaRPr lang="en-US" altLang="ja-JP" dirty="0"/>
          </a:p>
        </p:txBody>
      </p:sp>
      <p:sp>
        <p:nvSpPr>
          <p:cNvPr id="10" name="Rectangle 17"/>
          <p:cNvSpPr>
            <a:spLocks noGrp="1" noChangeArrowheads="1"/>
          </p:cNvSpPr>
          <p:nvPr>
            <p:ph type="ftr" sz="quarter" idx="11"/>
          </p:nvPr>
        </p:nvSpPr>
        <p:spPr>
          <a:xfrm>
            <a:off x="3124200" y="6453188"/>
            <a:ext cx="2895600" cy="288925"/>
          </a:xfrm>
          <a:prstGeom prst="rect">
            <a:avLst/>
          </a:prstGeom>
        </p:spPr>
        <p:txBody>
          <a:bodyPr/>
          <a:lstStyle>
            <a:lvl1pPr>
              <a:defRPr>
                <a:latin typeface="HG丸ｺﾞｼｯｸM-PRO" panose="020F0600000000000000" pitchFamily="50" charset="-128"/>
                <a:ea typeface="HG丸ｺﾞｼｯｸM-PRO" panose="020F0600000000000000" pitchFamily="50" charset="-128"/>
              </a:defRPr>
            </a:lvl1pPr>
          </a:lstStyle>
          <a:p>
            <a:pPr>
              <a:defRPr/>
            </a:pPr>
            <a:endParaRPr lang="en-US" altLang="ja-JP"/>
          </a:p>
        </p:txBody>
      </p:sp>
      <p:sp>
        <p:nvSpPr>
          <p:cNvPr id="11" name="Rectangle 18"/>
          <p:cNvSpPr>
            <a:spLocks noGrp="1" noChangeArrowheads="1"/>
          </p:cNvSpPr>
          <p:nvPr>
            <p:ph type="sldNum" sz="quarter" idx="12"/>
          </p:nvPr>
        </p:nvSpPr>
        <p:spPr>
          <a:xfrm>
            <a:off x="6553200" y="6453188"/>
            <a:ext cx="2133600" cy="288925"/>
          </a:xfrm>
          <a:prstGeom prst="rect">
            <a:avLst/>
          </a:prstGeom>
        </p:spPr>
        <p:txBody>
          <a:bodyPr/>
          <a:lstStyle>
            <a:lvl1pPr>
              <a:defRPr>
                <a:latin typeface="HG丸ｺﾞｼｯｸM-PRO" panose="020F0600000000000000" pitchFamily="50" charset="-128"/>
                <a:ea typeface="HG丸ｺﾞｼｯｸM-PRO" panose="020F0600000000000000" pitchFamily="50" charset="-128"/>
              </a:defRPr>
            </a:lvl1pPr>
          </a:lstStyle>
          <a:p>
            <a:pPr>
              <a:defRPr/>
            </a:pPr>
            <a:fld id="{BA886EFD-2E0F-4DA2-B16D-2454709EA3E4}" type="slidenum">
              <a:rPr lang="en-US" altLang="ja-JP" smtClean="0"/>
              <a:pPr>
                <a:defRPr/>
              </a:pPr>
              <a:t>‹#›</a:t>
            </a:fld>
            <a:endParaRPr lang="en-US" altLang="ja-JP"/>
          </a:p>
        </p:txBody>
      </p:sp>
      <p:sp>
        <p:nvSpPr>
          <p:cNvPr id="12" name="Line 7"/>
          <p:cNvSpPr>
            <a:spLocks noChangeShapeType="1"/>
          </p:cNvSpPr>
          <p:nvPr userDrawn="1"/>
        </p:nvSpPr>
        <p:spPr bwMode="auto">
          <a:xfrm>
            <a:off x="251520" y="4077072"/>
            <a:ext cx="8610600" cy="0"/>
          </a:xfrm>
          <a:prstGeom prst="line">
            <a:avLst/>
          </a:prstGeom>
          <a:noFill/>
          <a:ln w="76200" cmpd="thickThin">
            <a:solidFill>
              <a:srgbClr val="00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526" y="268284"/>
            <a:ext cx="5863742" cy="1166444"/>
          </a:xfrm>
          <a:prstGeom prst="rect">
            <a:avLst/>
          </a:prstGeom>
        </p:spPr>
      </p:pic>
    </p:spTree>
    <p:extLst>
      <p:ext uri="{BB962C8B-B14F-4D97-AF65-F5344CB8AC3E}">
        <p14:creationId xmlns:p14="http://schemas.microsoft.com/office/powerpoint/2010/main" val="3630976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457200" y="6469063"/>
            <a:ext cx="2133600" cy="288925"/>
          </a:xfrm>
          <a:prstGeom prst="rect">
            <a:avLst/>
          </a:prstGeom>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xfrm>
            <a:off x="3124200" y="6469063"/>
            <a:ext cx="2895600" cy="288925"/>
          </a:xfrm>
          <a:prstGeom prst="rect">
            <a:avLst/>
          </a:prstGeom>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6553200" y="6469063"/>
            <a:ext cx="2133600" cy="288925"/>
          </a:xfrm>
          <a:prstGeom prst="rect">
            <a:avLst/>
          </a:prstGeom>
          <a:ln/>
        </p:spPr>
        <p:txBody>
          <a:bodyPr/>
          <a:lstStyle>
            <a:lvl1pPr>
              <a:defRPr/>
            </a:lvl1pPr>
          </a:lstStyle>
          <a:p>
            <a:pPr>
              <a:defRPr/>
            </a:pPr>
            <a:fld id="{D87C37BC-6420-4320-A3E9-F51F6CF6DAD5}" type="slidenum">
              <a:rPr lang="en-US" altLang="ja-JP"/>
              <a:pPr>
                <a:defRPr/>
              </a:pPr>
              <a:t>‹#›</a:t>
            </a:fld>
            <a:endParaRPr lang="en-US" altLang="ja-JP"/>
          </a:p>
        </p:txBody>
      </p:sp>
    </p:spTree>
    <p:extLst>
      <p:ext uri="{BB962C8B-B14F-4D97-AF65-F5344CB8AC3E}">
        <p14:creationId xmlns:p14="http://schemas.microsoft.com/office/powerpoint/2010/main" val="159389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544513"/>
            <a:ext cx="2057400" cy="569277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544513"/>
            <a:ext cx="6019800" cy="56927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457200" y="6469063"/>
            <a:ext cx="2133600" cy="288925"/>
          </a:xfrm>
          <a:prstGeom prst="rect">
            <a:avLst/>
          </a:prstGeom>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xfrm>
            <a:off x="3124200" y="6469063"/>
            <a:ext cx="2895600" cy="288925"/>
          </a:xfrm>
          <a:prstGeom prst="rect">
            <a:avLst/>
          </a:prstGeom>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6553200" y="6469063"/>
            <a:ext cx="2133600" cy="288925"/>
          </a:xfrm>
          <a:prstGeom prst="rect">
            <a:avLst/>
          </a:prstGeom>
          <a:ln/>
        </p:spPr>
        <p:txBody>
          <a:bodyPr/>
          <a:lstStyle>
            <a:lvl1pPr>
              <a:defRPr/>
            </a:lvl1pPr>
          </a:lstStyle>
          <a:p>
            <a:pPr>
              <a:defRPr/>
            </a:pPr>
            <a:fld id="{283601CD-98E3-4041-8A55-9F03840DBA1D}" type="slidenum">
              <a:rPr lang="en-US" altLang="ja-JP"/>
              <a:pPr>
                <a:defRPr/>
              </a:pPr>
              <a:t>‹#›</a:t>
            </a:fld>
            <a:endParaRPr lang="en-US" altLang="ja-JP"/>
          </a:p>
        </p:txBody>
      </p:sp>
    </p:spTree>
    <p:extLst>
      <p:ext uri="{BB962C8B-B14F-4D97-AF65-F5344CB8AC3E}">
        <p14:creationId xmlns:p14="http://schemas.microsoft.com/office/powerpoint/2010/main" val="2268091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Text Box 5"/>
          <p:cNvSpPr txBox="1">
            <a:spLocks noChangeArrowheads="1"/>
          </p:cNvSpPr>
          <p:nvPr userDrawn="1"/>
        </p:nvSpPr>
        <p:spPr bwMode="auto">
          <a:xfrm>
            <a:off x="8388424" y="6404818"/>
            <a:ext cx="57099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ea typeface="ＭＳ Ｐゴシック" pitchFamily="50" charset="-128"/>
              </a:defRPr>
            </a:lvl1pPr>
            <a:lvl2pPr marL="742950" indent="-285750">
              <a:defRPr>
                <a:solidFill>
                  <a:schemeClr val="tx1"/>
                </a:solidFill>
                <a:latin typeface="Arial" charset="0"/>
                <a:ea typeface="ＭＳ Ｐゴシック" pitchFamily="50" charset="-128"/>
              </a:defRPr>
            </a:lvl2pPr>
            <a:lvl3pPr marL="1143000" indent="-228600">
              <a:defRPr>
                <a:solidFill>
                  <a:schemeClr val="tx1"/>
                </a:solidFill>
                <a:latin typeface="Arial" charset="0"/>
                <a:ea typeface="ＭＳ Ｐゴシック" pitchFamily="50" charset="-128"/>
              </a:defRPr>
            </a:lvl3pPr>
            <a:lvl4pPr marL="1600200" indent="-228600">
              <a:defRPr>
                <a:solidFill>
                  <a:schemeClr val="tx1"/>
                </a:solidFill>
                <a:latin typeface="Arial" charset="0"/>
                <a:ea typeface="ＭＳ Ｐゴシック" pitchFamily="50" charset="-128"/>
              </a:defRPr>
            </a:lvl4pPr>
            <a:lvl5pPr marL="2057400" indent="-228600">
              <a:defRPr>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50" charset="-128"/>
              </a:defRPr>
            </a:lvl9pPr>
          </a:lstStyle>
          <a:p>
            <a:pPr>
              <a:defRPr/>
            </a:pPr>
            <a:fld id="{3202F3A5-21D6-4090-8F15-94F810A0E4F3}" type="slidenum">
              <a:rPr lang="en-US" altLang="ja-JP" sz="1600" b="1" smtClean="0">
                <a:latin typeface="HG丸ｺﾞｼｯｸM-PRO" panose="020F0600000000000000" pitchFamily="50" charset="-128"/>
                <a:ea typeface="HG丸ｺﾞｼｯｸM-PRO" panose="020F0600000000000000" pitchFamily="50" charset="-128"/>
              </a:rPr>
              <a:pPr>
                <a:defRPr/>
              </a:pPr>
              <a:t>‹#›</a:t>
            </a:fld>
            <a:endParaRPr lang="en-US" altLang="ja-JP" sz="1600" b="1">
              <a:latin typeface="HG丸ｺﾞｼｯｸM-PRO" panose="020F0600000000000000" pitchFamily="50" charset="-128"/>
              <a:ea typeface="HG丸ｺﾞｼｯｸM-PRO" panose="020F0600000000000000" pitchFamily="50" charset="-128"/>
            </a:endParaRPr>
          </a:p>
        </p:txBody>
      </p:sp>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lvl1pPr>
              <a:buClr>
                <a:srgbClr val="006699"/>
              </a:buClr>
              <a:defRPr/>
            </a:lvl1pPr>
            <a:lvl2pPr>
              <a:buClr>
                <a:srgbClr val="006699"/>
              </a:buClr>
              <a:defRPr/>
            </a:lvl2pPr>
            <a:lvl3pPr>
              <a:buClr>
                <a:srgbClr val="006699"/>
              </a:buClr>
              <a:defRPr/>
            </a:lvl3pPr>
            <a:lvl4pPr>
              <a:buClr>
                <a:srgbClr val="006699"/>
              </a:buClr>
              <a:defRPr/>
            </a:lvl4pPr>
            <a:lvl5pPr>
              <a:buClr>
                <a:srgbClr val="006699"/>
              </a:buClr>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日付プレースホルダー 3"/>
          <p:cNvSpPr>
            <a:spLocks noGrp="1"/>
          </p:cNvSpPr>
          <p:nvPr>
            <p:ph type="dt" sz="half" idx="10"/>
          </p:nvPr>
        </p:nvSpPr>
        <p:spPr>
          <a:xfrm>
            <a:off x="457200" y="6469063"/>
            <a:ext cx="2133600" cy="288925"/>
          </a:xfrm>
          <a:prstGeom prst="rect">
            <a:avLst/>
          </a:prstGeom>
        </p:spPr>
        <p:txBody>
          <a:bodyPr/>
          <a:lstStyle>
            <a:lvl1pPr>
              <a:defRPr>
                <a:latin typeface="HG丸ｺﾞｼｯｸM-PRO" panose="020F0600000000000000" pitchFamily="50" charset="-128"/>
                <a:ea typeface="HG丸ｺﾞｼｯｸM-PRO" panose="020F0600000000000000" pitchFamily="50" charset="-128"/>
              </a:defRPr>
            </a:lvl1pPr>
          </a:lstStyle>
          <a:p>
            <a:pPr>
              <a:defRPr/>
            </a:pPr>
            <a:endParaRPr lang="en-US" altLang="ja-JP"/>
          </a:p>
        </p:txBody>
      </p:sp>
      <p:sp>
        <p:nvSpPr>
          <p:cNvPr id="6" name="フッター プレースホルダー 4"/>
          <p:cNvSpPr>
            <a:spLocks noGrp="1"/>
          </p:cNvSpPr>
          <p:nvPr>
            <p:ph type="ftr" sz="quarter" idx="11"/>
          </p:nvPr>
        </p:nvSpPr>
        <p:spPr>
          <a:xfrm>
            <a:off x="3124200" y="6469063"/>
            <a:ext cx="2895600" cy="288925"/>
          </a:xfrm>
          <a:prstGeom prst="rect">
            <a:avLst/>
          </a:prstGeom>
        </p:spPr>
        <p:txBody>
          <a:bodyPr/>
          <a:lstStyle>
            <a:lvl1pPr>
              <a:defRPr>
                <a:latin typeface="HG丸ｺﾞｼｯｸM-PRO" panose="020F0600000000000000" pitchFamily="50" charset="-128"/>
                <a:ea typeface="HG丸ｺﾞｼｯｸM-PRO" panose="020F0600000000000000" pitchFamily="50" charset="-128"/>
              </a:defRPr>
            </a:lvl1pPr>
          </a:lstStyle>
          <a:p>
            <a:pPr>
              <a:defRPr/>
            </a:pPr>
            <a:endParaRPr lang="en-US" altLang="ja-JP"/>
          </a:p>
        </p:txBody>
      </p:sp>
      <p:sp>
        <p:nvSpPr>
          <p:cNvPr id="7" name="スライド番号プレースホルダー 5"/>
          <p:cNvSpPr>
            <a:spLocks noGrp="1"/>
          </p:cNvSpPr>
          <p:nvPr>
            <p:ph type="sldNum" sz="quarter" idx="12"/>
          </p:nvPr>
        </p:nvSpPr>
        <p:spPr>
          <a:xfrm>
            <a:off x="6553200" y="6469063"/>
            <a:ext cx="2133600" cy="288925"/>
          </a:xfrm>
          <a:prstGeom prst="rect">
            <a:avLst/>
          </a:prstGeom>
        </p:spPr>
        <p:txBody>
          <a:bodyPr/>
          <a:lstStyle>
            <a:lvl1pPr>
              <a:defRPr>
                <a:latin typeface="HG丸ｺﾞｼｯｸM-PRO" panose="020F0600000000000000" pitchFamily="50" charset="-128"/>
                <a:ea typeface="HG丸ｺﾞｼｯｸM-PRO" panose="020F0600000000000000" pitchFamily="50" charset="-128"/>
              </a:defRPr>
            </a:lvl1pPr>
          </a:lstStyle>
          <a:p>
            <a:pPr>
              <a:defRPr/>
            </a:pPr>
            <a:fld id="{6584D08E-7EE2-4167-9871-CDB0C073B5B6}" type="slidenum">
              <a:rPr lang="en-US" altLang="ja-JP" smtClean="0"/>
              <a:pPr>
                <a:defRPr/>
              </a:pPr>
              <a:t>‹#›</a:t>
            </a:fld>
            <a:endParaRPr lang="en-US" altLang="ja-JP"/>
          </a:p>
        </p:txBody>
      </p:sp>
    </p:spTree>
    <p:extLst>
      <p:ext uri="{BB962C8B-B14F-4D97-AF65-F5344CB8AC3E}">
        <p14:creationId xmlns:p14="http://schemas.microsoft.com/office/powerpoint/2010/main" val="413125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587205"/>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6" name="Rectangle 6"/>
          <p:cNvSpPr>
            <a:spLocks noGrp="1" noChangeArrowheads="1"/>
          </p:cNvSpPr>
          <p:nvPr>
            <p:ph type="sldNum" sz="quarter" idx="12"/>
          </p:nvPr>
        </p:nvSpPr>
        <p:spPr>
          <a:xfrm>
            <a:off x="6553200" y="6469063"/>
            <a:ext cx="2133600" cy="288925"/>
          </a:xfrm>
          <a:prstGeom prst="rect">
            <a:avLst/>
          </a:prstGeom>
          <a:ln/>
        </p:spPr>
        <p:txBody>
          <a:bodyPr/>
          <a:lstStyle>
            <a:lvl1pPr>
              <a:defRPr>
                <a:latin typeface="HG丸ｺﾞｼｯｸM-PRO" panose="020F0600000000000000" pitchFamily="50" charset="-128"/>
                <a:ea typeface="HG丸ｺﾞｼｯｸM-PRO" panose="020F0600000000000000" pitchFamily="50" charset="-128"/>
              </a:defRPr>
            </a:lvl1pPr>
          </a:lstStyle>
          <a:p>
            <a:pPr>
              <a:defRPr/>
            </a:pPr>
            <a:fld id="{98653E1A-79F3-46CC-9C78-1932CE80D4F1}" type="slidenum">
              <a:rPr lang="en-US" altLang="ja-JP" smtClean="0"/>
              <a:pPr>
                <a:defRPr/>
              </a:pPr>
              <a:t>‹#›</a:t>
            </a:fld>
            <a:endParaRPr lang="en-US" altLang="ja-JP"/>
          </a:p>
        </p:txBody>
      </p:sp>
    </p:spTree>
    <p:extLst>
      <p:ext uri="{BB962C8B-B14F-4D97-AF65-F5344CB8AC3E}">
        <p14:creationId xmlns:p14="http://schemas.microsoft.com/office/powerpoint/2010/main" val="3614862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2060575"/>
            <a:ext cx="4038600" cy="4176713"/>
          </a:xfrm>
        </p:spPr>
        <p:txBody>
          <a:bodyPr/>
          <a:lstStyle>
            <a:lvl1pPr>
              <a:buClr>
                <a:srgbClr val="006699"/>
              </a:buClr>
              <a:defRPr sz="2800"/>
            </a:lvl1pPr>
            <a:lvl2pPr>
              <a:buClr>
                <a:srgbClr val="006699"/>
              </a:buClr>
              <a:defRPr sz="2400"/>
            </a:lvl2pPr>
            <a:lvl3pPr>
              <a:buClr>
                <a:srgbClr val="006699"/>
              </a:buClr>
              <a:defRPr sz="2000"/>
            </a:lvl3pPr>
            <a:lvl4pPr>
              <a:buClr>
                <a:srgbClr val="006699"/>
              </a:buClr>
              <a:defRPr sz="1800"/>
            </a:lvl4pPr>
            <a:lvl5pPr>
              <a:defRPr sz="1800"/>
            </a:lvl5pPr>
            <a:lvl6pPr>
              <a:defRPr sz="1800"/>
            </a:lvl6pPr>
            <a:lvl7pPr>
              <a:defRPr sz="1800"/>
            </a:lvl7pPr>
            <a:lvl8pPr>
              <a:defRPr sz="1800"/>
            </a:lvl8pPr>
            <a:lvl9pPr>
              <a:defRPr sz="1800"/>
            </a:lvl9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ー 3"/>
          <p:cNvSpPr>
            <a:spLocks noGrp="1"/>
          </p:cNvSpPr>
          <p:nvPr>
            <p:ph sz="half" idx="2"/>
          </p:nvPr>
        </p:nvSpPr>
        <p:spPr>
          <a:xfrm>
            <a:off x="4648200" y="2060575"/>
            <a:ext cx="4038600" cy="4176713"/>
          </a:xfrm>
        </p:spPr>
        <p:txBody>
          <a:bodyPr/>
          <a:lstStyle>
            <a:lvl1pPr marL="514350" indent="-514350">
              <a:buClr>
                <a:srgbClr val="006699"/>
              </a:buClr>
              <a:buFont typeface="+mj-lt"/>
              <a:buAutoNum type="arabicPeriod"/>
              <a:defRPr sz="2800"/>
            </a:lvl1pPr>
            <a:lvl2pPr marL="914400" indent="-457200">
              <a:buClr>
                <a:srgbClr val="006699"/>
              </a:buClr>
              <a:buFont typeface="+mj-lt"/>
              <a:buAutoNum type="arabicPeriod"/>
              <a:defRPr sz="2400"/>
            </a:lvl2pPr>
            <a:lvl3pPr marL="1371600" indent="-457200">
              <a:buClr>
                <a:srgbClr val="006699"/>
              </a:buClr>
              <a:buFont typeface="+mj-lt"/>
              <a:buAutoNum type="arabicPeriod"/>
              <a:defRPr sz="2000"/>
            </a:lvl3pPr>
            <a:lvl4pPr marL="1714500" indent="-342900">
              <a:buClr>
                <a:srgbClr val="006699"/>
              </a:buClr>
              <a:buFont typeface="+mj-lt"/>
              <a:buAutoNum type="arabicPeriod"/>
              <a:defRPr sz="1800"/>
            </a:lvl4pPr>
            <a:lvl5pPr>
              <a:defRPr sz="1800"/>
            </a:lvl5pPr>
            <a:lvl6pPr>
              <a:defRPr sz="1800"/>
            </a:lvl6pPr>
            <a:lvl7pPr>
              <a:defRPr sz="1800"/>
            </a:lvl7pPr>
            <a:lvl8pPr>
              <a:defRPr sz="1800"/>
            </a:lvl8pPr>
            <a:lvl9pPr>
              <a:defRPr sz="1800"/>
            </a:lvl9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Rectangle 4"/>
          <p:cNvSpPr>
            <a:spLocks noGrp="1" noChangeArrowheads="1"/>
          </p:cNvSpPr>
          <p:nvPr>
            <p:ph type="dt" sz="half" idx="10"/>
          </p:nvPr>
        </p:nvSpPr>
        <p:spPr>
          <a:xfrm>
            <a:off x="457200" y="6469063"/>
            <a:ext cx="2133600" cy="288925"/>
          </a:xfrm>
          <a:prstGeom prst="rect">
            <a:avLst/>
          </a:prstGeom>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3124200" y="6469063"/>
            <a:ext cx="2895600" cy="288925"/>
          </a:xfrm>
          <a:prstGeom prst="rect">
            <a:avLst/>
          </a:prstGeom>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6553200" y="6469063"/>
            <a:ext cx="2133600" cy="288925"/>
          </a:xfrm>
          <a:prstGeom prst="rect">
            <a:avLst/>
          </a:prstGeom>
          <a:ln/>
        </p:spPr>
        <p:txBody>
          <a:bodyPr/>
          <a:lstStyle>
            <a:lvl1pPr>
              <a:defRPr/>
            </a:lvl1pPr>
          </a:lstStyle>
          <a:p>
            <a:pPr>
              <a:defRPr/>
            </a:pPr>
            <a:fld id="{733B74EC-DB14-499B-BAEB-8B443E2B01D0}" type="slidenum">
              <a:rPr lang="en-US" altLang="ja-JP"/>
              <a:pPr>
                <a:defRPr/>
              </a:pPr>
              <a:t>‹#›</a:t>
            </a:fld>
            <a:endParaRPr lang="en-US" altLang="ja-JP"/>
          </a:p>
        </p:txBody>
      </p:sp>
    </p:spTree>
    <p:extLst>
      <p:ext uri="{BB962C8B-B14F-4D97-AF65-F5344CB8AC3E}">
        <p14:creationId xmlns:p14="http://schemas.microsoft.com/office/powerpoint/2010/main" val="2951196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29803"/>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79027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43004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79027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43004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Rectangle 6"/>
          <p:cNvSpPr>
            <a:spLocks noGrp="1" noChangeArrowheads="1"/>
          </p:cNvSpPr>
          <p:nvPr>
            <p:ph type="sldNum" sz="quarter" idx="12"/>
          </p:nvPr>
        </p:nvSpPr>
        <p:spPr>
          <a:xfrm>
            <a:off x="6553200" y="6469063"/>
            <a:ext cx="2133600" cy="288925"/>
          </a:xfrm>
          <a:prstGeom prst="rect">
            <a:avLst/>
          </a:prstGeom>
          <a:ln/>
        </p:spPr>
        <p:txBody>
          <a:bodyPr/>
          <a:lstStyle>
            <a:lvl1pPr>
              <a:defRPr/>
            </a:lvl1pPr>
          </a:lstStyle>
          <a:p>
            <a:pPr>
              <a:defRPr/>
            </a:pPr>
            <a:fld id="{B0C67D1F-373E-4DB6-A596-79E4C9C34A0A}" type="slidenum">
              <a:rPr lang="en-US" altLang="ja-JP"/>
              <a:pPr>
                <a:defRPr/>
              </a:pPr>
              <a:t>‹#›</a:t>
            </a:fld>
            <a:endParaRPr lang="en-US" altLang="ja-JP"/>
          </a:p>
        </p:txBody>
      </p:sp>
    </p:spTree>
    <p:extLst>
      <p:ext uri="{BB962C8B-B14F-4D97-AF65-F5344CB8AC3E}">
        <p14:creationId xmlns:p14="http://schemas.microsoft.com/office/powerpoint/2010/main" val="1848841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xfrm>
            <a:off x="457200" y="6469063"/>
            <a:ext cx="2133600" cy="288925"/>
          </a:xfrm>
          <a:prstGeom prst="rect">
            <a:avLst/>
          </a:prstGeom>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xfrm>
            <a:off x="3124200" y="6469063"/>
            <a:ext cx="2895600" cy="288925"/>
          </a:xfrm>
          <a:prstGeom prst="rect">
            <a:avLst/>
          </a:prstGeom>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xfrm>
            <a:off x="6553200" y="6469063"/>
            <a:ext cx="2133600" cy="288925"/>
          </a:xfrm>
          <a:prstGeom prst="rect">
            <a:avLst/>
          </a:prstGeom>
          <a:ln/>
        </p:spPr>
        <p:txBody>
          <a:bodyPr/>
          <a:lstStyle>
            <a:lvl1pPr>
              <a:defRPr/>
            </a:lvl1pPr>
          </a:lstStyle>
          <a:p>
            <a:pPr>
              <a:defRPr/>
            </a:pPr>
            <a:fld id="{F32FC73E-A3D9-48F9-BDBF-B39C28F9D831}" type="slidenum">
              <a:rPr lang="en-US" altLang="ja-JP"/>
              <a:pPr>
                <a:defRPr/>
              </a:pPr>
              <a:t>‹#›</a:t>
            </a:fld>
            <a:endParaRPr lang="en-US" altLang="ja-JP"/>
          </a:p>
        </p:txBody>
      </p:sp>
    </p:spTree>
    <p:extLst>
      <p:ext uri="{BB962C8B-B14F-4D97-AF65-F5344CB8AC3E}">
        <p14:creationId xmlns:p14="http://schemas.microsoft.com/office/powerpoint/2010/main" val="1766914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469063"/>
            <a:ext cx="2133600" cy="288925"/>
          </a:xfrm>
          <a:prstGeom prst="rect">
            <a:avLst/>
          </a:prstGeom>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xfrm>
            <a:off x="3124200" y="6469063"/>
            <a:ext cx="2895600" cy="288925"/>
          </a:xfrm>
          <a:prstGeom prst="rect">
            <a:avLst/>
          </a:prstGeom>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xfrm>
            <a:off x="6553200" y="6469063"/>
            <a:ext cx="2133600" cy="288925"/>
          </a:xfrm>
          <a:prstGeom prst="rect">
            <a:avLst/>
          </a:prstGeom>
          <a:ln/>
        </p:spPr>
        <p:txBody>
          <a:bodyPr/>
          <a:lstStyle>
            <a:lvl1pPr>
              <a:defRPr/>
            </a:lvl1pPr>
          </a:lstStyle>
          <a:p>
            <a:pPr>
              <a:defRPr/>
            </a:pPr>
            <a:fld id="{20726B25-C0B1-4E56-9532-351FB80321A5}" type="slidenum">
              <a:rPr lang="en-US" altLang="ja-JP"/>
              <a:pPr>
                <a:defRPr/>
              </a:pPr>
              <a:t>‹#›</a:t>
            </a:fld>
            <a:endParaRPr lang="en-US" altLang="ja-JP"/>
          </a:p>
        </p:txBody>
      </p:sp>
    </p:spTree>
    <p:extLst>
      <p:ext uri="{BB962C8B-B14F-4D97-AF65-F5344CB8AC3E}">
        <p14:creationId xmlns:p14="http://schemas.microsoft.com/office/powerpoint/2010/main" val="4063022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xfrm>
            <a:off x="457200" y="6469063"/>
            <a:ext cx="2133600" cy="288925"/>
          </a:xfrm>
          <a:prstGeom prst="rect">
            <a:avLst/>
          </a:prstGeom>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3124200" y="6469063"/>
            <a:ext cx="2895600" cy="288925"/>
          </a:xfrm>
          <a:prstGeom prst="rect">
            <a:avLst/>
          </a:prstGeom>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6553200" y="6469063"/>
            <a:ext cx="2133600" cy="288925"/>
          </a:xfrm>
          <a:prstGeom prst="rect">
            <a:avLst/>
          </a:prstGeom>
          <a:ln/>
        </p:spPr>
        <p:txBody>
          <a:bodyPr/>
          <a:lstStyle>
            <a:lvl1pPr>
              <a:defRPr/>
            </a:lvl1pPr>
          </a:lstStyle>
          <a:p>
            <a:pPr>
              <a:defRPr/>
            </a:pPr>
            <a:fld id="{24E34630-B062-4E31-A98C-F235C023648D}" type="slidenum">
              <a:rPr lang="en-US" altLang="ja-JP"/>
              <a:pPr>
                <a:defRPr/>
              </a:pPr>
              <a:t>‹#›</a:t>
            </a:fld>
            <a:endParaRPr lang="en-US" altLang="ja-JP"/>
          </a:p>
        </p:txBody>
      </p:sp>
    </p:spTree>
    <p:extLst>
      <p:ext uri="{BB962C8B-B14F-4D97-AF65-F5344CB8AC3E}">
        <p14:creationId xmlns:p14="http://schemas.microsoft.com/office/powerpoint/2010/main" val="1418939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xfrm>
            <a:off x="457200" y="6469063"/>
            <a:ext cx="2133600" cy="288925"/>
          </a:xfrm>
          <a:prstGeom prst="rect">
            <a:avLst/>
          </a:prstGeom>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3124200" y="6469063"/>
            <a:ext cx="2895600" cy="288925"/>
          </a:xfrm>
          <a:prstGeom prst="rect">
            <a:avLst/>
          </a:prstGeom>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6553200" y="6469063"/>
            <a:ext cx="2133600" cy="288925"/>
          </a:xfrm>
          <a:prstGeom prst="rect">
            <a:avLst/>
          </a:prstGeom>
          <a:ln/>
        </p:spPr>
        <p:txBody>
          <a:bodyPr/>
          <a:lstStyle>
            <a:lvl1pPr>
              <a:defRPr/>
            </a:lvl1pPr>
          </a:lstStyle>
          <a:p>
            <a:pPr>
              <a:defRPr/>
            </a:pPr>
            <a:fld id="{9EB6F470-D74E-4082-B184-6B659278294D}" type="slidenum">
              <a:rPr lang="en-US" altLang="ja-JP"/>
              <a:pPr>
                <a:defRPr/>
              </a:pPr>
              <a:t>‹#›</a:t>
            </a:fld>
            <a:endParaRPr lang="en-US" altLang="ja-JP"/>
          </a:p>
        </p:txBody>
      </p:sp>
    </p:spTree>
    <p:extLst>
      <p:ext uri="{BB962C8B-B14F-4D97-AF65-F5344CB8AC3E}">
        <p14:creationId xmlns:p14="http://schemas.microsoft.com/office/powerpoint/2010/main" val="261915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3" name="Picture 9" descr="C:\Users\kiyoyama\Desktop\Niaslogo.gif"/>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4273"/>
          <a:stretch/>
        </p:blipFill>
        <p:spPr bwMode="auto">
          <a:xfrm>
            <a:off x="323528" y="6460158"/>
            <a:ext cx="658244" cy="396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1043608" y="116632"/>
            <a:ext cx="7643192"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503795"/>
            <a:ext cx="8229600" cy="4445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31" name="Line 7"/>
          <p:cNvSpPr>
            <a:spLocks noChangeShapeType="1"/>
          </p:cNvSpPr>
          <p:nvPr/>
        </p:nvSpPr>
        <p:spPr bwMode="auto">
          <a:xfrm>
            <a:off x="209872" y="1124744"/>
            <a:ext cx="8610600" cy="0"/>
          </a:xfrm>
          <a:prstGeom prst="line">
            <a:avLst/>
          </a:prstGeom>
          <a:noFill/>
          <a:ln w="76200" cmpd="thickThin">
            <a:solidFill>
              <a:srgbClr val="00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9096" name="Text Box 8"/>
          <p:cNvSpPr txBox="1">
            <a:spLocks noChangeArrowheads="1"/>
          </p:cNvSpPr>
          <p:nvPr userDrawn="1"/>
        </p:nvSpPr>
        <p:spPr bwMode="auto">
          <a:xfrm>
            <a:off x="3120577" y="6544355"/>
            <a:ext cx="28998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400" dirty="0">
                <a:solidFill>
                  <a:srgbClr val="006699"/>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ea typeface="ＭＳ Ｐゴシック" pitchFamily="50" charset="-128"/>
                <a:cs typeface="Times New Roman" panose="02020603050405020304" pitchFamily="18" charset="0"/>
              </a:rPr>
              <a:t>Nagasaki Institute of Applied Science</a:t>
            </a:r>
          </a:p>
        </p:txBody>
      </p:sp>
      <p:sp>
        <p:nvSpPr>
          <p:cNvPr id="10" name="Line 7"/>
          <p:cNvSpPr>
            <a:spLocks noChangeShapeType="1"/>
          </p:cNvSpPr>
          <p:nvPr userDrawn="1"/>
        </p:nvSpPr>
        <p:spPr bwMode="auto">
          <a:xfrm>
            <a:off x="209872" y="6381328"/>
            <a:ext cx="8610600" cy="0"/>
          </a:xfrm>
          <a:prstGeom prst="line">
            <a:avLst/>
          </a:prstGeom>
          <a:noFill/>
          <a:ln w="76200" cmpd="thinThick">
            <a:solidFill>
              <a:srgbClr val="00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8" name="図 7"/>
          <p:cNvPicPr>
            <a:picLocks noChangeAspect="1"/>
          </p:cNvPicPr>
          <p:nvPr userDrawn="1"/>
        </p:nvPicPr>
        <p:blipFill>
          <a:blip r:embed="rId14"/>
          <a:stretch>
            <a:fillRect/>
          </a:stretch>
        </p:blipFill>
        <p:spPr>
          <a:xfrm>
            <a:off x="252818" y="188640"/>
            <a:ext cx="718782" cy="720000"/>
          </a:xfrm>
          <a:prstGeom prst="rect">
            <a:avLst/>
          </a:prstGeom>
        </p:spPr>
      </p:pic>
    </p:spTree>
  </p:cSld>
  <p:clrMap bg1="lt1" tx1="dk1" bg2="lt2" tx2="dk2" accent1="accent1" accent2="accent2" accent3="accent3" accent4="accent4" accent5="accent5" accent6="accent6" hlink="hlink" folHlink="folHlink"/>
  <p:sldLayoutIdLst>
    <p:sldLayoutId id="2147483736" r:id="rId1"/>
    <p:sldLayoutId id="2147483737"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rtl="0" eaLnBrk="0" fontAlgn="base" hangingPunct="0">
        <a:spcBef>
          <a:spcPct val="0"/>
        </a:spcBef>
        <a:spcAft>
          <a:spcPct val="0"/>
        </a:spcAft>
        <a:defRPr kumimoji="1" sz="3600">
          <a:solidFill>
            <a:schemeClr val="tx1"/>
          </a:solidFill>
          <a:latin typeface="HG丸ｺﾞｼｯｸM-PRO" panose="020F0600000000000000" pitchFamily="50" charset="-128"/>
          <a:ea typeface="HG丸ｺﾞｼｯｸM-PRO" panose="020F0600000000000000" pitchFamily="50" charset="-128"/>
          <a:cs typeface="+mj-cs"/>
        </a:defRPr>
      </a:lvl1pPr>
      <a:lvl2pPr algn="l"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l" rtl="0" fontAlgn="base">
        <a:spcBef>
          <a:spcPct val="0"/>
        </a:spcBef>
        <a:spcAft>
          <a:spcPct val="0"/>
        </a:spcAft>
        <a:defRPr kumimoji="1" sz="4400">
          <a:solidFill>
            <a:srgbClr val="000099"/>
          </a:solidFill>
          <a:latin typeface="Arial" charset="0"/>
          <a:ea typeface="ＭＳ Ｐゴシック" pitchFamily="50" charset="-128"/>
        </a:defRPr>
      </a:lvl6pPr>
      <a:lvl7pPr marL="914400" algn="l" rtl="0" fontAlgn="base">
        <a:spcBef>
          <a:spcPct val="0"/>
        </a:spcBef>
        <a:spcAft>
          <a:spcPct val="0"/>
        </a:spcAft>
        <a:defRPr kumimoji="1" sz="4400">
          <a:solidFill>
            <a:srgbClr val="000099"/>
          </a:solidFill>
          <a:latin typeface="Arial" charset="0"/>
          <a:ea typeface="ＭＳ Ｐゴシック" pitchFamily="50" charset="-128"/>
        </a:defRPr>
      </a:lvl7pPr>
      <a:lvl8pPr marL="1371600" algn="l" rtl="0" fontAlgn="base">
        <a:spcBef>
          <a:spcPct val="0"/>
        </a:spcBef>
        <a:spcAft>
          <a:spcPct val="0"/>
        </a:spcAft>
        <a:defRPr kumimoji="1" sz="4400">
          <a:solidFill>
            <a:srgbClr val="000099"/>
          </a:solidFill>
          <a:latin typeface="Arial" charset="0"/>
          <a:ea typeface="ＭＳ Ｐゴシック" pitchFamily="50" charset="-128"/>
        </a:defRPr>
      </a:lvl8pPr>
      <a:lvl9pPr marL="1828800" algn="l" rtl="0" fontAlgn="base">
        <a:spcBef>
          <a:spcPct val="0"/>
        </a:spcBef>
        <a:spcAft>
          <a:spcPct val="0"/>
        </a:spcAft>
        <a:defRPr kumimoji="1" sz="4400">
          <a:solidFill>
            <a:srgbClr val="000099"/>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rgbClr val="006699"/>
        </a:buClr>
        <a:buSzPct val="75000"/>
        <a:buFont typeface="Wingdings" pitchFamily="2" charset="2"/>
        <a:buChar char="n"/>
        <a:defRPr kumimoji="1" sz="2400">
          <a:solidFill>
            <a:schemeClr val="tx1"/>
          </a:solidFill>
          <a:latin typeface="HG丸ｺﾞｼｯｸM-PRO" panose="020F0600000000000000" pitchFamily="50" charset="-128"/>
          <a:ea typeface="HG丸ｺﾞｼｯｸM-PRO" panose="020F0600000000000000" pitchFamily="50" charset="-128"/>
          <a:cs typeface="+mn-cs"/>
        </a:defRPr>
      </a:lvl1pPr>
      <a:lvl2pPr marL="742950" indent="-285750" algn="l" rtl="0" eaLnBrk="0" fontAlgn="base" hangingPunct="0">
        <a:spcBef>
          <a:spcPct val="20000"/>
        </a:spcBef>
        <a:spcAft>
          <a:spcPct val="0"/>
        </a:spcAft>
        <a:buClr>
          <a:srgbClr val="006699"/>
        </a:buClr>
        <a:buSzPct val="80000"/>
        <a:buFont typeface="Wingdings" pitchFamily="2" charset="2"/>
        <a:buChar char="¨"/>
        <a:defRPr kumimoji="1" sz="2400">
          <a:solidFill>
            <a:schemeClr val="tx1"/>
          </a:solidFill>
          <a:latin typeface="HG丸ｺﾞｼｯｸM-PRO" panose="020F0600000000000000" pitchFamily="50" charset="-128"/>
          <a:ea typeface="HG丸ｺﾞｼｯｸM-PRO" panose="020F0600000000000000" pitchFamily="50" charset="-128"/>
        </a:defRPr>
      </a:lvl2pPr>
      <a:lvl3pPr marL="1143000" indent="-228600" algn="l" rtl="0" eaLnBrk="0" fontAlgn="base" hangingPunct="0">
        <a:spcBef>
          <a:spcPct val="20000"/>
        </a:spcBef>
        <a:spcAft>
          <a:spcPct val="0"/>
        </a:spcAft>
        <a:buClr>
          <a:srgbClr val="006699"/>
        </a:buClr>
        <a:buSzPct val="65000"/>
        <a:buFont typeface="Wingdings" pitchFamily="2" charset="2"/>
        <a:buChar char="n"/>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lgn="l" rtl="0" eaLnBrk="0" fontAlgn="base" hangingPunct="0">
        <a:spcBef>
          <a:spcPct val="20000"/>
        </a:spcBef>
        <a:spcAft>
          <a:spcPct val="0"/>
        </a:spcAft>
        <a:buClr>
          <a:srgbClr val="006699"/>
        </a:buClr>
        <a:buSzPct val="70000"/>
        <a:buFont typeface="Wingdings" pitchFamily="2" charset="2"/>
        <a:buChar char="¨"/>
        <a:defRPr kumimoji="1" sz="2400">
          <a:solidFill>
            <a:schemeClr val="tx1"/>
          </a:solidFill>
          <a:latin typeface="HG丸ｺﾞｼｯｸM-PRO" panose="020F0600000000000000" pitchFamily="50" charset="-128"/>
          <a:ea typeface="HG丸ｺﾞｼｯｸM-PRO" panose="020F0600000000000000" pitchFamily="50" charset="-128"/>
        </a:defRPr>
      </a:lvl4pPr>
      <a:lvl5pPr marL="2057400" indent="-228600" algn="l" rtl="0" eaLnBrk="0" fontAlgn="base" hangingPunct="0">
        <a:spcBef>
          <a:spcPct val="20000"/>
        </a:spcBef>
        <a:spcAft>
          <a:spcPct val="0"/>
        </a:spcAft>
        <a:buClr>
          <a:srgbClr val="006699"/>
        </a:buClr>
        <a:buFont typeface="Wingdings" pitchFamily="2" charset="2"/>
        <a:buChar char="§"/>
        <a:defRPr kumimoji="1" sz="2400">
          <a:solidFill>
            <a:schemeClr val="tx1"/>
          </a:solidFill>
          <a:latin typeface="HG丸ｺﾞｼｯｸM-PRO" panose="020F0600000000000000" pitchFamily="50" charset="-128"/>
          <a:ea typeface="HG丸ｺﾞｼｯｸM-PRO" panose="020F0600000000000000" pitchFamily="50" charset="-128"/>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yghfFhZVoA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2852936"/>
            <a:ext cx="8208963" cy="2353816"/>
          </a:xfrm>
        </p:spPr>
        <p:txBody>
          <a:bodyPr/>
          <a:lstStyle/>
          <a:p>
            <a:pPr algn="ctr" eaLnBrk="1" hangingPunct="1">
              <a:defRPr/>
            </a:pPr>
            <a:r>
              <a:rPr lang="en-US" altLang="ja-JP" sz="2800" dirty="0" smtClean="0">
                <a:effectLst>
                  <a:outerShdw blurRad="38100" dist="38100" dir="2700000" algn="tl">
                    <a:srgbClr val="C0C0C0"/>
                  </a:outerShdw>
                </a:effectLst>
              </a:rPr>
              <a:t/>
            </a:r>
            <a:br>
              <a:rPr lang="en-US" altLang="ja-JP" sz="2800" dirty="0" smtClean="0">
                <a:effectLst>
                  <a:outerShdw blurRad="38100" dist="38100" dir="2700000" algn="tl">
                    <a:srgbClr val="C0C0C0"/>
                  </a:outerShdw>
                </a:effectLst>
              </a:rPr>
            </a:br>
            <a:r>
              <a:rPr lang="ja-JP" altLang="en-US" sz="2800" dirty="0" smtClean="0">
                <a:effectLst>
                  <a:outerShdw blurRad="38100" dist="38100" dir="2700000" algn="tl">
                    <a:srgbClr val="C0C0C0"/>
                  </a:outerShdw>
                </a:effectLst>
              </a:rPr>
              <a:t>ネットに繋がる</a:t>
            </a:r>
            <a:r>
              <a:rPr lang="en-US" altLang="ja-JP" sz="3200" dirty="0" err="1" smtClean="0">
                <a:effectLst>
                  <a:outerShdw blurRad="38100" dist="38100" dir="2700000" algn="tl">
                    <a:srgbClr val="C0C0C0"/>
                  </a:outerShdw>
                </a:effectLst>
              </a:rPr>
              <a:t>IoT</a:t>
            </a:r>
            <a:r>
              <a:rPr lang="ja-JP" altLang="en-US" sz="3200" dirty="0" smtClean="0">
                <a:effectLst>
                  <a:outerShdw blurRad="38100" dist="38100" dir="2700000" algn="tl">
                    <a:srgbClr val="C0C0C0"/>
                  </a:outerShdw>
                </a:effectLst>
              </a:rPr>
              <a:t>エレキギターの開発</a:t>
            </a:r>
            <a:r>
              <a:rPr lang="en-US" altLang="ja-JP" sz="2800" dirty="0" smtClean="0">
                <a:effectLst>
                  <a:outerShdw blurRad="38100" dist="38100" dir="2700000" algn="tl">
                    <a:srgbClr val="C0C0C0"/>
                  </a:outerShdw>
                </a:effectLst>
              </a:rPr>
              <a:t/>
            </a:r>
            <a:br>
              <a:rPr lang="en-US" altLang="ja-JP" sz="2800" dirty="0" smtClean="0">
                <a:effectLst>
                  <a:outerShdw blurRad="38100" dist="38100" dir="2700000" algn="tl">
                    <a:srgbClr val="C0C0C0"/>
                  </a:outerShdw>
                </a:effectLst>
              </a:rPr>
            </a:br>
            <a:r>
              <a:rPr lang="en-US" altLang="ja-JP" sz="2800" dirty="0">
                <a:effectLst>
                  <a:outerShdw blurRad="38100" dist="38100" dir="2700000" algn="tl">
                    <a:srgbClr val="C0C0C0"/>
                  </a:outerShdw>
                </a:effectLst>
              </a:rPr>
              <a:t/>
            </a:r>
            <a:br>
              <a:rPr lang="en-US" altLang="ja-JP" sz="2800" dirty="0">
                <a:effectLst>
                  <a:outerShdw blurRad="38100" dist="38100" dir="2700000" algn="tl">
                    <a:srgbClr val="C0C0C0"/>
                  </a:outerShdw>
                </a:effectLst>
              </a:rPr>
            </a:br>
            <a:r>
              <a:rPr lang="en-US" altLang="ja-JP" sz="2800" dirty="0" smtClean="0">
                <a:effectLst>
                  <a:outerShdw blurRad="38100" dist="38100" dir="2700000" algn="tl">
                    <a:srgbClr val="C0C0C0"/>
                  </a:outerShdw>
                </a:effectLst>
              </a:rPr>
              <a:t/>
            </a:r>
            <a:br>
              <a:rPr lang="en-US" altLang="ja-JP" sz="2800" dirty="0" smtClean="0">
                <a:effectLst>
                  <a:outerShdw blurRad="38100" dist="38100" dir="2700000" algn="tl">
                    <a:srgbClr val="C0C0C0"/>
                  </a:outerShdw>
                </a:effectLst>
              </a:rPr>
            </a:br>
            <a:endParaRPr lang="en-US" altLang="ja-JP" sz="2800" dirty="0">
              <a:effectLst>
                <a:outerShdw blurRad="38100" dist="38100" dir="2700000" algn="tl">
                  <a:srgbClr val="C0C0C0"/>
                </a:outerShdw>
              </a:effectLst>
            </a:endParaRPr>
          </a:p>
        </p:txBody>
      </p:sp>
      <p:sp>
        <p:nvSpPr>
          <p:cNvPr id="2" name="正方形/長方形 1"/>
          <p:cNvSpPr/>
          <p:nvPr/>
        </p:nvSpPr>
        <p:spPr>
          <a:xfrm>
            <a:off x="2242631" y="4221088"/>
            <a:ext cx="6085897" cy="523220"/>
          </a:xfrm>
          <a:prstGeom prst="rect">
            <a:avLst/>
          </a:prstGeom>
        </p:spPr>
        <p:txBody>
          <a:bodyPr wrap="none">
            <a:spAutoFit/>
          </a:bodyPr>
          <a:lstStyle/>
          <a:p>
            <a:r>
              <a:rPr lang="ja-JP" altLang="en-US" sz="2800" dirty="0"/>
              <a:t>　</a:t>
            </a:r>
            <a:r>
              <a:rPr lang="ja-JP" altLang="en-US" sz="2800" dirty="0" smtClean="0"/>
              <a:t>　</a:t>
            </a:r>
            <a:r>
              <a:rPr lang="ja-JP" altLang="en-US" sz="2800" dirty="0" smtClean="0"/>
              <a:t>大山</a:t>
            </a:r>
            <a:r>
              <a:rPr lang="ja-JP" altLang="en-US" sz="2800" dirty="0" smtClean="0"/>
              <a:t>研究室　　</a:t>
            </a:r>
            <a:r>
              <a:rPr lang="en-US" altLang="ja-JP" sz="2800" dirty="0" smtClean="0"/>
              <a:t>1815011 </a:t>
            </a:r>
            <a:r>
              <a:rPr lang="ja-JP" altLang="en-US" sz="2800" dirty="0"/>
              <a:t>針崎　貴徳</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音</a:t>
            </a:r>
            <a:r>
              <a:rPr lang="ja-JP" altLang="en-US" dirty="0" smtClean="0"/>
              <a:t>の確認</a:t>
            </a:r>
            <a:endParaRPr kumimoji="1" lang="ja-JP" altLang="en-US" dirty="0"/>
          </a:p>
        </p:txBody>
      </p:sp>
      <p:sp>
        <p:nvSpPr>
          <p:cNvPr id="3" name="コンテンツ プレースホルダー 2"/>
          <p:cNvSpPr>
            <a:spLocks noGrp="1"/>
          </p:cNvSpPr>
          <p:nvPr>
            <p:ph idx="1"/>
          </p:nvPr>
        </p:nvSpPr>
        <p:spPr>
          <a:xfrm>
            <a:off x="457200" y="1196752"/>
            <a:ext cx="8229600" cy="4445485"/>
          </a:xfrm>
        </p:spPr>
        <p:txBody>
          <a:bodyPr/>
          <a:lstStyle/>
          <a:p>
            <a:pPr lvl="1"/>
            <a:r>
              <a:rPr kumimoji="1" lang="ja-JP" altLang="en-US" dirty="0" smtClean="0"/>
              <a:t>実際に音が出力されている</a:t>
            </a:r>
            <a:r>
              <a:rPr kumimoji="1" lang="ja-JP" altLang="en-US" smtClean="0"/>
              <a:t>か</a:t>
            </a:r>
            <a:r>
              <a:rPr kumimoji="1" lang="ja-JP" altLang="en-US" smtClean="0"/>
              <a:t>、スピーカー</a:t>
            </a:r>
            <a:r>
              <a:rPr kumimoji="1" lang="ja-JP" altLang="en-US" dirty="0" smtClean="0"/>
              <a:t>を利用して確認。その動画を</a:t>
            </a:r>
            <a:r>
              <a:rPr kumimoji="1" lang="en-US" altLang="ja-JP" dirty="0" err="1" smtClean="0"/>
              <a:t>youtube</a:t>
            </a:r>
            <a:r>
              <a:rPr kumimoji="1" lang="ja-JP" altLang="en-US" dirty="0" smtClean="0"/>
              <a:t>にアップしてみた。</a:t>
            </a:r>
            <a:endParaRPr kumimoji="1" lang="en-US" altLang="ja-JP" dirty="0" smtClean="0"/>
          </a:p>
          <a:p>
            <a:pPr marL="457200" lvl="1" indent="0">
              <a:buNone/>
            </a:pPr>
            <a:r>
              <a:rPr kumimoji="1" lang="en-US" altLang="ja-JP" smtClean="0">
                <a:hlinkClick r:id="rId2"/>
              </a:rPr>
              <a:t>https</a:t>
            </a:r>
            <a:r>
              <a:rPr kumimoji="1" lang="en-US" altLang="ja-JP" dirty="0" smtClean="0">
                <a:hlinkClick r:id="rId2"/>
              </a:rPr>
              <a:t>://www.youtube.com/watch?v=yghfFhZVoAs</a:t>
            </a:r>
            <a:endParaRPr kumimoji="1" lang="ja-JP" altLang="en-US" dirty="0"/>
          </a:p>
        </p:txBody>
      </p:sp>
      <p:pic>
        <p:nvPicPr>
          <p:cNvPr id="4" name="図 3"/>
          <p:cNvPicPr>
            <a:picLocks noChangeAspect="1"/>
          </p:cNvPicPr>
          <p:nvPr/>
        </p:nvPicPr>
        <p:blipFill>
          <a:blip r:embed="rId3"/>
          <a:stretch>
            <a:fillRect/>
          </a:stretch>
        </p:blipFill>
        <p:spPr>
          <a:xfrm>
            <a:off x="1475656" y="3212976"/>
            <a:ext cx="6192688" cy="2916755"/>
          </a:xfrm>
          <a:prstGeom prst="rect">
            <a:avLst/>
          </a:prstGeom>
        </p:spPr>
      </p:pic>
    </p:spTree>
    <p:extLst>
      <p:ext uri="{BB962C8B-B14F-4D97-AF65-F5344CB8AC3E}">
        <p14:creationId xmlns:p14="http://schemas.microsoft.com/office/powerpoint/2010/main" val="40939554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6877" y="145121"/>
            <a:ext cx="7643192" cy="864096"/>
          </a:xfrm>
        </p:spPr>
        <p:txBody>
          <a:bodyPr/>
          <a:lstStyle/>
          <a:p>
            <a:r>
              <a:rPr lang="ja-JP" altLang="en-US" dirty="0" smtClean="0"/>
              <a:t>エレキギターからの出力をパソコンへ入力</a:t>
            </a:r>
            <a:endParaRPr kumimoji="1" lang="ja-JP" altLang="en-US" dirty="0"/>
          </a:p>
        </p:txBody>
      </p:sp>
      <p:sp>
        <p:nvSpPr>
          <p:cNvPr id="3" name="コンテンツ プレースホルダー 2"/>
          <p:cNvSpPr>
            <a:spLocks noGrp="1"/>
          </p:cNvSpPr>
          <p:nvPr>
            <p:ph idx="1"/>
          </p:nvPr>
        </p:nvSpPr>
        <p:spPr>
          <a:xfrm>
            <a:off x="323528" y="1268760"/>
            <a:ext cx="8229600" cy="4445485"/>
          </a:xfrm>
        </p:spPr>
        <p:txBody>
          <a:bodyPr/>
          <a:lstStyle/>
          <a:p>
            <a:pPr lvl="1"/>
            <a:r>
              <a:rPr lang="ja-JP" altLang="en-US" sz="2000" dirty="0" smtClean="0"/>
              <a:t>フリーソフトの</a:t>
            </a:r>
            <a:r>
              <a:rPr lang="en-US" altLang="ja-JP" sz="2000" dirty="0" smtClean="0"/>
              <a:t>Audacity</a:t>
            </a:r>
            <a:r>
              <a:rPr lang="ja-JP" altLang="en-US" sz="2000" dirty="0" smtClean="0"/>
              <a:t>を利用して、エレキギターの出力をモノラルジャックに繋げパソコンのマイクに入力し音の録音、周波数の解析を行った。</a:t>
            </a:r>
            <a:endParaRPr lang="en-US" altLang="ja-JP" sz="2000" dirty="0" smtClean="0"/>
          </a:p>
          <a:p>
            <a:pPr marL="457200" lvl="1" indent="0">
              <a:buNone/>
            </a:pPr>
            <a:r>
              <a:rPr lang="ja-JP" altLang="en-US" sz="2000" dirty="0"/>
              <a:t>　</a:t>
            </a:r>
            <a:r>
              <a:rPr lang="ja-JP" altLang="en-US" sz="2000" dirty="0" smtClean="0"/>
              <a:t>（白線＋、黒線</a:t>
            </a:r>
            <a:r>
              <a:rPr lang="ja-JP" altLang="en-US" sz="2000" dirty="0" err="1" smtClean="0"/>
              <a:t>ー</a:t>
            </a:r>
            <a:r>
              <a:rPr lang="ja-JP" altLang="en-US" sz="2000" dirty="0" smtClean="0"/>
              <a:t>）</a:t>
            </a:r>
            <a:endParaRPr lang="en-US" altLang="ja-JP" sz="2000" dirty="0"/>
          </a:p>
          <a:p>
            <a:pPr marL="457200" lvl="1" indent="0">
              <a:buNone/>
            </a:pPr>
            <a:endParaRPr lang="en-US" altLang="ja-JP" sz="2000" dirty="0"/>
          </a:p>
          <a:p>
            <a:pPr marL="457200" lvl="1" indent="0">
              <a:buNone/>
            </a:pPr>
            <a:endParaRPr lang="en-US" altLang="ja-JP" sz="2000" dirty="0"/>
          </a:p>
          <a:p>
            <a:endParaRPr kumimoji="1" lang="ja-JP" altLang="en-US" sz="2000"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48252" y="3137545"/>
            <a:ext cx="3429000" cy="2571750"/>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75989" y="2588907"/>
            <a:ext cx="4224469" cy="3168352"/>
          </a:xfrm>
          <a:prstGeom prst="rect">
            <a:avLst/>
          </a:prstGeom>
        </p:spPr>
      </p:pic>
    </p:spTree>
    <p:extLst>
      <p:ext uri="{BB962C8B-B14F-4D97-AF65-F5344CB8AC3E}">
        <p14:creationId xmlns:p14="http://schemas.microsoft.com/office/powerpoint/2010/main" val="41819248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Audacity</a:t>
            </a:r>
            <a:r>
              <a:rPr lang="ja-JP" altLang="en-US" dirty="0" err="1" smtClean="0"/>
              <a:t>での</a:t>
            </a:r>
            <a:r>
              <a:rPr lang="ja-JP" altLang="en-US" dirty="0" smtClean="0"/>
              <a:t>録音結果</a:t>
            </a:r>
            <a:r>
              <a:rPr lang="en-US" altLang="ja-JP" dirty="0" smtClean="0"/>
              <a:t>(1)</a:t>
            </a:r>
            <a:endParaRPr kumimoji="1" lang="ja-JP" altLang="en-US" dirty="0"/>
          </a:p>
        </p:txBody>
      </p:sp>
      <p:pic>
        <p:nvPicPr>
          <p:cNvPr id="8" name="コンテンツ プレースホルダー 7"/>
          <p:cNvPicPr>
            <a:picLocks noGrp="1" noChangeAspect="1"/>
          </p:cNvPicPr>
          <p:nvPr>
            <p:ph idx="1"/>
          </p:nvPr>
        </p:nvPicPr>
        <p:blipFill rotWithShape="1">
          <a:blip r:embed="rId2">
            <a:extLst>
              <a:ext uri="{28A0092B-C50C-407E-A947-70E740481C1C}">
                <a14:useLocalDpi xmlns:a14="http://schemas.microsoft.com/office/drawing/2010/main" val="0"/>
              </a:ext>
            </a:extLst>
          </a:blip>
          <a:srcRect r="43520" b="68854"/>
          <a:stretch/>
        </p:blipFill>
        <p:spPr>
          <a:xfrm>
            <a:off x="414394" y="1556792"/>
            <a:ext cx="5849948" cy="3744416"/>
          </a:xfrm>
        </p:spPr>
      </p:pic>
      <p:sp>
        <p:nvSpPr>
          <p:cNvPr id="9" name="テキスト ボックス 8"/>
          <p:cNvSpPr txBox="1"/>
          <p:nvPr/>
        </p:nvSpPr>
        <p:spPr>
          <a:xfrm>
            <a:off x="6264342" y="1844824"/>
            <a:ext cx="2422458" cy="2677656"/>
          </a:xfrm>
          <a:prstGeom prst="rect">
            <a:avLst/>
          </a:prstGeom>
          <a:noFill/>
        </p:spPr>
        <p:txBody>
          <a:bodyPr wrap="square" rtlCol="0">
            <a:spAutoFit/>
          </a:bodyPr>
          <a:lstStyle/>
          <a:p>
            <a:r>
              <a:rPr kumimoji="1" lang="ja-JP" altLang="en-US" sz="2400" dirty="0" smtClean="0"/>
              <a:t>音が割れていい音質でギターの音色が出力さ</a:t>
            </a:r>
            <a:endParaRPr kumimoji="1" lang="en-US" altLang="ja-JP" sz="2400" dirty="0" smtClean="0"/>
          </a:p>
          <a:p>
            <a:r>
              <a:rPr kumimoji="1" lang="ja-JP" altLang="en-US" sz="2400" dirty="0" smtClean="0"/>
              <a:t>れない。</a:t>
            </a:r>
            <a:endParaRPr kumimoji="1" lang="en-US" altLang="ja-JP" sz="2400" dirty="0" smtClean="0"/>
          </a:p>
          <a:p>
            <a:r>
              <a:rPr kumimoji="1" lang="ja-JP" altLang="en-US" sz="2400" dirty="0" smtClean="0"/>
              <a:t>この</a:t>
            </a:r>
            <a:r>
              <a:rPr kumimoji="1" lang="ja-JP" altLang="en-US" sz="2400" dirty="0"/>
              <a:t>時</a:t>
            </a:r>
            <a:r>
              <a:rPr kumimoji="1" lang="ja-JP" altLang="en-US" sz="2400" dirty="0" smtClean="0"/>
              <a:t>の</a:t>
            </a:r>
            <a:r>
              <a:rPr kumimoji="1" lang="ja-JP" altLang="en-US" sz="2400" smtClean="0"/>
              <a:t>電圧</a:t>
            </a:r>
            <a:r>
              <a:rPr kumimoji="1" lang="ja-JP" altLang="en-US" sz="2400" smtClean="0"/>
              <a:t>が</a:t>
            </a:r>
            <a:r>
              <a:rPr kumimoji="1" lang="ja-JP" altLang="en-US" sz="2400" smtClean="0"/>
              <a:t>２</a:t>
            </a:r>
            <a:r>
              <a:rPr kumimoji="1" lang="en-US" altLang="ja-JP" sz="2400" smtClean="0"/>
              <a:t>.</a:t>
            </a:r>
            <a:r>
              <a:rPr kumimoji="1" lang="ja-JP" altLang="en-US" sz="2400" smtClean="0"/>
              <a:t>０</a:t>
            </a:r>
            <a:r>
              <a:rPr kumimoji="1" lang="en-US" altLang="ja-JP" sz="2400" smtClean="0"/>
              <a:t>V</a:t>
            </a:r>
            <a:r>
              <a:rPr kumimoji="1" lang="ja-JP" altLang="en-US" sz="2400" dirty="0" smtClean="0"/>
              <a:t>の出力だった。</a:t>
            </a:r>
            <a:endParaRPr kumimoji="1" lang="ja-JP" altLang="en-US" sz="2400" dirty="0"/>
          </a:p>
        </p:txBody>
      </p:sp>
    </p:spTree>
    <p:extLst>
      <p:ext uri="{BB962C8B-B14F-4D97-AF65-F5344CB8AC3E}">
        <p14:creationId xmlns:p14="http://schemas.microsoft.com/office/powerpoint/2010/main" val="3594609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Audacity</a:t>
            </a:r>
            <a:r>
              <a:rPr lang="ja-JP" altLang="en-US" dirty="0" err="1" smtClean="0"/>
              <a:t>での</a:t>
            </a:r>
            <a:r>
              <a:rPr lang="ja-JP" altLang="en-US" dirty="0" smtClean="0"/>
              <a:t>録音結果</a:t>
            </a:r>
            <a:r>
              <a:rPr lang="en-US" altLang="ja-JP" dirty="0" smtClean="0"/>
              <a:t>(2)</a:t>
            </a:r>
            <a:endParaRPr kumimoji="1" lang="ja-JP" altLang="en-US" dirty="0"/>
          </a:p>
        </p:txBody>
      </p:sp>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676"/>
          <a:stretch/>
        </p:blipFill>
        <p:spPr>
          <a:xfrm>
            <a:off x="4644008" y="2636912"/>
            <a:ext cx="4186808" cy="3457054"/>
          </a:xfrm>
        </p:spPr>
      </p:pic>
      <p:pic>
        <p:nvPicPr>
          <p:cNvPr id="5" name="図 4"/>
          <p:cNvPicPr>
            <a:picLocks noChangeAspect="1"/>
          </p:cNvPicPr>
          <p:nvPr/>
        </p:nvPicPr>
        <p:blipFill rotWithShape="1">
          <a:blip r:embed="rId3"/>
          <a:srcRect l="1813" t="20" r="23855" b="-20"/>
          <a:stretch/>
        </p:blipFill>
        <p:spPr>
          <a:xfrm>
            <a:off x="-1332656" y="2420888"/>
            <a:ext cx="5904656" cy="1694835"/>
          </a:xfrm>
          <a:prstGeom prst="rect">
            <a:avLst/>
          </a:prstGeom>
        </p:spPr>
      </p:pic>
      <p:sp>
        <p:nvSpPr>
          <p:cNvPr id="6" name="テキスト ボックス 5"/>
          <p:cNvSpPr txBox="1"/>
          <p:nvPr/>
        </p:nvSpPr>
        <p:spPr>
          <a:xfrm>
            <a:off x="539552" y="1412776"/>
            <a:ext cx="7956024" cy="4401205"/>
          </a:xfrm>
          <a:prstGeom prst="rect">
            <a:avLst/>
          </a:prstGeom>
          <a:noFill/>
        </p:spPr>
        <p:txBody>
          <a:bodyPr wrap="none" rtlCol="0">
            <a:spAutoFit/>
          </a:bodyPr>
          <a:lstStyle/>
          <a:p>
            <a:r>
              <a:rPr kumimoji="1" lang="ja-JP" altLang="en-US" sz="2800" dirty="0" smtClean="0"/>
              <a:t>発</a:t>
            </a:r>
            <a:r>
              <a:rPr kumimoji="1" lang="ja-JP" altLang="en-US" sz="2800" dirty="0"/>
              <a:t>振</a:t>
            </a:r>
            <a:r>
              <a:rPr kumimoji="1" lang="ja-JP" altLang="en-US" sz="2800" dirty="0" smtClean="0"/>
              <a:t>器とオシロスコープ</a:t>
            </a:r>
            <a:r>
              <a:rPr kumimoji="1" lang="ja-JP" altLang="en-US" sz="2800" smtClean="0"/>
              <a:t>を用いて、パソコンで綺麗な</a:t>
            </a:r>
            <a:endParaRPr kumimoji="1" lang="en-US" altLang="ja-JP" sz="2800" dirty="0" smtClean="0"/>
          </a:p>
          <a:p>
            <a:r>
              <a:rPr kumimoji="1" lang="ja-JP" altLang="en-US" sz="2800" dirty="0" smtClean="0"/>
              <a:t>音がとれる最大入力電圧を調べた。</a:t>
            </a:r>
            <a:endParaRPr kumimoji="1" lang="en-US" altLang="ja-JP" sz="2800" dirty="0" smtClean="0"/>
          </a:p>
          <a:p>
            <a:endParaRPr kumimoji="1" lang="en-US" altLang="ja-JP" sz="2800" dirty="0"/>
          </a:p>
          <a:p>
            <a:endParaRPr kumimoji="1" lang="en-US" altLang="ja-JP" sz="2800" dirty="0" smtClean="0"/>
          </a:p>
          <a:p>
            <a:endParaRPr kumimoji="1" lang="en-US" altLang="ja-JP" sz="2800" dirty="0"/>
          </a:p>
          <a:p>
            <a:endParaRPr kumimoji="1" lang="en-US" altLang="ja-JP" sz="2800" dirty="0" smtClean="0"/>
          </a:p>
          <a:p>
            <a:endParaRPr kumimoji="1" lang="en-US" altLang="ja-JP" sz="2800" dirty="0"/>
          </a:p>
          <a:p>
            <a:r>
              <a:rPr kumimoji="1" lang="en-US" altLang="ja-JP" sz="2800" dirty="0" err="1" smtClean="0"/>
              <a:t>Vpp</a:t>
            </a:r>
            <a:r>
              <a:rPr kumimoji="1" lang="ja-JP" altLang="en-US" sz="2800" dirty="0" smtClean="0"/>
              <a:t>　</a:t>
            </a:r>
            <a:r>
              <a:rPr kumimoji="1" lang="en-US" altLang="ja-JP" sz="2800" dirty="0" smtClean="0"/>
              <a:t>36</a:t>
            </a:r>
            <a:r>
              <a:rPr kumimoji="1" lang="ja-JP" altLang="en-US" sz="2800" dirty="0" err="1" smtClean="0"/>
              <a:t>．</a:t>
            </a:r>
            <a:r>
              <a:rPr kumimoji="1" lang="en-US" altLang="ja-JP" sz="2800" dirty="0" smtClean="0"/>
              <a:t>0</a:t>
            </a:r>
            <a:r>
              <a:rPr kumimoji="1" lang="ja-JP" altLang="en-US" sz="2800" dirty="0" err="1" smtClean="0"/>
              <a:t>ｍ</a:t>
            </a:r>
            <a:r>
              <a:rPr kumimoji="1" lang="en-US" altLang="ja-JP" sz="2800" dirty="0" smtClean="0"/>
              <a:t>V</a:t>
            </a:r>
          </a:p>
          <a:p>
            <a:r>
              <a:rPr kumimoji="1" lang="en-US" altLang="ja-JP" sz="2800" dirty="0" smtClean="0"/>
              <a:t>Vmax18.4</a:t>
            </a:r>
            <a:r>
              <a:rPr kumimoji="1" lang="ja-JP" altLang="en-US" sz="2800" dirty="0" err="1" smtClean="0"/>
              <a:t>ｍ</a:t>
            </a:r>
            <a:r>
              <a:rPr kumimoji="1" lang="en-US" altLang="ja-JP" sz="2800" dirty="0" smtClean="0"/>
              <a:t>V</a:t>
            </a:r>
          </a:p>
          <a:p>
            <a:r>
              <a:rPr kumimoji="1" lang="en-US" altLang="ja-JP" sz="2800" dirty="0" err="1" smtClean="0"/>
              <a:t>Vmin</a:t>
            </a:r>
            <a:r>
              <a:rPr kumimoji="1" lang="ja-JP" altLang="en-US" sz="2800" dirty="0" smtClean="0"/>
              <a:t>－</a:t>
            </a:r>
            <a:r>
              <a:rPr kumimoji="1" lang="en-US" altLang="ja-JP" sz="2800" dirty="0" smtClean="0"/>
              <a:t>17.6</a:t>
            </a:r>
            <a:r>
              <a:rPr kumimoji="1" lang="ja-JP" altLang="en-US" sz="2800" dirty="0" err="1" smtClean="0"/>
              <a:t>ｍ</a:t>
            </a:r>
            <a:r>
              <a:rPr kumimoji="1" lang="en-US" altLang="ja-JP" sz="2800" dirty="0" smtClean="0"/>
              <a:t>V</a:t>
            </a:r>
            <a:endParaRPr kumimoji="1" lang="ja-JP" altLang="en-US" sz="2800" dirty="0"/>
          </a:p>
        </p:txBody>
      </p:sp>
    </p:spTree>
    <p:extLst>
      <p:ext uri="{BB962C8B-B14F-4D97-AF65-F5344CB8AC3E}">
        <p14:creationId xmlns:p14="http://schemas.microsoft.com/office/powerpoint/2010/main" val="1174277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Audacity</a:t>
            </a:r>
            <a:r>
              <a:rPr lang="ja-JP" altLang="en-US" smtClean="0"/>
              <a:t>での周波数解析</a:t>
            </a:r>
            <a:endParaRPr kumimoji="1" lang="ja-JP" altLang="en-US"/>
          </a:p>
        </p:txBody>
      </p:sp>
      <p:pic>
        <p:nvPicPr>
          <p:cNvPr id="4" name="コンテンツ プレースホルダー 3"/>
          <p:cNvPicPr>
            <a:picLocks noGrp="1" noChangeAspect="1"/>
          </p:cNvPicPr>
          <p:nvPr>
            <p:ph idx="1"/>
          </p:nvPr>
        </p:nvPicPr>
        <p:blipFill rotWithShape="1">
          <a:blip r:embed="rId2">
            <a:extLst>
              <a:ext uri="{28A0092B-C50C-407E-A947-70E740481C1C}">
                <a14:useLocalDpi xmlns:a14="http://schemas.microsoft.com/office/drawing/2010/main" val="0"/>
              </a:ext>
            </a:extLst>
          </a:blip>
          <a:srcRect l="-8192" t="2913" r="2947" b="13906"/>
          <a:stretch/>
        </p:blipFill>
        <p:spPr>
          <a:xfrm>
            <a:off x="-612576" y="1340768"/>
            <a:ext cx="9659416" cy="4915438"/>
          </a:xfrm>
        </p:spPr>
      </p:pic>
      <p:sp>
        <p:nvSpPr>
          <p:cNvPr id="5" name="テキスト ボックス 4"/>
          <p:cNvSpPr txBox="1"/>
          <p:nvPr/>
        </p:nvSpPr>
        <p:spPr>
          <a:xfrm>
            <a:off x="6012160" y="1772816"/>
            <a:ext cx="2273989" cy="1323439"/>
          </a:xfrm>
          <a:prstGeom prst="rect">
            <a:avLst/>
          </a:prstGeom>
          <a:noFill/>
        </p:spPr>
        <p:txBody>
          <a:bodyPr wrap="square" rtlCol="0">
            <a:spAutoFit/>
          </a:bodyPr>
          <a:lstStyle/>
          <a:p>
            <a:r>
              <a:rPr kumimoji="1" lang="ja-JP" altLang="en-US" sz="2000" smtClean="0"/>
              <a:t>エレキ</a:t>
            </a:r>
            <a:r>
              <a:rPr kumimoji="1" lang="ja-JP" altLang="en-US" sz="2000"/>
              <a:t>ギタ</a:t>
            </a:r>
            <a:r>
              <a:rPr kumimoji="1" lang="ja-JP" altLang="en-US" sz="2000" smtClean="0"/>
              <a:t>ーの</a:t>
            </a:r>
            <a:endParaRPr kumimoji="1" lang="en-US" altLang="ja-JP" sz="2000" smtClean="0"/>
          </a:p>
          <a:p>
            <a:r>
              <a:rPr kumimoji="1" lang="ja-JP" altLang="en-US" sz="2000"/>
              <a:t>周波数</a:t>
            </a:r>
            <a:r>
              <a:rPr kumimoji="1" lang="ja-JP" altLang="en-US" sz="2000" smtClean="0"/>
              <a:t>の高さの</a:t>
            </a:r>
            <a:endParaRPr kumimoji="1" lang="en-US" altLang="ja-JP" sz="2000" smtClean="0"/>
          </a:p>
          <a:p>
            <a:r>
              <a:rPr kumimoji="1" lang="ja-JP" altLang="en-US" sz="2000"/>
              <a:t>範囲</a:t>
            </a:r>
            <a:r>
              <a:rPr kumimoji="1" lang="ja-JP" altLang="en-US" sz="2000" smtClean="0"/>
              <a:t>は</a:t>
            </a:r>
            <a:r>
              <a:rPr kumimoji="1" lang="en-US" altLang="ja-JP" sz="2000" smtClean="0"/>
              <a:t>82</a:t>
            </a:r>
            <a:r>
              <a:rPr kumimoji="1" lang="ja-JP" altLang="en-US" sz="2000" smtClean="0"/>
              <a:t>～</a:t>
            </a:r>
            <a:endParaRPr kumimoji="1" lang="en-US" altLang="ja-JP" sz="2000" smtClean="0"/>
          </a:p>
          <a:p>
            <a:r>
              <a:rPr kumimoji="1" lang="en-US" altLang="ja-JP" sz="2000" smtClean="0"/>
              <a:t>1245Hz</a:t>
            </a:r>
            <a:r>
              <a:rPr kumimoji="1" lang="ja-JP" altLang="en-US" sz="2000" smtClean="0"/>
              <a:t>である。</a:t>
            </a:r>
            <a:endParaRPr kumimoji="1" lang="ja-JP" altLang="en-US" sz="2000"/>
          </a:p>
        </p:txBody>
      </p:sp>
    </p:spTree>
    <p:extLst>
      <p:ext uri="{BB962C8B-B14F-4D97-AF65-F5344CB8AC3E}">
        <p14:creationId xmlns:p14="http://schemas.microsoft.com/office/powerpoint/2010/main" val="1202375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今後の予定</a:t>
            </a:r>
            <a:endParaRPr kumimoji="1" lang="ja-JP" altLang="en-US" dirty="0"/>
          </a:p>
        </p:txBody>
      </p:sp>
      <p:sp>
        <p:nvSpPr>
          <p:cNvPr id="3" name="コンテンツ プレースホルダー 2"/>
          <p:cNvSpPr>
            <a:spLocks noGrp="1"/>
          </p:cNvSpPr>
          <p:nvPr>
            <p:ph idx="1"/>
          </p:nvPr>
        </p:nvSpPr>
        <p:spPr/>
        <p:txBody>
          <a:bodyPr/>
          <a:lstStyle/>
          <a:p>
            <a:pPr marL="0" indent="0">
              <a:buNone/>
            </a:pPr>
            <a:endParaRPr kumimoji="1" lang="en-US" altLang="ja-JP" dirty="0" smtClean="0"/>
          </a:p>
          <a:p>
            <a:r>
              <a:rPr lang="ja-JP" altLang="en-US" dirty="0" smtClean="0"/>
              <a:t>ギターからのノイズを</a:t>
            </a:r>
            <a:r>
              <a:rPr lang="ja-JP" altLang="en-US" smtClean="0"/>
              <a:t>軽減させるための方法を考える。</a:t>
            </a:r>
            <a:endParaRPr lang="en-US" altLang="ja-JP" smtClean="0"/>
          </a:p>
          <a:p>
            <a:endParaRPr lang="en-US" altLang="ja-JP"/>
          </a:p>
          <a:p>
            <a:r>
              <a:rPr lang="ja-JP" altLang="en-US" smtClean="0"/>
              <a:t>ラズベリーパイを通してギターの出力を確認する。</a:t>
            </a:r>
            <a:endParaRPr lang="en-US" altLang="ja-JP" smtClean="0"/>
          </a:p>
          <a:p>
            <a:pPr marL="0" indent="0">
              <a:buNone/>
            </a:pPr>
            <a:endParaRPr kumimoji="1" lang="en-US" altLang="ja-JP" smtClean="0"/>
          </a:p>
          <a:p>
            <a:r>
              <a:rPr lang="ja-JP" altLang="en-US" smtClean="0"/>
              <a:t>ギター</a:t>
            </a:r>
            <a:r>
              <a:rPr lang="ja-JP" altLang="en-US" dirty="0" smtClean="0"/>
              <a:t>からの音のエフェクトの種類を</a:t>
            </a:r>
            <a:r>
              <a:rPr lang="ja-JP" altLang="en-US" smtClean="0"/>
              <a:t>増やす</a:t>
            </a:r>
            <a:r>
              <a:rPr lang="ja-JP" altLang="en-US" smtClean="0"/>
              <a:t>。</a:t>
            </a:r>
            <a:endParaRPr kumimoji="1" lang="en-US" altLang="ja-JP" dirty="0" smtClean="0"/>
          </a:p>
          <a:p>
            <a:endParaRPr lang="en-US" altLang="ja-JP" dirty="0" smtClean="0"/>
          </a:p>
          <a:p>
            <a:endParaRPr lang="en-US" altLang="ja-JP" dirty="0"/>
          </a:p>
          <a:p>
            <a:endParaRPr kumimoji="1" lang="ja-JP" altLang="en-US" dirty="0"/>
          </a:p>
        </p:txBody>
      </p:sp>
    </p:spTree>
    <p:extLst>
      <p:ext uri="{BB962C8B-B14F-4D97-AF65-F5344CB8AC3E}">
        <p14:creationId xmlns:p14="http://schemas.microsoft.com/office/powerpoint/2010/main" val="8307119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研究背景　</a:t>
            </a:r>
            <a:r>
              <a:rPr kumimoji="1" lang="en-US" altLang="ja-JP" dirty="0" err="1" smtClean="0"/>
              <a:t>IoT</a:t>
            </a:r>
            <a:r>
              <a:rPr kumimoji="1" lang="ja-JP" altLang="en-US" dirty="0" smtClean="0"/>
              <a:t>技術の発展</a:t>
            </a:r>
            <a:endParaRPr kumimoji="1" lang="ja-JP" altLang="en-US" dirty="0"/>
          </a:p>
        </p:txBody>
      </p:sp>
      <p:sp>
        <p:nvSpPr>
          <p:cNvPr id="3" name="コンテンツ プレースホルダー 2"/>
          <p:cNvSpPr>
            <a:spLocks noGrp="1"/>
          </p:cNvSpPr>
          <p:nvPr>
            <p:ph idx="1"/>
          </p:nvPr>
        </p:nvSpPr>
        <p:spPr>
          <a:xfrm>
            <a:off x="443662" y="836712"/>
            <a:ext cx="8229600" cy="4445485"/>
          </a:xfrm>
        </p:spPr>
        <p:txBody>
          <a:bodyPr/>
          <a:lstStyle/>
          <a:p>
            <a:pPr marL="0" indent="0">
              <a:buNone/>
            </a:pPr>
            <a:endParaRPr lang="ja-JP" altLang="en-US" smtClean="0"/>
          </a:p>
          <a:p>
            <a:r>
              <a:rPr lang="ja-JP" altLang="en-US" smtClean="0"/>
              <a:t>近年、あらゆるモノをインターネットにつなげて情報を</a:t>
            </a:r>
            <a:r>
              <a:rPr lang="ja-JP" altLang="en-US" smtClean="0"/>
              <a:t>発信する、</a:t>
            </a:r>
            <a:r>
              <a:rPr lang="en-US" altLang="ja-JP" smtClean="0"/>
              <a:t>Internet </a:t>
            </a:r>
            <a:r>
              <a:rPr lang="en-US" altLang="ja-JP"/>
              <a:t>of Things</a:t>
            </a:r>
            <a:r>
              <a:rPr lang="ja-JP" altLang="en-US"/>
              <a:t>（</a:t>
            </a:r>
            <a:r>
              <a:rPr lang="en-US" altLang="ja-JP"/>
              <a:t>IoT</a:t>
            </a:r>
            <a:r>
              <a:rPr lang="ja-JP" altLang="en-US"/>
              <a:t>＝モノのインターネット</a:t>
            </a:r>
            <a:r>
              <a:rPr lang="ja-JP" altLang="en-US"/>
              <a:t>）</a:t>
            </a:r>
            <a:r>
              <a:rPr lang="ja-JP" altLang="en-US"/>
              <a:t>」が著しく発展していますこれまでは、インターネット通信、センサー、データ処理など機能は、</a:t>
            </a:r>
            <a:r>
              <a:rPr lang="en-US" altLang="ja-JP"/>
              <a:t>PC</a:t>
            </a:r>
            <a:r>
              <a:rPr lang="ja-JP" altLang="en-US"/>
              <a:t>やスマホにしか備えられていませんでした。</a:t>
            </a:r>
          </a:p>
          <a:p>
            <a:endParaRPr lang="ja-JP" altLang="en-US" dirty="0"/>
          </a:p>
        </p:txBody>
      </p:sp>
      <p:sp>
        <p:nvSpPr>
          <p:cNvPr id="5" name="正方形/長方形 4"/>
          <p:cNvSpPr/>
          <p:nvPr/>
        </p:nvSpPr>
        <p:spPr>
          <a:xfrm>
            <a:off x="5438819" y="6002277"/>
            <a:ext cx="3256020" cy="369332"/>
          </a:xfrm>
          <a:prstGeom prst="rect">
            <a:avLst/>
          </a:prstGeom>
        </p:spPr>
        <p:txBody>
          <a:bodyPr wrap="none">
            <a:spAutoFit/>
          </a:bodyPr>
          <a:lstStyle/>
          <a:p>
            <a:r>
              <a:rPr lang="ja-JP" altLang="en-US" smtClean="0"/>
              <a:t>引用元</a:t>
            </a:r>
            <a:r>
              <a:rPr lang="en-US" altLang="ja-JP" smtClean="0"/>
              <a:t>http</a:t>
            </a:r>
            <a:r>
              <a:rPr lang="en-US" altLang="ja-JP"/>
              <a:t>://paper-less.jp/iot/</a:t>
            </a:r>
            <a:endParaRPr lang="ja-JP" altLang="en-US"/>
          </a:p>
        </p:txBody>
      </p:sp>
      <p:pic>
        <p:nvPicPr>
          <p:cNvPr id="6" name="図 5"/>
          <p:cNvPicPr>
            <a:picLocks noChangeAspect="1"/>
          </p:cNvPicPr>
          <p:nvPr/>
        </p:nvPicPr>
        <p:blipFill>
          <a:blip r:embed="rId2"/>
          <a:stretch>
            <a:fillRect/>
          </a:stretch>
        </p:blipFill>
        <p:spPr>
          <a:xfrm>
            <a:off x="1043608" y="3163548"/>
            <a:ext cx="7351062" cy="2857500"/>
          </a:xfrm>
          <a:prstGeom prst="rect">
            <a:avLst/>
          </a:prstGeom>
        </p:spPr>
      </p:pic>
    </p:spTree>
    <p:extLst>
      <p:ext uri="{BB962C8B-B14F-4D97-AF65-F5344CB8AC3E}">
        <p14:creationId xmlns:p14="http://schemas.microsoft.com/office/powerpoint/2010/main" val="3763574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t>IoT</a:t>
            </a:r>
            <a:r>
              <a:rPr kumimoji="1" lang="ja-JP" altLang="en-US" smtClean="0"/>
              <a:t>デバイス</a:t>
            </a:r>
            <a:r>
              <a:rPr kumimoji="1" lang="ja-JP" altLang="en-US" smtClean="0"/>
              <a:t>の</a:t>
            </a:r>
            <a:r>
              <a:rPr lang="ja-JP" altLang="en-US"/>
              <a:t>推移</a:t>
            </a:r>
            <a:endParaRPr kumimoji="1" lang="ja-JP" altLang="en-US"/>
          </a:p>
        </p:txBody>
      </p:sp>
      <p:pic>
        <p:nvPicPr>
          <p:cNvPr id="4" name="コンテンツ プレースホルダー 3"/>
          <p:cNvPicPr>
            <a:picLocks noGrp="1" noChangeAspect="1"/>
          </p:cNvPicPr>
          <p:nvPr>
            <p:ph idx="1"/>
          </p:nvPr>
        </p:nvPicPr>
        <p:blipFill>
          <a:blip r:embed="rId2"/>
          <a:stretch>
            <a:fillRect/>
          </a:stretch>
        </p:blipFill>
        <p:spPr>
          <a:xfrm>
            <a:off x="3179169" y="1220768"/>
            <a:ext cx="5800337" cy="4392488"/>
          </a:xfrm>
          <a:prstGeom prst="rect">
            <a:avLst/>
          </a:prstGeom>
        </p:spPr>
      </p:pic>
      <p:sp>
        <p:nvSpPr>
          <p:cNvPr id="5" name="正方形/長方形 4"/>
          <p:cNvSpPr/>
          <p:nvPr/>
        </p:nvSpPr>
        <p:spPr>
          <a:xfrm>
            <a:off x="0" y="1412776"/>
            <a:ext cx="3384376" cy="4339650"/>
          </a:xfrm>
          <a:prstGeom prst="rect">
            <a:avLst/>
          </a:prstGeom>
        </p:spPr>
        <p:txBody>
          <a:bodyPr wrap="square">
            <a:spAutoFit/>
          </a:bodyPr>
          <a:lstStyle/>
          <a:p>
            <a:r>
              <a:rPr lang="ja-JP" altLang="en-US" sz="2300"/>
              <a:t>インターネットにつながるモノの数は</a:t>
            </a:r>
            <a:r>
              <a:rPr lang="en-US" altLang="ja-JP" sz="2300"/>
              <a:t>2013</a:t>
            </a:r>
            <a:r>
              <a:rPr lang="ja-JP" altLang="en-US" sz="2300" smtClean="0"/>
              <a:t>年の</a:t>
            </a:r>
            <a:r>
              <a:rPr lang="en-US" altLang="ja-JP" sz="2300" smtClean="0"/>
              <a:t>100</a:t>
            </a:r>
            <a:r>
              <a:rPr lang="ja-JP" altLang="en-US" sz="2300"/>
              <a:t>億個から</a:t>
            </a:r>
            <a:r>
              <a:rPr lang="en-US" altLang="ja-JP" sz="2300"/>
              <a:t>2020</a:t>
            </a:r>
            <a:r>
              <a:rPr lang="ja-JP" altLang="en-US" sz="2300"/>
              <a:t>年には</a:t>
            </a:r>
            <a:r>
              <a:rPr lang="en-US" altLang="ja-JP" sz="2300"/>
              <a:t>500</a:t>
            </a:r>
            <a:r>
              <a:rPr lang="ja-JP" altLang="en-US" sz="2300"/>
              <a:t>億個に達するとの予測もあり、その市場も急速に拡大し始めて</a:t>
            </a:r>
            <a:r>
              <a:rPr lang="ja-JP" altLang="en-US" sz="2300" smtClean="0"/>
              <a:t>いる。</a:t>
            </a:r>
            <a:endParaRPr lang="en-US" altLang="ja-JP" sz="2300"/>
          </a:p>
          <a:p>
            <a:endParaRPr lang="en-US" altLang="ja-JP" sz="2300" smtClean="0"/>
          </a:p>
          <a:p>
            <a:r>
              <a:rPr lang="ja-JP" altLang="en-US" sz="2300" smtClean="0"/>
              <a:t>米国</a:t>
            </a:r>
            <a:r>
              <a:rPr lang="ja-JP" altLang="en-US" sz="2300"/>
              <a:t>の調査会社である</a:t>
            </a:r>
            <a:r>
              <a:rPr lang="en-US" altLang="ja-JP" sz="2300"/>
              <a:t>IDC</a:t>
            </a:r>
            <a:r>
              <a:rPr lang="ja-JP" altLang="en-US" sz="2300"/>
              <a:t>によると、全世界の</a:t>
            </a:r>
            <a:r>
              <a:rPr lang="en-US" altLang="ja-JP" sz="2300"/>
              <a:t>IoT</a:t>
            </a:r>
            <a:r>
              <a:rPr lang="ja-JP" altLang="en-US" sz="2300"/>
              <a:t>市場は</a:t>
            </a:r>
            <a:r>
              <a:rPr lang="en-US" altLang="ja-JP" sz="2300"/>
              <a:t>2020</a:t>
            </a:r>
            <a:r>
              <a:rPr lang="ja-JP" altLang="en-US" sz="2300"/>
              <a:t>年に</a:t>
            </a:r>
            <a:r>
              <a:rPr lang="en-US" altLang="ja-JP" sz="2300"/>
              <a:t>3</a:t>
            </a:r>
            <a:r>
              <a:rPr lang="ja-JP" altLang="en-US" sz="2300"/>
              <a:t>兆</a:t>
            </a:r>
            <a:r>
              <a:rPr lang="en-US" altLang="ja-JP" sz="2300"/>
              <a:t>400</a:t>
            </a:r>
            <a:r>
              <a:rPr lang="ja-JP" altLang="en-US" sz="2300"/>
              <a:t>億ドル（約</a:t>
            </a:r>
            <a:r>
              <a:rPr lang="en-US" altLang="ja-JP" sz="2300"/>
              <a:t>400</a:t>
            </a:r>
            <a:r>
              <a:rPr lang="ja-JP" altLang="en-US" sz="2300"/>
              <a:t>兆円）に成長するという。</a:t>
            </a:r>
          </a:p>
        </p:txBody>
      </p:sp>
      <p:sp>
        <p:nvSpPr>
          <p:cNvPr id="3" name="テキスト ボックス 2"/>
          <p:cNvSpPr txBox="1"/>
          <p:nvPr/>
        </p:nvSpPr>
        <p:spPr>
          <a:xfrm>
            <a:off x="5815482" y="5553781"/>
            <a:ext cx="732893" cy="338554"/>
          </a:xfrm>
          <a:prstGeom prst="rect">
            <a:avLst/>
          </a:prstGeom>
          <a:noFill/>
        </p:spPr>
        <p:txBody>
          <a:bodyPr wrap="none" rtlCol="0">
            <a:spAutoFit/>
          </a:bodyPr>
          <a:lstStyle/>
          <a:p>
            <a:r>
              <a:rPr kumimoji="1" lang="en-US" altLang="ja-JP" sz="1600" smtClean="0"/>
              <a:t>(</a:t>
            </a:r>
            <a:r>
              <a:rPr kumimoji="1" lang="ja-JP" altLang="en-US" sz="1600" smtClean="0"/>
              <a:t>年度</a:t>
            </a:r>
            <a:r>
              <a:rPr kumimoji="1" lang="en-US" altLang="ja-JP" sz="1600" smtClean="0"/>
              <a:t>)</a:t>
            </a:r>
            <a:endParaRPr kumimoji="1" lang="ja-JP" altLang="en-US" sz="1600"/>
          </a:p>
        </p:txBody>
      </p:sp>
      <p:sp>
        <p:nvSpPr>
          <p:cNvPr id="6" name="テキスト ボックス 5"/>
          <p:cNvSpPr txBox="1"/>
          <p:nvPr/>
        </p:nvSpPr>
        <p:spPr>
          <a:xfrm>
            <a:off x="5815482" y="5927351"/>
            <a:ext cx="2953053" cy="369332"/>
          </a:xfrm>
          <a:prstGeom prst="rect">
            <a:avLst/>
          </a:prstGeom>
          <a:noFill/>
        </p:spPr>
        <p:txBody>
          <a:bodyPr wrap="none" rtlCol="0">
            <a:spAutoFit/>
          </a:bodyPr>
          <a:lstStyle/>
          <a:p>
            <a:r>
              <a:rPr kumimoji="1" lang="ja-JP" altLang="en-US" smtClean="0"/>
              <a:t>出</a:t>
            </a:r>
            <a:r>
              <a:rPr kumimoji="1" lang="ja-JP" altLang="en-US"/>
              <a:t>典　</a:t>
            </a:r>
            <a:r>
              <a:rPr kumimoji="1" lang="ja-JP" altLang="en-US" smtClean="0"/>
              <a:t>総務省ホームページ　</a:t>
            </a:r>
            <a:endParaRPr kumimoji="1" lang="ja-JP" altLang="en-US"/>
          </a:p>
        </p:txBody>
      </p:sp>
    </p:spTree>
    <p:extLst>
      <p:ext uri="{BB962C8B-B14F-4D97-AF65-F5344CB8AC3E}">
        <p14:creationId xmlns:p14="http://schemas.microsoft.com/office/powerpoint/2010/main" val="855391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t>IoT</a:t>
            </a:r>
            <a:r>
              <a:rPr lang="ja-JP" altLang="en-US" smtClean="0"/>
              <a:t>の</a:t>
            </a:r>
            <a:r>
              <a:rPr lang="ja-JP" altLang="en-US"/>
              <a:t>事例</a:t>
            </a:r>
            <a:endParaRPr kumimoji="1" lang="ja-JP" altLang="en-US"/>
          </a:p>
        </p:txBody>
      </p:sp>
      <p:sp>
        <p:nvSpPr>
          <p:cNvPr id="3" name="コンテンツ プレースホルダー 2"/>
          <p:cNvSpPr>
            <a:spLocks noGrp="1"/>
          </p:cNvSpPr>
          <p:nvPr>
            <p:ph idx="1"/>
          </p:nvPr>
        </p:nvSpPr>
        <p:spPr/>
        <p:txBody>
          <a:bodyPr/>
          <a:lstStyle/>
          <a:p>
            <a:r>
              <a:rPr kumimoji="1" lang="en-US" altLang="ja-JP" smtClean="0"/>
              <a:t>IoT</a:t>
            </a:r>
            <a:r>
              <a:rPr kumimoji="1" lang="ja-JP" altLang="en-US" smtClean="0"/>
              <a:t>とはモノにセンサーが組み込まれて直接ネットに繋がり、直接通信ができるような仕組みのことです。</a:t>
            </a:r>
            <a:r>
              <a:rPr lang="ja-JP" altLang="en-US" smtClean="0"/>
              <a:t>事例をエアコンで例えて説明します。</a:t>
            </a:r>
            <a:endParaRPr lang="ja-JP" altLang="en-US"/>
          </a:p>
        </p:txBody>
      </p:sp>
      <p:sp>
        <p:nvSpPr>
          <p:cNvPr id="5" name="正方形/長方形 4"/>
          <p:cNvSpPr/>
          <p:nvPr/>
        </p:nvSpPr>
        <p:spPr bwMode="auto">
          <a:xfrm>
            <a:off x="899592" y="3356992"/>
            <a:ext cx="2952328" cy="21602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pic>
        <p:nvPicPr>
          <p:cNvPr id="7" name="図 6"/>
          <p:cNvPicPr>
            <a:picLocks noChangeAspect="1"/>
          </p:cNvPicPr>
          <p:nvPr/>
        </p:nvPicPr>
        <p:blipFill>
          <a:blip r:embed="rId2"/>
          <a:stretch>
            <a:fillRect/>
          </a:stretch>
        </p:blipFill>
        <p:spPr>
          <a:xfrm>
            <a:off x="4944087" y="3181317"/>
            <a:ext cx="2543381" cy="2543381"/>
          </a:xfrm>
          <a:prstGeom prst="rect">
            <a:avLst/>
          </a:prstGeom>
        </p:spPr>
      </p:pic>
      <p:pic>
        <p:nvPicPr>
          <p:cNvPr id="9" name="図 8"/>
          <p:cNvPicPr>
            <a:picLocks noChangeAspect="1"/>
          </p:cNvPicPr>
          <p:nvPr/>
        </p:nvPicPr>
        <p:blipFill>
          <a:blip r:embed="rId3"/>
          <a:stretch>
            <a:fillRect/>
          </a:stretch>
        </p:blipFill>
        <p:spPr>
          <a:xfrm>
            <a:off x="1354363" y="3548736"/>
            <a:ext cx="1591514" cy="1591514"/>
          </a:xfrm>
          <a:prstGeom prst="rect">
            <a:avLst/>
          </a:prstGeom>
        </p:spPr>
      </p:pic>
      <p:pic>
        <p:nvPicPr>
          <p:cNvPr id="10" name="図 9"/>
          <p:cNvPicPr>
            <a:picLocks noChangeAspect="1"/>
          </p:cNvPicPr>
          <p:nvPr/>
        </p:nvPicPr>
        <p:blipFill>
          <a:blip r:embed="rId4"/>
          <a:stretch>
            <a:fillRect/>
          </a:stretch>
        </p:blipFill>
        <p:spPr>
          <a:xfrm>
            <a:off x="3041629" y="3460882"/>
            <a:ext cx="755970" cy="749873"/>
          </a:xfrm>
          <a:prstGeom prst="rect">
            <a:avLst/>
          </a:prstGeom>
        </p:spPr>
      </p:pic>
      <p:pic>
        <p:nvPicPr>
          <p:cNvPr id="11" name="図 10"/>
          <p:cNvPicPr>
            <a:picLocks noChangeAspect="1"/>
          </p:cNvPicPr>
          <p:nvPr/>
        </p:nvPicPr>
        <p:blipFill>
          <a:blip r:embed="rId5"/>
          <a:stretch>
            <a:fillRect/>
          </a:stretch>
        </p:blipFill>
        <p:spPr>
          <a:xfrm>
            <a:off x="7499840" y="3325200"/>
            <a:ext cx="751872" cy="751872"/>
          </a:xfrm>
          <a:prstGeom prst="rect">
            <a:avLst/>
          </a:prstGeom>
        </p:spPr>
      </p:pic>
    </p:spTree>
    <p:extLst>
      <p:ext uri="{BB962C8B-B14F-4D97-AF65-F5344CB8AC3E}">
        <p14:creationId xmlns:p14="http://schemas.microsoft.com/office/powerpoint/2010/main" val="3047078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ギターを開発するまでの流れ</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312286" y="2093468"/>
            <a:ext cx="2381250" cy="1581150"/>
          </a:xfrm>
          <a:prstGeom prst="rect">
            <a:avLst/>
          </a:prstGeom>
        </p:spPr>
      </p:pic>
      <p:pic>
        <p:nvPicPr>
          <p:cNvPr id="5" name="図 4"/>
          <p:cNvPicPr>
            <a:picLocks noChangeAspect="1"/>
          </p:cNvPicPr>
          <p:nvPr/>
        </p:nvPicPr>
        <p:blipFill rotWithShape="1">
          <a:blip r:embed="rId3"/>
          <a:srcRect l="2446" t="16736" r="2446" b="19760"/>
          <a:stretch/>
        </p:blipFill>
        <p:spPr>
          <a:xfrm>
            <a:off x="2613243" y="2565663"/>
            <a:ext cx="1080120" cy="772686"/>
          </a:xfrm>
          <a:prstGeom prst="rect">
            <a:avLst/>
          </a:prstGeom>
        </p:spPr>
      </p:pic>
      <p:pic>
        <p:nvPicPr>
          <p:cNvPr id="6" name="図 5"/>
          <p:cNvPicPr>
            <a:picLocks noChangeAspect="1"/>
          </p:cNvPicPr>
          <p:nvPr/>
        </p:nvPicPr>
        <p:blipFill>
          <a:blip r:embed="rId4"/>
          <a:stretch>
            <a:fillRect/>
          </a:stretch>
        </p:blipFill>
        <p:spPr>
          <a:xfrm>
            <a:off x="4541502" y="2275098"/>
            <a:ext cx="1878620" cy="1252972"/>
          </a:xfrm>
          <a:prstGeom prst="rect">
            <a:avLst/>
          </a:prstGeom>
        </p:spPr>
      </p:pic>
      <p:pic>
        <p:nvPicPr>
          <p:cNvPr id="7" name="図 6"/>
          <p:cNvPicPr>
            <a:picLocks noChangeAspect="1"/>
          </p:cNvPicPr>
          <p:nvPr/>
        </p:nvPicPr>
        <p:blipFill rotWithShape="1">
          <a:blip r:embed="rId5"/>
          <a:srcRect b="12046"/>
          <a:stretch/>
        </p:blipFill>
        <p:spPr>
          <a:xfrm>
            <a:off x="754144" y="4283037"/>
            <a:ext cx="3955268" cy="1739390"/>
          </a:xfrm>
          <a:prstGeom prst="rect">
            <a:avLst/>
          </a:prstGeom>
        </p:spPr>
      </p:pic>
      <p:pic>
        <p:nvPicPr>
          <p:cNvPr id="8" name="図 7"/>
          <p:cNvPicPr>
            <a:picLocks noChangeAspect="1"/>
          </p:cNvPicPr>
          <p:nvPr/>
        </p:nvPicPr>
        <p:blipFill rotWithShape="1">
          <a:blip r:embed="rId6"/>
          <a:srcRect l="13985" t="21323" r="7638" b="21675"/>
          <a:stretch/>
        </p:blipFill>
        <p:spPr>
          <a:xfrm>
            <a:off x="6930708" y="2375942"/>
            <a:ext cx="1584176" cy="1152128"/>
          </a:xfrm>
          <a:prstGeom prst="rect">
            <a:avLst/>
          </a:prstGeom>
        </p:spPr>
      </p:pic>
      <p:cxnSp>
        <p:nvCxnSpPr>
          <p:cNvPr id="10" name="直線矢印コネクタ 9"/>
          <p:cNvCxnSpPr/>
          <p:nvPr/>
        </p:nvCxnSpPr>
        <p:spPr bwMode="auto">
          <a:xfrm>
            <a:off x="1835696" y="2940029"/>
            <a:ext cx="576064"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図 10"/>
          <p:cNvPicPr>
            <a:picLocks noChangeAspect="1"/>
          </p:cNvPicPr>
          <p:nvPr/>
        </p:nvPicPr>
        <p:blipFill>
          <a:blip r:embed="rId7"/>
          <a:stretch>
            <a:fillRect/>
          </a:stretch>
        </p:blipFill>
        <p:spPr>
          <a:xfrm>
            <a:off x="3821113" y="2910038"/>
            <a:ext cx="658425" cy="158510"/>
          </a:xfrm>
          <a:prstGeom prst="rect">
            <a:avLst/>
          </a:prstGeom>
        </p:spPr>
      </p:pic>
      <p:pic>
        <p:nvPicPr>
          <p:cNvPr id="12" name="図 11"/>
          <p:cNvPicPr>
            <a:picLocks noChangeAspect="1"/>
          </p:cNvPicPr>
          <p:nvPr/>
        </p:nvPicPr>
        <p:blipFill>
          <a:blip r:embed="rId7"/>
          <a:stretch>
            <a:fillRect/>
          </a:stretch>
        </p:blipFill>
        <p:spPr>
          <a:xfrm>
            <a:off x="6420122" y="2923431"/>
            <a:ext cx="658425" cy="158510"/>
          </a:xfrm>
          <a:prstGeom prst="rect">
            <a:avLst/>
          </a:prstGeom>
        </p:spPr>
      </p:pic>
      <p:sp>
        <p:nvSpPr>
          <p:cNvPr id="13" name="テキスト ボックス 12"/>
          <p:cNvSpPr txBox="1"/>
          <p:nvPr/>
        </p:nvSpPr>
        <p:spPr>
          <a:xfrm>
            <a:off x="754144" y="1799132"/>
            <a:ext cx="827471" cy="369332"/>
          </a:xfrm>
          <a:prstGeom prst="rect">
            <a:avLst/>
          </a:prstGeom>
          <a:noFill/>
        </p:spPr>
        <p:txBody>
          <a:bodyPr wrap="none" rtlCol="0">
            <a:spAutoFit/>
          </a:bodyPr>
          <a:lstStyle/>
          <a:p>
            <a:r>
              <a:rPr kumimoji="1" lang="ja-JP" altLang="en-US" dirty="0" smtClean="0"/>
              <a:t>ギター</a:t>
            </a:r>
            <a:endParaRPr kumimoji="1" lang="ja-JP" altLang="en-US" dirty="0"/>
          </a:p>
        </p:txBody>
      </p:sp>
      <p:sp>
        <p:nvSpPr>
          <p:cNvPr id="14" name="テキスト ボックス 13"/>
          <p:cNvSpPr txBox="1"/>
          <p:nvPr/>
        </p:nvSpPr>
        <p:spPr>
          <a:xfrm>
            <a:off x="2486633" y="1827783"/>
            <a:ext cx="1168910" cy="369332"/>
          </a:xfrm>
          <a:prstGeom prst="rect">
            <a:avLst/>
          </a:prstGeom>
          <a:noFill/>
        </p:spPr>
        <p:txBody>
          <a:bodyPr wrap="none" rtlCol="0">
            <a:spAutoFit/>
          </a:bodyPr>
          <a:lstStyle/>
          <a:p>
            <a:r>
              <a:rPr kumimoji="1" lang="ja-JP" altLang="en-US" smtClean="0"/>
              <a:t>プリアンプ</a:t>
            </a:r>
            <a:endParaRPr kumimoji="1" lang="ja-JP" altLang="en-US" dirty="0"/>
          </a:p>
        </p:txBody>
      </p:sp>
      <p:sp>
        <p:nvSpPr>
          <p:cNvPr id="15" name="テキスト ボックス 14"/>
          <p:cNvSpPr txBox="1"/>
          <p:nvPr/>
        </p:nvSpPr>
        <p:spPr>
          <a:xfrm>
            <a:off x="4636947" y="1827783"/>
            <a:ext cx="1625766" cy="369332"/>
          </a:xfrm>
          <a:prstGeom prst="rect">
            <a:avLst/>
          </a:prstGeom>
          <a:noFill/>
        </p:spPr>
        <p:txBody>
          <a:bodyPr wrap="none" rtlCol="0">
            <a:spAutoFit/>
          </a:bodyPr>
          <a:lstStyle/>
          <a:p>
            <a:r>
              <a:rPr kumimoji="1" lang="ja-JP" altLang="en-US" smtClean="0"/>
              <a:t>ラズベリーパイ</a:t>
            </a:r>
            <a:endParaRPr kumimoji="1" lang="ja-JP" altLang="en-US" dirty="0"/>
          </a:p>
        </p:txBody>
      </p:sp>
      <p:sp>
        <p:nvSpPr>
          <p:cNvPr id="16" name="テキスト ボックス 15"/>
          <p:cNvSpPr txBox="1"/>
          <p:nvPr/>
        </p:nvSpPr>
        <p:spPr>
          <a:xfrm>
            <a:off x="6923966" y="1799132"/>
            <a:ext cx="1659429" cy="369332"/>
          </a:xfrm>
          <a:prstGeom prst="rect">
            <a:avLst/>
          </a:prstGeom>
          <a:noFill/>
        </p:spPr>
        <p:txBody>
          <a:bodyPr wrap="none" rtlCol="0">
            <a:spAutoFit/>
          </a:bodyPr>
          <a:lstStyle/>
          <a:p>
            <a:r>
              <a:rPr kumimoji="1" lang="ja-JP" altLang="en-US" smtClean="0"/>
              <a:t>　インターネット</a:t>
            </a:r>
            <a:endParaRPr kumimoji="1" lang="ja-JP" altLang="en-US" dirty="0"/>
          </a:p>
        </p:txBody>
      </p:sp>
      <p:sp>
        <p:nvSpPr>
          <p:cNvPr id="17" name="テキスト ボックス 16"/>
          <p:cNvSpPr txBox="1"/>
          <p:nvPr/>
        </p:nvSpPr>
        <p:spPr>
          <a:xfrm>
            <a:off x="4865204" y="4304560"/>
            <a:ext cx="3911482" cy="1938992"/>
          </a:xfrm>
          <a:prstGeom prst="rect">
            <a:avLst/>
          </a:prstGeom>
          <a:noFill/>
        </p:spPr>
        <p:txBody>
          <a:bodyPr wrap="square" rtlCol="0">
            <a:spAutoFit/>
          </a:bodyPr>
          <a:lstStyle/>
          <a:p>
            <a:r>
              <a:rPr kumimoji="1" lang="ja-JP" altLang="en-US" sz="2400"/>
              <a:t>目的</a:t>
            </a:r>
            <a:endParaRPr kumimoji="1" lang="ja-JP" altLang="en-US" sz="2400" smtClean="0"/>
          </a:p>
          <a:p>
            <a:r>
              <a:rPr kumimoji="1" lang="ja-JP" altLang="en-US" sz="2400" smtClean="0"/>
              <a:t>世界中の人たちと簡単に演奏が行えて、知らない人同士でも楽しく音楽ができる環境を作ること。</a:t>
            </a:r>
            <a:endParaRPr kumimoji="1" lang="ja-JP" altLang="en-US" sz="2400" dirty="0"/>
          </a:p>
        </p:txBody>
      </p:sp>
    </p:spTree>
    <p:extLst>
      <p:ext uri="{BB962C8B-B14F-4D97-AF65-F5344CB8AC3E}">
        <p14:creationId xmlns:p14="http://schemas.microsoft.com/office/powerpoint/2010/main" val="8398805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エレキギターの仕組み</a:t>
            </a:r>
            <a:endParaRPr kumimoji="1" lang="ja-JP" altLang="en-US" dirty="0"/>
          </a:p>
        </p:txBody>
      </p:sp>
      <p:sp>
        <p:nvSpPr>
          <p:cNvPr id="3" name="コンテンツ プレースホルダー 2"/>
          <p:cNvSpPr>
            <a:spLocks noGrp="1"/>
          </p:cNvSpPr>
          <p:nvPr>
            <p:ph idx="1"/>
          </p:nvPr>
        </p:nvSpPr>
        <p:spPr/>
        <p:txBody>
          <a:bodyPr/>
          <a:lstStyle/>
          <a:p>
            <a:endParaRPr lang="en-US" altLang="ja-JP" dirty="0" smtClean="0"/>
          </a:p>
          <a:p>
            <a:endParaRPr lang="en-US" altLang="ja-JP" dirty="0"/>
          </a:p>
          <a:p>
            <a:endParaRPr lang="en-US" altLang="ja-JP" dirty="0" smtClean="0"/>
          </a:p>
          <a:p>
            <a:endParaRPr lang="en-US" altLang="ja-JP" dirty="0"/>
          </a:p>
          <a:p>
            <a:endParaRPr lang="en-US" altLang="ja-JP" dirty="0" smtClean="0"/>
          </a:p>
          <a:p>
            <a:r>
              <a:rPr lang="ja-JP" altLang="en-US" dirty="0" smtClean="0"/>
              <a:t>仕組み</a:t>
            </a:r>
            <a:r>
              <a:rPr lang="ja-JP" altLang="en-US" dirty="0"/>
              <a:t>としては、磁石とコイルの上で</a:t>
            </a:r>
            <a:r>
              <a:rPr lang="ja-JP" altLang="en-US" dirty="0" smtClean="0"/>
              <a:t>磁性体（磁石にくっつくもの）が</a:t>
            </a:r>
            <a:r>
              <a:rPr lang="ja-JP" altLang="en-US" dirty="0"/>
              <a:t>動くと、コイルに電流が流れるという現象を応用したもの。 エレキギターでいえば磁性体は鉄弦で、弦の振動の回数だけ電流に変化が起こります。 弦の周波数の波と電流の波が連動する性質を利用して、音を電気に変換しているのが</a:t>
            </a:r>
            <a:r>
              <a:rPr lang="ja-JP" altLang="en-US" dirty="0" smtClean="0"/>
              <a:t>ピックアップなのです。</a:t>
            </a:r>
            <a:endParaRPr kumimoji="1" lang="ja-JP" altLang="en-US" dirty="0"/>
          </a:p>
        </p:txBody>
      </p:sp>
      <p:pic>
        <p:nvPicPr>
          <p:cNvPr id="4" name="図 3"/>
          <p:cNvPicPr>
            <a:picLocks noChangeAspect="1"/>
          </p:cNvPicPr>
          <p:nvPr/>
        </p:nvPicPr>
        <p:blipFill rotWithShape="1">
          <a:blip r:embed="rId2"/>
          <a:srcRect l="7204" t="8179" r="5404" b="10037"/>
          <a:stretch/>
        </p:blipFill>
        <p:spPr>
          <a:xfrm>
            <a:off x="4838060" y="1412776"/>
            <a:ext cx="3493740" cy="2160240"/>
          </a:xfrm>
          <a:prstGeom prst="rect">
            <a:avLst/>
          </a:prstGeom>
        </p:spPr>
      </p:pic>
      <p:pic>
        <p:nvPicPr>
          <p:cNvPr id="5" name="図 4"/>
          <p:cNvPicPr>
            <a:picLocks noChangeAspect="1"/>
          </p:cNvPicPr>
          <p:nvPr/>
        </p:nvPicPr>
        <p:blipFill>
          <a:blip r:embed="rId3"/>
          <a:stretch>
            <a:fillRect/>
          </a:stretch>
        </p:blipFill>
        <p:spPr>
          <a:xfrm>
            <a:off x="582388" y="1625494"/>
            <a:ext cx="4130484" cy="1734803"/>
          </a:xfrm>
          <a:prstGeom prst="rect">
            <a:avLst/>
          </a:prstGeom>
        </p:spPr>
      </p:pic>
    </p:spTree>
    <p:extLst>
      <p:ext uri="{BB962C8B-B14F-4D97-AF65-F5344CB8AC3E}">
        <p14:creationId xmlns:p14="http://schemas.microsoft.com/office/powerpoint/2010/main" val="1146610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エレキギターからの出力波形</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エレキギターの出力を実際にオシロスコープで測ってみた。</a:t>
            </a:r>
            <a:endParaRPr kumimoji="1" lang="ja-JP" altLang="en-US" dirty="0"/>
          </a:p>
        </p:txBody>
      </p:sp>
      <p:pic>
        <p:nvPicPr>
          <p:cNvPr id="4" name="図 3"/>
          <p:cNvPicPr>
            <a:picLocks noChangeAspect="1"/>
          </p:cNvPicPr>
          <p:nvPr/>
        </p:nvPicPr>
        <p:blipFill>
          <a:blip r:embed="rId2"/>
          <a:stretch>
            <a:fillRect/>
          </a:stretch>
        </p:blipFill>
        <p:spPr>
          <a:xfrm>
            <a:off x="427935" y="2380207"/>
            <a:ext cx="5480779" cy="3548180"/>
          </a:xfrm>
          <a:prstGeom prst="rect">
            <a:avLst/>
          </a:prstGeom>
        </p:spPr>
      </p:pic>
      <p:sp>
        <p:nvSpPr>
          <p:cNvPr id="6" name="テキスト ボックス 5"/>
          <p:cNvSpPr txBox="1"/>
          <p:nvPr/>
        </p:nvSpPr>
        <p:spPr>
          <a:xfrm>
            <a:off x="6187469" y="2401100"/>
            <a:ext cx="2956531" cy="1846659"/>
          </a:xfrm>
          <a:prstGeom prst="rect">
            <a:avLst/>
          </a:prstGeom>
          <a:noFill/>
        </p:spPr>
        <p:txBody>
          <a:bodyPr wrap="square" rtlCol="0">
            <a:spAutoFit/>
          </a:bodyPr>
          <a:lstStyle/>
          <a:p>
            <a:endParaRPr lang="en-US" altLang="ja-JP" dirty="0"/>
          </a:p>
          <a:p>
            <a:r>
              <a:rPr lang="en-US" altLang="ja-JP" sz="3200" dirty="0" err="1" smtClean="0"/>
              <a:t>Vpp</a:t>
            </a:r>
            <a:r>
              <a:rPr lang="ja-JP" altLang="en-US" sz="3200" dirty="0" smtClean="0"/>
              <a:t>　</a:t>
            </a:r>
            <a:r>
              <a:rPr lang="en-US" altLang="ja-JP" sz="3200" dirty="0" smtClean="0"/>
              <a:t>1.02V </a:t>
            </a:r>
          </a:p>
          <a:p>
            <a:r>
              <a:rPr lang="en-US" altLang="ja-JP" sz="3200" dirty="0" smtClean="0"/>
              <a:t>Vmax</a:t>
            </a:r>
            <a:r>
              <a:rPr lang="ja-JP" altLang="en-US" sz="3200" dirty="0" smtClean="0"/>
              <a:t>　</a:t>
            </a:r>
            <a:r>
              <a:rPr lang="en-US" altLang="ja-JP" sz="3200" dirty="0" smtClean="0"/>
              <a:t>456mV</a:t>
            </a:r>
          </a:p>
          <a:p>
            <a:r>
              <a:rPr lang="en-US" altLang="ja-JP" sz="3200" dirty="0" err="1" smtClean="0"/>
              <a:t>Vmin</a:t>
            </a:r>
            <a:r>
              <a:rPr lang="en-US" altLang="ja-JP" sz="3200" dirty="0" smtClean="0"/>
              <a:t> </a:t>
            </a:r>
            <a:r>
              <a:rPr lang="ja-JP" altLang="en-US" sz="3200" dirty="0" smtClean="0"/>
              <a:t>－</a:t>
            </a:r>
            <a:r>
              <a:rPr lang="en-US" altLang="ja-JP" sz="3200" dirty="0" smtClean="0"/>
              <a:t>560mV</a:t>
            </a:r>
            <a:endParaRPr lang="en-US" altLang="ja-JP" sz="3200" dirty="0"/>
          </a:p>
        </p:txBody>
      </p:sp>
    </p:spTree>
    <p:extLst>
      <p:ext uri="{BB962C8B-B14F-4D97-AF65-F5344CB8AC3E}">
        <p14:creationId xmlns:p14="http://schemas.microsoft.com/office/powerpoint/2010/main" val="703993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プリアンプの製作</a:t>
            </a:r>
            <a:endParaRPr kumimoji="1" lang="ja-JP" altLang="en-US" dirty="0"/>
          </a:p>
        </p:txBody>
      </p:sp>
      <p:sp>
        <p:nvSpPr>
          <p:cNvPr id="6" name="コンテンツ プレースホルダー 5"/>
          <p:cNvSpPr>
            <a:spLocks noGrp="1"/>
          </p:cNvSpPr>
          <p:nvPr>
            <p:ph idx="1"/>
          </p:nvPr>
        </p:nvSpPr>
        <p:spPr/>
        <p:txBody>
          <a:bodyPr/>
          <a:lstStyle/>
          <a:p>
            <a:r>
              <a:rPr kumimoji="1" lang="ja-JP" altLang="en-US" dirty="0" smtClean="0"/>
              <a:t>プリアンプ製作部品</a:t>
            </a:r>
            <a:endParaRPr kumimoji="1" lang="en-US" altLang="ja-JP" dirty="0" smtClean="0"/>
          </a:p>
          <a:p>
            <a:pPr marL="0" indent="0">
              <a:buNone/>
            </a:pPr>
            <a:endParaRPr kumimoji="1" lang="en-US" altLang="ja-JP" dirty="0" smtClean="0"/>
          </a:p>
          <a:p>
            <a:pPr marL="0" indent="0">
              <a:buNone/>
            </a:pPr>
            <a:r>
              <a:rPr lang="ja-JP" altLang="en-US" dirty="0" smtClean="0"/>
              <a:t>・オペアンプ</a:t>
            </a:r>
            <a:r>
              <a:rPr lang="en-US" altLang="ja-JP" dirty="0"/>
              <a:t>(LJM386</a:t>
            </a:r>
            <a:r>
              <a:rPr lang="en-US" altLang="ja-JP" dirty="0" smtClean="0"/>
              <a:t>) ×1</a:t>
            </a:r>
          </a:p>
          <a:p>
            <a:pPr marL="0" indent="0">
              <a:buNone/>
            </a:pPr>
            <a:r>
              <a:rPr lang="ja-JP" altLang="en-US" dirty="0"/>
              <a:t>・アルミ電解コンデンサ</a:t>
            </a:r>
            <a:r>
              <a:rPr lang="en-US" altLang="ja-JP"/>
              <a:t>(</a:t>
            </a:r>
            <a:r>
              <a:rPr lang="en-US" altLang="ja-JP" smtClean="0"/>
              <a:t>220µF)</a:t>
            </a:r>
            <a:r>
              <a:rPr lang="ja-JP" altLang="en-US" smtClean="0"/>
              <a:t>１</a:t>
            </a:r>
            <a:endParaRPr lang="en-US" altLang="ja-JP" dirty="0" smtClean="0"/>
          </a:p>
          <a:p>
            <a:pPr marL="0" indent="0">
              <a:buNone/>
            </a:pPr>
            <a:r>
              <a:rPr lang="ja-JP" altLang="en-US" dirty="0"/>
              <a:t>・アルミ電解</a:t>
            </a:r>
            <a:r>
              <a:rPr lang="ja-JP" altLang="en-US" dirty="0" smtClean="0"/>
              <a:t>コンデンサ</a:t>
            </a:r>
            <a:r>
              <a:rPr lang="en-US" altLang="ja-JP" smtClean="0"/>
              <a:t>(</a:t>
            </a:r>
            <a:r>
              <a:rPr lang="en-US" altLang="ja-JP" smtClean="0"/>
              <a:t>47µF)×</a:t>
            </a:r>
            <a:r>
              <a:rPr lang="ja-JP" altLang="en-US" smtClean="0"/>
              <a:t>１</a:t>
            </a:r>
            <a:endParaRPr lang="en-US" altLang="ja-JP" dirty="0" smtClean="0"/>
          </a:p>
          <a:p>
            <a:pPr marL="0" indent="0">
              <a:buNone/>
            </a:pPr>
            <a:r>
              <a:rPr kumimoji="1" lang="ja-JP" altLang="en-US" dirty="0" smtClean="0"/>
              <a:t>・</a:t>
            </a:r>
            <a:r>
              <a:rPr lang="ja-JP" altLang="en-US" dirty="0"/>
              <a:t>可変抵抗</a:t>
            </a:r>
            <a:r>
              <a:rPr lang="en-US" altLang="ja-JP" dirty="0"/>
              <a:t>(5k</a:t>
            </a:r>
            <a:r>
              <a:rPr lang="el-GR" altLang="ja-JP" dirty="0"/>
              <a:t>Ω) </a:t>
            </a:r>
            <a:r>
              <a:rPr lang="en-US" altLang="ja-JP" dirty="0" smtClean="0"/>
              <a:t>×1</a:t>
            </a:r>
          </a:p>
          <a:p>
            <a:pPr marL="0" indent="0">
              <a:buNone/>
            </a:pPr>
            <a:r>
              <a:rPr kumimoji="1" lang="ja-JP" altLang="en-US" dirty="0" smtClean="0"/>
              <a:t>・ユニバーサル基盤 </a:t>
            </a:r>
            <a:r>
              <a:rPr kumimoji="1" lang="en-US" altLang="ja-JP" dirty="0" smtClean="0"/>
              <a:t>×</a:t>
            </a:r>
            <a:r>
              <a:rPr lang="en-US" altLang="ja-JP" dirty="0" smtClean="0"/>
              <a:t>1</a:t>
            </a:r>
          </a:p>
          <a:p>
            <a:pPr marL="0" indent="0">
              <a:buNone/>
            </a:pPr>
            <a:r>
              <a:rPr kumimoji="1" lang="ja-JP" altLang="en-US" dirty="0" smtClean="0"/>
              <a:t>・単三電池 </a:t>
            </a:r>
            <a:r>
              <a:rPr kumimoji="1" lang="en-US" altLang="ja-JP" dirty="0" smtClean="0"/>
              <a:t>×4</a:t>
            </a:r>
            <a:endParaRPr kumimoji="1" lang="ja-JP" altLang="en-US" dirty="0"/>
          </a:p>
        </p:txBody>
      </p:sp>
      <p:pic>
        <p:nvPicPr>
          <p:cNvPr id="7" name="図 6"/>
          <p:cNvPicPr>
            <a:picLocks noChangeAspect="1"/>
          </p:cNvPicPr>
          <p:nvPr/>
        </p:nvPicPr>
        <p:blipFill>
          <a:blip r:embed="rId2"/>
          <a:stretch>
            <a:fillRect/>
          </a:stretch>
        </p:blipFill>
        <p:spPr>
          <a:xfrm>
            <a:off x="5508104" y="1916832"/>
            <a:ext cx="2895786" cy="3861048"/>
          </a:xfrm>
          <a:prstGeom prst="rect">
            <a:avLst/>
          </a:prstGeom>
        </p:spPr>
      </p:pic>
    </p:spTree>
    <p:extLst>
      <p:ext uri="{BB962C8B-B14F-4D97-AF65-F5344CB8AC3E}">
        <p14:creationId xmlns:p14="http://schemas.microsoft.com/office/powerpoint/2010/main" val="14468683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プリアンプ　回路図</a:t>
            </a:r>
            <a:endParaRPr kumimoji="1" lang="ja-JP" altLang="en-US" dirty="0"/>
          </a:p>
        </p:txBody>
      </p:sp>
      <p:pic>
        <p:nvPicPr>
          <p:cNvPr id="5" name="図 4"/>
          <p:cNvPicPr>
            <a:picLocks noChangeAspect="1"/>
          </p:cNvPicPr>
          <p:nvPr/>
        </p:nvPicPr>
        <p:blipFill>
          <a:blip r:embed="rId2"/>
          <a:stretch>
            <a:fillRect/>
          </a:stretch>
        </p:blipFill>
        <p:spPr>
          <a:xfrm>
            <a:off x="6156176" y="4149080"/>
            <a:ext cx="2620032" cy="2164661"/>
          </a:xfrm>
          <a:prstGeom prst="rect">
            <a:avLst/>
          </a:prstGeom>
        </p:spPr>
      </p:pic>
      <p:sp>
        <p:nvSpPr>
          <p:cNvPr id="6" name="テキスト ボックス 5"/>
          <p:cNvSpPr txBox="1"/>
          <p:nvPr/>
        </p:nvSpPr>
        <p:spPr>
          <a:xfrm>
            <a:off x="251520" y="4682929"/>
            <a:ext cx="6274475" cy="461665"/>
          </a:xfrm>
          <a:prstGeom prst="rect">
            <a:avLst/>
          </a:prstGeom>
          <a:noFill/>
        </p:spPr>
        <p:txBody>
          <a:bodyPr wrap="none" rtlCol="0">
            <a:spAutoFit/>
          </a:bodyPr>
          <a:lstStyle/>
          <a:p>
            <a:r>
              <a:rPr kumimoji="1" lang="ja-JP" altLang="en-US" sz="2400" dirty="0" smtClean="0"/>
              <a:t>電圧増幅率が</a:t>
            </a:r>
            <a:r>
              <a:rPr kumimoji="1" lang="en-US" altLang="ja-JP" sz="2400" dirty="0" smtClean="0"/>
              <a:t>20</a:t>
            </a:r>
            <a:r>
              <a:rPr kumimoji="1" lang="ja-JP" altLang="en-US" sz="2400" dirty="0" smtClean="0"/>
              <a:t>倍のデータシートを元に製作。</a:t>
            </a:r>
            <a:endParaRPr kumimoji="1" lang="en-US" altLang="ja-JP" sz="2400" dirty="0" smtClean="0"/>
          </a:p>
        </p:txBody>
      </p:sp>
      <p:pic>
        <p:nvPicPr>
          <p:cNvPr id="8" name="コンテンツ プレースホルダー 7"/>
          <p:cNvPicPr>
            <a:picLocks noGrp="1" noChangeAspect="1"/>
          </p:cNvPicPr>
          <p:nvPr>
            <p:ph idx="1"/>
          </p:nvPr>
        </p:nvPicPr>
        <p:blipFill rotWithShape="1">
          <a:blip r:embed="rId3">
            <a:extLst>
              <a:ext uri="{28A0092B-C50C-407E-A947-70E740481C1C}">
                <a14:useLocalDpi xmlns:a14="http://schemas.microsoft.com/office/drawing/2010/main" val="0"/>
              </a:ext>
            </a:extLst>
          </a:blip>
          <a:srcRect l="850" t="15464" r="1" b="6605"/>
          <a:stretch/>
        </p:blipFill>
        <p:spPr>
          <a:xfrm>
            <a:off x="899592" y="1263379"/>
            <a:ext cx="7056784" cy="2885701"/>
          </a:xfrm>
        </p:spPr>
      </p:pic>
      <p:sp>
        <p:nvSpPr>
          <p:cNvPr id="3" name="正方形/長方形 2"/>
          <p:cNvSpPr/>
          <p:nvPr/>
        </p:nvSpPr>
        <p:spPr bwMode="auto">
          <a:xfrm>
            <a:off x="7380312" y="1988840"/>
            <a:ext cx="1512168" cy="43204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ＭＳ Ｐゴシック" pitchFamily="50" charset="-128"/>
              </a:rPr>
              <a:t>Vcc</a:t>
            </a:r>
            <a:r>
              <a:rPr kumimoji="0" lang="ja-JP" altLang="en-US" sz="1800" b="0" i="0" u="none" strike="noStrike" cap="none" normalizeH="0" baseline="0" smtClean="0">
                <a:ln>
                  <a:noFill/>
                </a:ln>
                <a:solidFill>
                  <a:schemeClr val="tx1"/>
                </a:solidFill>
                <a:effectLst/>
                <a:latin typeface="Arial" charset="0"/>
                <a:ea typeface="ＭＳ Ｐゴシック" pitchFamily="50" charset="-128"/>
              </a:rPr>
              <a:t>　</a:t>
            </a:r>
            <a:r>
              <a:rPr kumimoji="0" lang="en-US" altLang="ja-JP" sz="1800" b="0" i="0" u="none" strike="noStrike" cap="none" normalizeH="0" baseline="0" smtClean="0">
                <a:ln>
                  <a:noFill/>
                </a:ln>
                <a:solidFill>
                  <a:schemeClr val="tx1"/>
                </a:solidFill>
                <a:effectLst/>
                <a:latin typeface="Arial" charset="0"/>
                <a:ea typeface="ＭＳ Ｐゴシック" pitchFamily="50" charset="-128"/>
              </a:rPr>
              <a:t>6V</a:t>
            </a: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4" name="正方形/長方形 3"/>
          <p:cNvSpPr/>
          <p:nvPr/>
        </p:nvSpPr>
        <p:spPr bwMode="auto">
          <a:xfrm>
            <a:off x="5652119" y="2924944"/>
            <a:ext cx="873875" cy="21602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ＭＳ Ｐゴシック" pitchFamily="50" charset="-128"/>
              </a:rPr>
              <a:t>Vout</a:t>
            </a:r>
            <a:endParaRPr kumimoji="0"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919557868"/>
      </p:ext>
    </p:extLst>
  </p:cSld>
  <p:clrMapOvr>
    <a:masterClrMapping/>
  </p:clrMapOvr>
  <p:timing>
    <p:tnLst>
      <p:par>
        <p:cTn id="1" dur="indefinite" restart="never" nodeType="tmRoot"/>
      </p:par>
    </p:tnLst>
  </p:timing>
</p:sld>
</file>

<file path=ppt/theme/theme1.xml><?xml version="1.0" encoding="utf-8"?>
<a:theme xmlns:a="http://schemas.openxmlformats.org/drawingml/2006/main" name="NiAS1">
  <a:themeElements>
    <a:clrScheme name="TohokuKiyoyamaA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TohokuKiyoyamaA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TohokuKiyoyamaA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TohokuKiyoyamaA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TohokuKiyoyamaA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TohokuKiyoyamaA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TohokuKiyoyamaA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TohokuKiyoyamaA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TohokuKiyoyamaA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TohokuKiyoyamaA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TohokuKiyoyamaA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TohokuKiyoyamaA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TohokuKiyoyamaA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TohokuKiyoyamaA2</Template>
  <TotalTime>125491</TotalTime>
  <Words>571</Words>
  <Application>Microsoft Office PowerPoint</Application>
  <PresentationFormat>画面に合わせる (4:3)</PresentationFormat>
  <Paragraphs>83</Paragraphs>
  <Slides>15</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15</vt:i4>
      </vt:variant>
    </vt:vector>
  </HeadingPairs>
  <TitlesOfParts>
    <vt:vector size="23" baseType="lpstr">
      <vt:lpstr>HG丸ｺﾞｼｯｸM-PRO</vt:lpstr>
      <vt:lpstr>ＭＳ Ｐゴシック</vt:lpstr>
      <vt:lpstr>ＭＳ Ｐ明朝</vt:lpstr>
      <vt:lpstr>Arial</vt:lpstr>
      <vt:lpstr>Calibri</vt:lpstr>
      <vt:lpstr>Times New Roman</vt:lpstr>
      <vt:lpstr>Wingdings</vt:lpstr>
      <vt:lpstr>NiAS1</vt:lpstr>
      <vt:lpstr> ネットに繋がるIoTエレキギターの開発   </vt:lpstr>
      <vt:lpstr>研究背景　IoT技術の発展</vt:lpstr>
      <vt:lpstr>IoTデバイスの推移</vt:lpstr>
      <vt:lpstr>IoTの事例</vt:lpstr>
      <vt:lpstr>IoTギターを開発するまでの流れ</vt:lpstr>
      <vt:lpstr>エレキギターの仕組み</vt:lpstr>
      <vt:lpstr>エレキギターからの出力波形</vt:lpstr>
      <vt:lpstr>プリアンプの製作</vt:lpstr>
      <vt:lpstr>プリアンプ　回路図</vt:lpstr>
      <vt:lpstr>音の確認</vt:lpstr>
      <vt:lpstr>エレキギターからの出力をパソコンへ入力</vt:lpstr>
      <vt:lpstr>Audacityでの録音結果(1)</vt:lpstr>
      <vt:lpstr>Audacityでの録音結果(2)</vt:lpstr>
      <vt:lpstr>Audacityでの周波数解析</vt:lpstr>
      <vt:lpstr>今後の予定</vt:lpstr>
    </vt:vector>
  </TitlesOfParts>
  <Company>ytlab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Dynamically Reconfigurable Interconnection Network for Parallel Image Processing System with Three-Dimensional Structure</dc:title>
  <dc:creator>kiyoyama</dc:creator>
  <cp:lastModifiedBy>針崎 美保</cp:lastModifiedBy>
  <cp:revision>525</cp:revision>
  <dcterms:created xsi:type="dcterms:W3CDTF">2008-03-31T14:53:54Z</dcterms:created>
  <dcterms:modified xsi:type="dcterms:W3CDTF">2018-10-29T04:56:53Z</dcterms:modified>
</cp:coreProperties>
</file>