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6" r:id="rId2"/>
    <p:sldId id="449" r:id="rId3"/>
    <p:sldId id="462" r:id="rId4"/>
    <p:sldId id="450" r:id="rId5"/>
    <p:sldId id="453" r:id="rId6"/>
    <p:sldId id="472" r:id="rId7"/>
    <p:sldId id="454" r:id="rId8"/>
    <p:sldId id="465" r:id="rId9"/>
    <p:sldId id="464" r:id="rId10"/>
    <p:sldId id="470" r:id="rId11"/>
    <p:sldId id="457" r:id="rId12"/>
    <p:sldId id="458" r:id="rId13"/>
    <p:sldId id="463" r:id="rId14"/>
    <p:sldId id="467" r:id="rId15"/>
    <p:sldId id="473" r:id="rId16"/>
    <p:sldId id="466" r:id="rId17"/>
    <p:sldId id="468" r:id="rId18"/>
    <p:sldId id="469" r:id="rId19"/>
    <p:sldId id="471" r:id="rId20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FF"/>
    <a:srgbClr val="CC00FF"/>
    <a:srgbClr val="006699"/>
    <a:srgbClr val="0099FF"/>
    <a:srgbClr val="0066CC"/>
    <a:srgbClr val="FF9900"/>
    <a:srgbClr val="66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3542" autoAdjust="0"/>
  </p:normalViewPr>
  <p:slideViewPr>
    <p:cSldViewPr>
      <p:cViewPr varScale="1">
        <p:scale>
          <a:sx n="114" d="100"/>
          <a:sy n="114" d="100"/>
        </p:scale>
        <p:origin x="114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4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506A43C5-BE40-4643-9299-C8C101565D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823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1F40220-BDEE-48FA-B76D-CE9E7287B766}" type="slidenum">
              <a:rPr lang="en-US" altLang="ja-JP" smtClean="0"/>
              <a:pPr/>
              <a:t>1</a:t>
            </a:fld>
            <a:endParaRPr lang="en-US" altLang="ja-JP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4106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651000"/>
            <a:ext cx="8748712" cy="2209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dirty="0"/>
              <a:t>マスタ タイトルの書式設定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364038"/>
            <a:ext cx="6580187" cy="19446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dirty="0"/>
              <a:t>マスタ サブタイトルの書式設定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53188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188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BA886EFD-2E0F-4DA2-B16D-2454709EA3E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251520" y="4077072"/>
            <a:ext cx="8610600" cy="0"/>
          </a:xfrm>
          <a:prstGeom prst="line">
            <a:avLst/>
          </a:prstGeom>
          <a:noFill/>
          <a:ln w="76200" cmpd="thickThin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6" y="268284"/>
            <a:ext cx="5863742" cy="11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7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37BC-6420-4320-A3E9-F51F6CF6DA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38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44513"/>
            <a:ext cx="2057400" cy="56927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44513"/>
            <a:ext cx="6019800" cy="56927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601CD-98E3-4041-8A55-9F03840DBA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809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8388424" y="6404818"/>
            <a:ext cx="5709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3202F3A5-21D6-4090-8F15-94F810A0E4F3}" type="slidenum">
              <a:rPr lang="en-US" altLang="ja-JP" sz="1600" b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>
                <a:defRPr/>
              </a:pPr>
              <a:t>‹#›</a:t>
            </a:fld>
            <a:endParaRPr lang="en-US" altLang="ja-JP" sz="16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699"/>
              </a:buClr>
              <a:defRPr/>
            </a:lvl1pPr>
            <a:lvl2pPr>
              <a:buClr>
                <a:srgbClr val="006699"/>
              </a:buClr>
              <a:defRPr/>
            </a:lvl2pPr>
            <a:lvl3pPr>
              <a:buClr>
                <a:srgbClr val="006699"/>
              </a:buClr>
              <a:defRPr/>
            </a:lvl3pPr>
            <a:lvl4pPr>
              <a:buClr>
                <a:srgbClr val="006699"/>
              </a:buClr>
              <a:defRPr/>
            </a:lvl4pPr>
            <a:lvl5pPr>
              <a:buClr>
                <a:srgbClr val="006699"/>
              </a:buClr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6584D08E-7EE2-4167-9871-CDB0C073B5B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12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5872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98653E1A-79F3-46CC-9C78-1932CE80D4F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486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4176713"/>
          </a:xfrm>
        </p:spPr>
        <p:txBody>
          <a:bodyPr/>
          <a:lstStyle>
            <a:lvl1pPr>
              <a:buClr>
                <a:srgbClr val="006699"/>
              </a:buClr>
              <a:defRPr sz="2800"/>
            </a:lvl1pPr>
            <a:lvl2pPr>
              <a:buClr>
                <a:srgbClr val="006699"/>
              </a:buClr>
              <a:defRPr sz="2400"/>
            </a:lvl2pPr>
            <a:lvl3pPr>
              <a:buClr>
                <a:srgbClr val="006699"/>
              </a:buClr>
              <a:defRPr sz="2000"/>
            </a:lvl3pPr>
            <a:lvl4pPr>
              <a:buClr>
                <a:srgbClr val="006699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176713"/>
          </a:xfrm>
        </p:spPr>
        <p:txBody>
          <a:bodyPr/>
          <a:lstStyle>
            <a:lvl1pPr marL="514350" indent="-514350">
              <a:buClr>
                <a:srgbClr val="006699"/>
              </a:buClr>
              <a:buFont typeface="+mj-lt"/>
              <a:buAutoNum type="arabicPeriod"/>
              <a:defRPr sz="2800"/>
            </a:lvl1pPr>
            <a:lvl2pPr marL="914400" indent="-457200">
              <a:buClr>
                <a:srgbClr val="006699"/>
              </a:buClr>
              <a:buFont typeface="+mj-lt"/>
              <a:buAutoNum type="arabicPeriod"/>
              <a:defRPr sz="2400"/>
            </a:lvl2pPr>
            <a:lvl3pPr marL="1371600" indent="-457200">
              <a:buClr>
                <a:srgbClr val="006699"/>
              </a:buClr>
              <a:buFont typeface="+mj-lt"/>
              <a:buAutoNum type="arabicPeriod"/>
              <a:defRPr sz="2000"/>
            </a:lvl3pPr>
            <a:lvl4pPr marL="1714500" indent="-342900">
              <a:buClr>
                <a:srgbClr val="006699"/>
              </a:buClr>
              <a:buFont typeface="+mj-lt"/>
              <a:buAutoNum type="arabicPeriod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74EC-DB14-499B-BAEB-8B443E2B01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119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2980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7902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7902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67D1F-373E-4DB6-A596-79E4C9C34A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884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C73E-A3D9-48F9-BDBF-B39C28F9D8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691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6B25-C0B1-4E56-9532-351FB80321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302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4630-B062-4E31-A98C-F235C02364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893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6F470-D74E-4082-B184-6B65927829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91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kiyoyama\Desktop\Niaslogo.gif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/>
          <a:stretch/>
        </p:blipFill>
        <p:spPr bwMode="auto">
          <a:xfrm>
            <a:off x="323528" y="6460158"/>
            <a:ext cx="658244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116632"/>
            <a:ext cx="764319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03795"/>
            <a:ext cx="8229600" cy="444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09872" y="1124744"/>
            <a:ext cx="8610600" cy="0"/>
          </a:xfrm>
          <a:prstGeom prst="line">
            <a:avLst/>
          </a:prstGeom>
          <a:noFill/>
          <a:ln w="76200" cmpd="thickThin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9096" name="Text Box 8"/>
          <p:cNvSpPr txBox="1">
            <a:spLocks noChangeArrowheads="1"/>
          </p:cNvSpPr>
          <p:nvPr userDrawn="1"/>
        </p:nvSpPr>
        <p:spPr bwMode="auto">
          <a:xfrm>
            <a:off x="3120577" y="6544355"/>
            <a:ext cx="2899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rgbClr val="0066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Nagasaki Institute of Applied Science</a:t>
            </a: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209872" y="6381328"/>
            <a:ext cx="8610600" cy="0"/>
          </a:xfrm>
          <a:prstGeom prst="line">
            <a:avLst/>
          </a:prstGeom>
          <a:noFill/>
          <a:ln w="76200" cmpd="thinThick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2818" y="188640"/>
            <a:ext cx="718782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80000"/>
        <a:buFont typeface="Wingdings" pitchFamily="2" charset="2"/>
        <a:buChar char="¨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70000"/>
        <a:buFont typeface="Wingdings" pitchFamily="2" charset="2"/>
        <a:buChar char="¨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72816"/>
            <a:ext cx="8208963" cy="2353816"/>
          </a:xfrm>
        </p:spPr>
        <p:txBody>
          <a:bodyPr/>
          <a:lstStyle/>
          <a:p>
            <a:pPr algn="ctr" eaLnBrk="1" hangingPunct="1">
              <a:defRPr/>
            </a:pPr>
            <a:br>
              <a:rPr lang="en-US" altLang="ja-JP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電気電子工学コース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中間発表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FPGA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で動作する中央値を用いたフィルタ作成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76056" y="4797152"/>
            <a:ext cx="374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dirty="0"/>
              <a:t>田中・大山　研究室所属</a:t>
            </a:r>
            <a:endParaRPr kumimoji="1" lang="en-US" altLang="ja-JP" sz="2400" dirty="0"/>
          </a:p>
          <a:p>
            <a:pPr algn="r"/>
            <a:r>
              <a:rPr kumimoji="1" lang="ja-JP" altLang="en-US" sz="2400" dirty="0"/>
              <a:t>電気電子工学コース</a:t>
            </a:r>
            <a:endParaRPr kumimoji="1" lang="en-US" altLang="ja-JP" sz="2400" dirty="0"/>
          </a:p>
          <a:p>
            <a:pPr algn="r"/>
            <a:r>
              <a:rPr kumimoji="1" lang="en-US" altLang="ja-JP" sz="2400" dirty="0"/>
              <a:t>1815013</a:t>
            </a:r>
            <a:r>
              <a:rPr kumimoji="1" lang="ja-JP" altLang="en-US" sz="2400" dirty="0"/>
              <a:t>　松山裕輝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中央値フィルタのブロック図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B903B29-86E5-4B62-A3F7-D985072B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45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5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カウンタのブロック図</a:t>
            </a:r>
            <a:endParaRPr kumimoji="1" lang="ja-JP" altLang="en-US" dirty="0"/>
          </a:p>
        </p:txBody>
      </p:sp>
      <p:pic>
        <p:nvPicPr>
          <p:cNvPr id="127" name="図 126">
            <a:extLst>
              <a:ext uri="{FF2B5EF4-FFF2-40B4-BE49-F238E27FC236}">
                <a16:creationId xmlns:a16="http://schemas.microsoft.com/office/drawing/2014/main" id="{8D5A370B-AABE-43B7-BEDD-BB7B24520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88012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4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カウンタの機能シミュレーション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E45D44-60FF-45C5-895C-BDD32BE00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r="57875" b="63565"/>
          <a:stretch/>
        </p:blipFill>
        <p:spPr>
          <a:xfrm>
            <a:off x="129074" y="1556792"/>
            <a:ext cx="8592745" cy="374441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5564FA-7816-4C88-8AAB-C9ED68C27213}"/>
              </a:ext>
            </a:extLst>
          </p:cNvPr>
          <p:cNvSpPr txBox="1"/>
          <p:nvPr/>
        </p:nvSpPr>
        <p:spPr>
          <a:xfrm>
            <a:off x="2771800" y="53032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 ns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62B9B9-82E0-49C6-99DC-0A6DB868799A}"/>
              </a:ext>
            </a:extLst>
          </p:cNvPr>
          <p:cNvSpPr txBox="1"/>
          <p:nvPr/>
        </p:nvSpPr>
        <p:spPr>
          <a:xfrm>
            <a:off x="6588224" y="53032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45 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中央値を用いたフィルタの理論を練り、ブロック図を作成した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カウンタ部分のブロック図の作成を行い</a:t>
            </a:r>
            <a:r>
              <a:rPr lang="ja-JP" altLang="en-US" dirty="0"/>
              <a:t>、</a:t>
            </a:r>
            <a:r>
              <a:rPr lang="en-US" altLang="ja-JP" dirty="0"/>
              <a:t>VHDL</a:t>
            </a:r>
            <a:r>
              <a:rPr lang="ja-JP" altLang="en-US" dirty="0"/>
              <a:t>でカウンタのコードを作成した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カウンタの機能シミュレーションを行った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7184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今後の課題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中央値を用いたフィルタを作成し、シミュレーションを行う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平均値を用いたフィルタと中央値を用いたフィルタの比較を行う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356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47664" y="321297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ご清聴ありがとうございました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180700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EDADF-94B2-486B-80D0-47F0B431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Counter</a:t>
            </a:r>
            <a:r>
              <a:rPr kumimoji="1" lang="ja-JP" altLang="en-US" dirty="0"/>
              <a:t>のコード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1BDDDFB-A24F-4DBA-ACAB-A30EAD8F2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3" r="74800" b="58874"/>
          <a:stretch/>
        </p:blipFill>
        <p:spPr>
          <a:xfrm>
            <a:off x="169911" y="1519736"/>
            <a:ext cx="3610001" cy="270135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CF189B-E653-422B-AA62-AD389ED09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99" r="53937" b="13601"/>
          <a:stretch/>
        </p:blipFill>
        <p:spPr>
          <a:xfrm>
            <a:off x="3779912" y="1519736"/>
            <a:ext cx="518457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0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EDADF-94B2-486B-80D0-47F0B431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Counter</a:t>
            </a:r>
            <a:r>
              <a:rPr kumimoji="1" lang="ja-JP" altLang="en-US" dirty="0"/>
              <a:t>のコード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4B4A54-EF15-4362-BBA9-CC396B44E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0" r="67603" b="73799"/>
          <a:stretch/>
        </p:blipFill>
        <p:spPr>
          <a:xfrm>
            <a:off x="107504" y="1484784"/>
            <a:ext cx="867563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38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D9D5B-277E-4E4E-9014-FBB6D10F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Counter</a:t>
            </a:r>
            <a:r>
              <a:rPr lang="ja-JP" altLang="en-US" dirty="0"/>
              <a:t>のシミュレーションコード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B92C68-A10D-435F-A1DB-64A283DC3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12200" r="51575" b="40200"/>
          <a:stretch/>
        </p:blipFill>
        <p:spPr>
          <a:xfrm>
            <a:off x="251520" y="1196752"/>
            <a:ext cx="6264696" cy="50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3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527317-C0F5-42DF-8A5F-A3985A4A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Arria10 ALM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64D374-239F-4633-9E10-8CD067A65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12200" r="34250" b="22001"/>
          <a:stretch/>
        </p:blipFill>
        <p:spPr>
          <a:xfrm>
            <a:off x="1403648" y="1268760"/>
            <a:ext cx="5328592" cy="481622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51520" y="6065242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https://www.intel.co.jp/content/dam/altera-www/global/ja_JP/pdfs/literature/hb/arria-10/a10_handbook_j.pdf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8557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CERN</a:t>
            </a:r>
            <a:r>
              <a:rPr kumimoji="1" lang="ja-JP" altLang="en-US" dirty="0"/>
              <a:t>の</a:t>
            </a:r>
            <a:r>
              <a:rPr kumimoji="1" lang="en-US" altLang="ja-JP" dirty="0"/>
              <a:t>LHC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3"/>
            <a:ext cx="5642674" cy="482453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156176" y="1916832"/>
            <a:ext cx="2530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周長　</a:t>
            </a:r>
            <a:r>
              <a:rPr kumimoji="1" lang="en-US" altLang="ja-JP" sz="2000" dirty="0"/>
              <a:t>26.6 km</a:t>
            </a:r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主な実験装置</a:t>
            </a:r>
            <a:endParaRPr kumimoji="1" lang="en-US" altLang="ja-JP" sz="2000" dirty="0"/>
          </a:p>
          <a:p>
            <a:r>
              <a:rPr kumimoji="1" lang="ja-JP" altLang="en-US" sz="2000" dirty="0"/>
              <a:t>　・</a:t>
            </a:r>
            <a:r>
              <a:rPr kumimoji="1" lang="en-US" altLang="ja-JP" sz="2000" dirty="0"/>
              <a:t> ALICE</a:t>
            </a:r>
          </a:p>
          <a:p>
            <a:r>
              <a:rPr kumimoji="1" lang="ja-JP" altLang="en-US" sz="2000" dirty="0"/>
              <a:t>　・ </a:t>
            </a:r>
            <a:r>
              <a:rPr kumimoji="1" lang="en-US" altLang="ja-JP" sz="2000" dirty="0"/>
              <a:t>ATLAS</a:t>
            </a:r>
          </a:p>
          <a:p>
            <a:r>
              <a:rPr kumimoji="1" lang="ja-JP" altLang="en-US" sz="2000" dirty="0"/>
              <a:t>　・ </a:t>
            </a:r>
            <a:r>
              <a:rPr kumimoji="1" lang="en-US" altLang="ja-JP" sz="2000" dirty="0"/>
              <a:t>CMS</a:t>
            </a:r>
          </a:p>
          <a:p>
            <a:r>
              <a:rPr kumimoji="1" lang="ja-JP" altLang="en-US" sz="2000" dirty="0"/>
              <a:t>　・ </a:t>
            </a:r>
            <a:r>
              <a:rPr kumimoji="1" lang="en-US" altLang="ja-JP" sz="2000" dirty="0" err="1"/>
              <a:t>LHCb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計画承認　</a:t>
            </a:r>
            <a:r>
              <a:rPr kumimoji="1" lang="en-US" altLang="ja-JP" sz="2000" dirty="0"/>
              <a:t>1994</a:t>
            </a:r>
          </a:p>
          <a:p>
            <a:r>
              <a:rPr kumimoji="1" lang="ja-JP" altLang="en-US" sz="2000" dirty="0"/>
              <a:t>建設完成　</a:t>
            </a:r>
            <a:r>
              <a:rPr kumimoji="1" lang="en-US" altLang="ja-JP" sz="2000" dirty="0"/>
              <a:t>2008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572000" y="6068037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http://atlas.kek.jp/public/Visitor5g_novideo.pdf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3988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ALICE</a:t>
            </a:r>
            <a:r>
              <a:rPr kumimoji="1" lang="ja-JP" altLang="en-US" dirty="0"/>
              <a:t>実験における</a:t>
            </a:r>
            <a:r>
              <a:rPr kumimoji="1" lang="en-US" altLang="ja-JP" dirty="0"/>
              <a:t>QGP</a:t>
            </a:r>
            <a:r>
              <a:rPr kumimoji="1" lang="ja-JP" altLang="en-US" dirty="0"/>
              <a:t>の生成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"/>
          <a:stretch/>
        </p:blipFill>
        <p:spPr>
          <a:xfrm>
            <a:off x="6588224" y="1666629"/>
            <a:ext cx="2305051" cy="17623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88" y="4429944"/>
            <a:ext cx="2238687" cy="16861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87621"/>
            <a:ext cx="6480720" cy="452815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572000" y="3977546"/>
            <a:ext cx="100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グルーオン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5" name="直線矢印コネクタ 14"/>
          <p:cNvCxnSpPr>
            <a:stCxn id="10" idx="0"/>
          </p:cNvCxnSpPr>
          <p:nvPr/>
        </p:nvCxnSpPr>
        <p:spPr bwMode="auto">
          <a:xfrm flipV="1">
            <a:off x="5073470" y="3429000"/>
            <a:ext cx="501470" cy="548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下矢印 15"/>
          <p:cNvSpPr/>
          <p:nvPr/>
        </p:nvSpPr>
        <p:spPr bwMode="auto">
          <a:xfrm>
            <a:off x="7494680" y="3522696"/>
            <a:ext cx="492138" cy="551272"/>
          </a:xfrm>
          <a:prstGeom prst="downArrow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72350" y="1322716"/>
            <a:ext cx="15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通常の核物質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93886" y="4089516"/>
            <a:ext cx="15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QGP</a:t>
            </a:r>
            <a:r>
              <a:rPr kumimoji="1" lang="ja-JP" altLang="en-US" dirty="0"/>
              <a:t>の状態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EB79CC-60B9-4AF2-8C11-B737AC083B5E}"/>
              </a:ext>
            </a:extLst>
          </p:cNvPr>
          <p:cNvSpPr/>
          <p:nvPr/>
        </p:nvSpPr>
        <p:spPr>
          <a:xfrm>
            <a:off x="4716016" y="6025339"/>
            <a:ext cx="5042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https://www.bnl.gov/riken/research/QGP.php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7068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検出器からのデータフロー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41D311-8B37-44AC-9075-FF8C2CBE8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740352" cy="493948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B8361FB-BCD3-4C21-9C5D-5C714155D2B9}"/>
              </a:ext>
            </a:extLst>
          </p:cNvPr>
          <p:cNvSpPr/>
          <p:nvPr/>
        </p:nvSpPr>
        <p:spPr bwMode="auto">
          <a:xfrm>
            <a:off x="3275856" y="3933056"/>
            <a:ext cx="2232248" cy="50405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CC5537-426A-496D-91BE-E614A445B088}"/>
              </a:ext>
            </a:extLst>
          </p:cNvPr>
          <p:cNvSpPr/>
          <p:nvPr/>
        </p:nvSpPr>
        <p:spPr bwMode="auto">
          <a:xfrm>
            <a:off x="2483768" y="3789040"/>
            <a:ext cx="4248472" cy="79208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95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FPGA</a:t>
            </a:r>
            <a:r>
              <a:rPr lang="ja-JP" altLang="en-US" dirty="0"/>
              <a:t>とは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05C4C39-769C-4A10-ADE1-CEEE67FE5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10" y="2676717"/>
            <a:ext cx="3810000" cy="33718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54A5FF4-24BE-497E-BA70-BE2541197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4" y="1700808"/>
            <a:ext cx="4667250" cy="32385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AEC7F1B-558F-4761-A748-412114D32CE0}"/>
              </a:ext>
            </a:extLst>
          </p:cNvPr>
          <p:cNvSpPr/>
          <p:nvPr/>
        </p:nvSpPr>
        <p:spPr>
          <a:xfrm>
            <a:off x="2915816" y="6019834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http://monoist.atmarkit.co.jp/mn/articles/0609/20/news118_2.html</a:t>
            </a:r>
          </a:p>
        </p:txBody>
      </p:sp>
    </p:spTree>
    <p:extLst>
      <p:ext uri="{BB962C8B-B14F-4D97-AF65-F5344CB8AC3E}">
        <p14:creationId xmlns:p14="http://schemas.microsoft.com/office/powerpoint/2010/main" val="199075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FPGA</a:t>
            </a:r>
            <a:r>
              <a:rPr kumimoji="1" lang="ja-JP" altLang="en-US" dirty="0"/>
              <a:t>の</a:t>
            </a:r>
            <a:r>
              <a:rPr kumimoji="1" lang="en-US" altLang="ja-JP" dirty="0"/>
              <a:t>LUT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256584" cy="4758217"/>
          </a:xfrm>
        </p:spPr>
      </p:pic>
      <p:sp>
        <p:nvSpPr>
          <p:cNvPr id="5" name="正方形/長方形 4"/>
          <p:cNvSpPr/>
          <p:nvPr/>
        </p:nvSpPr>
        <p:spPr>
          <a:xfrm>
            <a:off x="3491880" y="6021288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http://www.kumikomi.net/archives/2009/04/fpgalsifpga.php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6210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CD662F-6728-4C6B-A09D-09E78902B35E}"/>
              </a:ext>
            </a:extLst>
          </p:cNvPr>
          <p:cNvSpPr/>
          <p:nvPr/>
        </p:nvSpPr>
        <p:spPr bwMode="auto">
          <a:xfrm>
            <a:off x="323528" y="1844824"/>
            <a:ext cx="8466112" cy="3600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研究で用いる</a:t>
            </a:r>
            <a:r>
              <a:rPr lang="en-US" altLang="ja-JP" dirty="0"/>
              <a:t>FPGA</a:t>
            </a:r>
            <a:r>
              <a:rPr lang="ja-JP" altLang="en-US" dirty="0"/>
              <a:t>の処理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DACDD3B-BB52-4745-AC12-512D4625B402}"/>
              </a:ext>
            </a:extLst>
          </p:cNvPr>
          <p:cNvSpPr/>
          <p:nvPr/>
        </p:nvSpPr>
        <p:spPr bwMode="auto">
          <a:xfrm>
            <a:off x="498376" y="2641023"/>
            <a:ext cx="129614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GBT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Decoder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AF21A1-0CFC-4A76-8AF4-D6B806FDA1B3}"/>
              </a:ext>
            </a:extLst>
          </p:cNvPr>
          <p:cNvSpPr/>
          <p:nvPr/>
        </p:nvSpPr>
        <p:spPr bwMode="auto">
          <a:xfrm>
            <a:off x="2226568" y="2647903"/>
            <a:ext cx="129614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Pre-sorting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AE44299-8493-4C9E-A38C-97CF27FBDCAB}"/>
              </a:ext>
            </a:extLst>
          </p:cNvPr>
          <p:cNvSpPr/>
          <p:nvPr/>
        </p:nvSpPr>
        <p:spPr bwMode="auto">
          <a:xfrm>
            <a:off x="7267128" y="2647903"/>
            <a:ext cx="129614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Cluster Finder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6C26CF0-7E3C-4816-B309-207D396F9217}"/>
              </a:ext>
            </a:extLst>
          </p:cNvPr>
          <p:cNvSpPr/>
          <p:nvPr/>
        </p:nvSpPr>
        <p:spPr bwMode="auto">
          <a:xfrm>
            <a:off x="5610944" y="2641023"/>
            <a:ext cx="129614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Baseline correction 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27C6BE-062C-490A-941F-8B356E4E2246}"/>
              </a:ext>
            </a:extLst>
          </p:cNvPr>
          <p:cNvSpPr/>
          <p:nvPr/>
        </p:nvSpPr>
        <p:spPr bwMode="auto">
          <a:xfrm>
            <a:off x="3886294" y="2645972"/>
            <a:ext cx="129614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Row Merger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3CF2981-8649-44D4-A589-8060F7F8B6BF}"/>
              </a:ext>
            </a:extLst>
          </p:cNvPr>
          <p:cNvCxnSpPr>
            <a:cxnSpLocks/>
          </p:cNvCxnSpPr>
          <p:nvPr/>
        </p:nvCxnSpPr>
        <p:spPr bwMode="auto">
          <a:xfrm>
            <a:off x="1809087" y="3062080"/>
            <a:ext cx="414615" cy="68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87070C8-6DF2-4B96-9490-CF5344CCC635}"/>
              </a:ext>
            </a:extLst>
          </p:cNvPr>
          <p:cNvCxnSpPr>
            <a:cxnSpLocks/>
          </p:cNvCxnSpPr>
          <p:nvPr/>
        </p:nvCxnSpPr>
        <p:spPr bwMode="auto">
          <a:xfrm>
            <a:off x="3522712" y="3079951"/>
            <a:ext cx="3600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3291956-4479-42CE-830D-01E0DAEF6B2D}"/>
              </a:ext>
            </a:extLst>
          </p:cNvPr>
          <p:cNvCxnSpPr/>
          <p:nvPr/>
        </p:nvCxnSpPr>
        <p:spPr bwMode="auto">
          <a:xfrm>
            <a:off x="5182438" y="3062080"/>
            <a:ext cx="414615" cy="68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A4BA8CE-D9CC-4673-A25D-4A46BB5359BE}"/>
              </a:ext>
            </a:extLst>
          </p:cNvPr>
          <p:cNvCxnSpPr/>
          <p:nvPr/>
        </p:nvCxnSpPr>
        <p:spPr bwMode="auto">
          <a:xfrm>
            <a:off x="6879801" y="3086831"/>
            <a:ext cx="414615" cy="68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6135442-1B8A-448C-BF80-1DC8987254D6}"/>
              </a:ext>
            </a:extLst>
          </p:cNvPr>
          <p:cNvCxnSpPr>
            <a:cxnSpLocks/>
          </p:cNvCxnSpPr>
          <p:nvPr/>
        </p:nvCxnSpPr>
        <p:spPr bwMode="auto">
          <a:xfrm>
            <a:off x="2010544" y="4506223"/>
            <a:ext cx="93610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1F5D038-3E63-465D-8118-BC6E9CB01F1C}"/>
              </a:ext>
            </a:extLst>
          </p:cNvPr>
          <p:cNvCxnSpPr>
            <a:cxnSpLocks/>
          </p:cNvCxnSpPr>
          <p:nvPr/>
        </p:nvCxnSpPr>
        <p:spPr bwMode="auto">
          <a:xfrm>
            <a:off x="2010544" y="3062080"/>
            <a:ext cx="0" cy="14441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964B716B-ABA9-4C4F-AD9E-AB8414D68FE4}"/>
              </a:ext>
            </a:extLst>
          </p:cNvPr>
          <p:cNvCxnSpPr>
            <a:cxnSpLocks/>
          </p:cNvCxnSpPr>
          <p:nvPr/>
        </p:nvCxnSpPr>
        <p:spPr bwMode="auto">
          <a:xfrm flipH="1">
            <a:off x="5106889" y="4499169"/>
            <a:ext cx="115212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A9A6AA3-08B2-4063-96E4-4EBC0FA310D2}"/>
              </a:ext>
            </a:extLst>
          </p:cNvPr>
          <p:cNvSpPr/>
          <p:nvPr/>
        </p:nvSpPr>
        <p:spPr bwMode="auto">
          <a:xfrm>
            <a:off x="2946648" y="4044632"/>
            <a:ext cx="2160240" cy="86409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Common Mode Calculation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4" name="フローチャート: 結合子 33">
            <a:extLst>
              <a:ext uri="{FF2B5EF4-FFF2-40B4-BE49-F238E27FC236}">
                <a16:creationId xmlns:a16="http://schemas.microsoft.com/office/drawing/2014/main" id="{0368D401-CE97-498B-9966-148D57D9CB93}"/>
              </a:ext>
            </a:extLst>
          </p:cNvPr>
          <p:cNvSpPr/>
          <p:nvPr/>
        </p:nvSpPr>
        <p:spPr bwMode="auto">
          <a:xfrm>
            <a:off x="1965823" y="3021703"/>
            <a:ext cx="72008" cy="72008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F716233-FDE8-4194-9507-81161F94A51B}"/>
              </a:ext>
            </a:extLst>
          </p:cNvPr>
          <p:cNvCxnSpPr>
            <a:endCxn id="9" idx="2"/>
          </p:cNvCxnSpPr>
          <p:nvPr/>
        </p:nvCxnSpPr>
        <p:spPr bwMode="auto">
          <a:xfrm flipV="1">
            <a:off x="6259016" y="3505119"/>
            <a:ext cx="0" cy="10011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411699BC-8731-42ED-A353-BAEE68B776D3}"/>
              </a:ext>
            </a:extLst>
          </p:cNvPr>
          <p:cNvCxnSpPr>
            <a:cxnSpLocks/>
          </p:cNvCxnSpPr>
          <p:nvPr/>
        </p:nvCxnSpPr>
        <p:spPr bwMode="auto">
          <a:xfrm>
            <a:off x="8586866" y="3140968"/>
            <a:ext cx="48046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880A1FBA-BC20-4597-AA97-E4B7EC91C374}"/>
              </a:ext>
            </a:extLst>
          </p:cNvPr>
          <p:cNvCxnSpPr>
            <a:cxnSpLocks/>
          </p:cNvCxnSpPr>
          <p:nvPr/>
        </p:nvCxnSpPr>
        <p:spPr bwMode="auto">
          <a:xfrm>
            <a:off x="143197" y="3086831"/>
            <a:ext cx="3600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A619373-E4FC-4421-84FF-509FC7F7C5E9}"/>
              </a:ext>
            </a:extLst>
          </p:cNvPr>
          <p:cNvSpPr txBox="1"/>
          <p:nvPr/>
        </p:nvSpPr>
        <p:spPr>
          <a:xfrm>
            <a:off x="354360" y="1873592"/>
            <a:ext cx="905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FPGA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6123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フィルタの種類と特徴</a:t>
            </a:r>
            <a:endParaRPr kumimoji="1" lang="ja-JP" altLang="en-US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F9B5EA91-E9DB-463A-AFDD-5781AD557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52901"/>
              </p:ext>
            </p:extLst>
          </p:nvPr>
        </p:nvGraphicFramePr>
        <p:xfrm>
          <a:off x="647563" y="1412777"/>
          <a:ext cx="7740861" cy="4752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93496">
                  <a:extLst>
                    <a:ext uri="{9D8B030D-6E8A-4147-A177-3AD203B41FA5}">
                      <a16:colId xmlns:a16="http://schemas.microsoft.com/office/drawing/2014/main" val="3683118189"/>
                    </a:ext>
                  </a:extLst>
                </a:gridCol>
                <a:gridCol w="3017799">
                  <a:extLst>
                    <a:ext uri="{9D8B030D-6E8A-4147-A177-3AD203B41FA5}">
                      <a16:colId xmlns:a16="http://schemas.microsoft.com/office/drawing/2014/main" val="3817754634"/>
                    </a:ext>
                  </a:extLst>
                </a:gridCol>
                <a:gridCol w="3129566">
                  <a:extLst>
                    <a:ext uri="{9D8B030D-6E8A-4147-A177-3AD203B41FA5}">
                      <a16:colId xmlns:a16="http://schemas.microsoft.com/office/drawing/2014/main" val="1388639481"/>
                    </a:ext>
                  </a:extLst>
                </a:gridCol>
              </a:tblGrid>
              <a:tr h="57030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平均値を用いたフィルタ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中央値を用いたフィルタ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81766"/>
                  </a:ext>
                </a:extLst>
              </a:tr>
              <a:tr h="104555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仕組み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ノイズの平均値を算出して</a:t>
                      </a:r>
                      <a:r>
                        <a:rPr lang="en-US" altLang="ja-JP" sz="1800" dirty="0"/>
                        <a:t>ADC</a:t>
                      </a:r>
                      <a:r>
                        <a:rPr lang="ja-JP" altLang="en-US" sz="1800" dirty="0"/>
                        <a:t>値から減算を行う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ノイズの中央値を算出して</a:t>
                      </a:r>
                      <a:r>
                        <a:rPr kumimoji="1" lang="en-US" altLang="ja-JP" dirty="0"/>
                        <a:t>ADC</a:t>
                      </a:r>
                      <a:r>
                        <a:rPr kumimoji="1" lang="ja-JP" altLang="en-US" dirty="0"/>
                        <a:t>値から減算を行う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993491"/>
                  </a:ext>
                </a:extLst>
              </a:tr>
              <a:tr h="104555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特徴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全チャンネルの内、閾値を超えた場合をシグナルとして判断する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全チャンネルを算出に利用する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073277"/>
                  </a:ext>
                </a:extLst>
              </a:tr>
              <a:tr h="104555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メリット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回路が小さい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正確な値を算出できる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9067"/>
                  </a:ext>
                </a:extLst>
              </a:tr>
              <a:tr h="104555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デメリット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正確な値を算出できない恐れがある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回路が大きい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22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51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中央値フィルタの仕組み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B49D1EF-6995-4C2C-B92D-F6F553994001}"/>
              </a:ext>
            </a:extLst>
          </p:cNvPr>
          <p:cNvGrpSpPr/>
          <p:nvPr/>
        </p:nvGrpSpPr>
        <p:grpSpPr>
          <a:xfrm>
            <a:off x="323528" y="3789040"/>
            <a:ext cx="4978556" cy="2523160"/>
            <a:chOff x="487285" y="3789040"/>
            <a:chExt cx="4978556" cy="2523160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2C22C449-D106-4BA1-9D13-14E60D359E11}"/>
                </a:ext>
              </a:extLst>
            </p:cNvPr>
            <p:cNvGrpSpPr/>
            <p:nvPr/>
          </p:nvGrpSpPr>
          <p:grpSpPr>
            <a:xfrm>
              <a:off x="487285" y="3789040"/>
              <a:ext cx="4978556" cy="2523160"/>
              <a:chOff x="385531" y="3688444"/>
              <a:chExt cx="5194581" cy="2692884"/>
            </a:xfrm>
          </p:grpSpPr>
          <p:grpSp>
            <p:nvGrpSpPr>
              <p:cNvPr id="60" name="グループ化 59">
                <a:extLst>
                  <a:ext uri="{FF2B5EF4-FFF2-40B4-BE49-F238E27FC236}">
                    <a16:creationId xmlns:a16="http://schemas.microsoft.com/office/drawing/2014/main" id="{36B82FF8-E710-45F1-A306-6F067B5E11BF}"/>
                  </a:ext>
                </a:extLst>
              </p:cNvPr>
              <p:cNvGrpSpPr/>
              <p:nvPr/>
            </p:nvGrpSpPr>
            <p:grpSpPr>
              <a:xfrm>
                <a:off x="385531" y="4041321"/>
                <a:ext cx="5194581" cy="2340007"/>
                <a:chOff x="57919" y="3902014"/>
                <a:chExt cx="5318294" cy="2476902"/>
              </a:xfrm>
            </p:grpSpPr>
            <p:grpSp>
              <p:nvGrpSpPr>
                <p:cNvPr id="43" name="グループ化 42">
                  <a:extLst>
                    <a:ext uri="{FF2B5EF4-FFF2-40B4-BE49-F238E27FC236}">
                      <a16:creationId xmlns:a16="http://schemas.microsoft.com/office/drawing/2014/main" id="{BD690A95-0A1E-49E3-81F8-8CEDEC8B8325}"/>
                    </a:ext>
                  </a:extLst>
                </p:cNvPr>
                <p:cNvGrpSpPr/>
                <p:nvPr/>
              </p:nvGrpSpPr>
              <p:grpSpPr>
                <a:xfrm>
                  <a:off x="685444" y="3902014"/>
                  <a:ext cx="4141492" cy="2088232"/>
                  <a:chOff x="723712" y="3870340"/>
                  <a:chExt cx="4141492" cy="2088232"/>
                </a:xfrm>
              </p:grpSpPr>
              <p:cxnSp>
                <p:nvCxnSpPr>
                  <p:cNvPr id="40" name="直線矢印コネクタ 39">
                    <a:extLst>
                      <a:ext uri="{FF2B5EF4-FFF2-40B4-BE49-F238E27FC236}">
                        <a16:creationId xmlns:a16="http://schemas.microsoft.com/office/drawing/2014/main" id="{7F03E1F3-95DE-46D1-8A99-7BA176B64421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728488" y="3870340"/>
                    <a:ext cx="0" cy="20882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2" name="直線矢印コネクタ 41">
                    <a:extLst>
                      <a:ext uri="{FF2B5EF4-FFF2-40B4-BE49-F238E27FC236}">
                        <a16:creationId xmlns:a16="http://schemas.microsoft.com/office/drawing/2014/main" id="{A5B4A83B-5F73-4E3F-8DCB-48A17B90572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23712" y="5949280"/>
                    <a:ext cx="4141492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49" name="フリーフォーム: 図形 48">
                  <a:extLst>
                    <a:ext uri="{FF2B5EF4-FFF2-40B4-BE49-F238E27FC236}">
                      <a16:creationId xmlns:a16="http://schemas.microsoft.com/office/drawing/2014/main" id="{CAAC28F2-02A9-4B6B-9A3B-D527AE172A4B}"/>
                    </a:ext>
                  </a:extLst>
                </p:cNvPr>
                <p:cNvSpPr/>
                <p:nvPr/>
              </p:nvSpPr>
              <p:spPr bwMode="auto">
                <a:xfrm>
                  <a:off x="705962" y="4356446"/>
                  <a:ext cx="3816991" cy="1487568"/>
                </a:xfrm>
                <a:custGeom>
                  <a:avLst/>
                  <a:gdLst>
                    <a:gd name="connsiteX0" fmla="*/ 0 w 3816991"/>
                    <a:gd name="connsiteY0" fmla="*/ 7729 h 1492581"/>
                    <a:gd name="connsiteX1" fmla="*/ 1384184 w 3816991"/>
                    <a:gd name="connsiteY1" fmla="*/ 175509 h 1492581"/>
                    <a:gd name="connsiteX2" fmla="*/ 2181138 w 3816991"/>
                    <a:gd name="connsiteY2" fmla="*/ 1190577 h 1492581"/>
                    <a:gd name="connsiteX3" fmla="*/ 3816991 w 3816991"/>
                    <a:gd name="connsiteY3" fmla="*/ 1492581 h 1492581"/>
                    <a:gd name="connsiteX4" fmla="*/ 3816991 w 3816991"/>
                    <a:gd name="connsiteY4" fmla="*/ 1492581 h 1492581"/>
                    <a:gd name="connsiteX0" fmla="*/ 0 w 3816991"/>
                    <a:gd name="connsiteY0" fmla="*/ 2089 h 1486941"/>
                    <a:gd name="connsiteX1" fmla="*/ 1367406 w 3816991"/>
                    <a:gd name="connsiteY1" fmla="*/ 245370 h 1486941"/>
                    <a:gd name="connsiteX2" fmla="*/ 2181138 w 3816991"/>
                    <a:gd name="connsiteY2" fmla="*/ 1184937 h 1486941"/>
                    <a:gd name="connsiteX3" fmla="*/ 3816991 w 3816991"/>
                    <a:gd name="connsiteY3" fmla="*/ 1486941 h 1486941"/>
                    <a:gd name="connsiteX4" fmla="*/ 3816991 w 3816991"/>
                    <a:gd name="connsiteY4" fmla="*/ 1486941 h 1486941"/>
                    <a:gd name="connsiteX0" fmla="*/ 0 w 3816991"/>
                    <a:gd name="connsiteY0" fmla="*/ 2716 h 1487568"/>
                    <a:gd name="connsiteX1" fmla="*/ 1367406 w 3816991"/>
                    <a:gd name="connsiteY1" fmla="*/ 245997 h 1487568"/>
                    <a:gd name="connsiteX2" fmla="*/ 2239861 w 3816991"/>
                    <a:gd name="connsiteY2" fmla="*/ 1311399 h 1487568"/>
                    <a:gd name="connsiteX3" fmla="*/ 3816991 w 3816991"/>
                    <a:gd name="connsiteY3" fmla="*/ 1487568 h 1487568"/>
                    <a:gd name="connsiteX4" fmla="*/ 3816991 w 3816991"/>
                    <a:gd name="connsiteY4" fmla="*/ 1487568 h 148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6991" h="1487568">
                      <a:moveTo>
                        <a:pt x="0" y="2716"/>
                      </a:moveTo>
                      <a:cubicBezTo>
                        <a:pt x="510330" y="-11965"/>
                        <a:pt x="994096" y="27883"/>
                        <a:pt x="1367406" y="245997"/>
                      </a:cubicBezTo>
                      <a:cubicBezTo>
                        <a:pt x="1740716" y="464111"/>
                        <a:pt x="1831597" y="1104471"/>
                        <a:pt x="2239861" y="1311399"/>
                      </a:cubicBezTo>
                      <a:cubicBezTo>
                        <a:pt x="2648125" y="1518327"/>
                        <a:pt x="3554136" y="1458207"/>
                        <a:pt x="3816991" y="1487568"/>
                      </a:cubicBezTo>
                      <a:lnTo>
                        <a:pt x="3816991" y="1487568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B2D0A1F0-8202-4967-A3D8-549AEA578E76}"/>
                    </a:ext>
                  </a:extLst>
                </p:cNvPr>
                <p:cNvSpPr txBox="1"/>
                <p:nvPr/>
              </p:nvSpPr>
              <p:spPr>
                <a:xfrm>
                  <a:off x="4080069" y="6009584"/>
                  <a:ext cx="12961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/>
                    <a:t>ADC</a:t>
                  </a:r>
                  <a:r>
                    <a:rPr kumimoji="1" lang="ja-JP" altLang="en-US" dirty="0"/>
                    <a:t>値</a:t>
                  </a:r>
                </a:p>
              </p:txBody>
            </p:sp>
            <p:cxnSp>
              <p:nvCxnSpPr>
                <p:cNvPr id="52" name="直線コネクタ 51">
                  <a:extLst>
                    <a:ext uri="{FF2B5EF4-FFF2-40B4-BE49-F238E27FC236}">
                      <a16:creationId xmlns:a16="http://schemas.microsoft.com/office/drawing/2014/main" id="{F7248C8D-54A1-485A-889A-CEF568591D0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467617" y="5095704"/>
                  <a:ext cx="0" cy="91388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9A2D5428-B971-4CD1-97A2-F086E370CC9B}"/>
                    </a:ext>
                  </a:extLst>
                </p:cNvPr>
                <p:cNvSpPr txBox="1"/>
                <p:nvPr/>
              </p:nvSpPr>
              <p:spPr>
                <a:xfrm>
                  <a:off x="130278" y="4926427"/>
                  <a:ext cx="616553" cy="382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/>
                    <a:t>800</a:t>
                  </a:r>
                  <a:endParaRPr kumimoji="1" lang="ja-JP" altLang="en-US" sz="1600" dirty="0"/>
                </a:p>
              </p:txBody>
            </p:sp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50FAFB13-09E4-4BCF-8722-5CE7FB359761}"/>
                    </a:ext>
                  </a:extLst>
                </p:cNvPr>
                <p:cNvSpPr txBox="1"/>
                <p:nvPr/>
              </p:nvSpPr>
              <p:spPr>
                <a:xfrm>
                  <a:off x="57919" y="4210454"/>
                  <a:ext cx="68891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/>
                    <a:t>1600</a:t>
                  </a:r>
                  <a:endParaRPr kumimoji="1" lang="ja-JP" altLang="en-US" sz="1600" dirty="0"/>
                </a:p>
              </p:txBody>
            </p:sp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4EDB039B-0AA0-4933-B77F-4C1490EE7169}"/>
                    </a:ext>
                  </a:extLst>
                </p:cNvPr>
                <p:cNvSpPr txBox="1"/>
                <p:nvPr/>
              </p:nvSpPr>
              <p:spPr>
                <a:xfrm>
                  <a:off x="2288380" y="5960788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/>
                    <a:t>ⅹ</a:t>
                  </a:r>
                  <a:endParaRPr kumimoji="1" lang="ja-JP" altLang="en-US" dirty="0"/>
                </a:p>
              </p:txBody>
            </p:sp>
            <p:cxnSp>
              <p:nvCxnSpPr>
                <p:cNvPr id="56" name="直線コネクタ 55">
                  <a:extLst>
                    <a:ext uri="{FF2B5EF4-FFF2-40B4-BE49-F238E27FC236}">
                      <a16:creationId xmlns:a16="http://schemas.microsoft.com/office/drawing/2014/main" id="{A949B77C-888F-48A9-85B2-C40C43B8DED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73294" y="5117661"/>
                  <a:ext cx="1810065" cy="78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1DB4DFF-16D2-4CDB-A3FA-8342AD9C975F}"/>
                  </a:ext>
                </a:extLst>
              </p:cNvPr>
              <p:cNvSpPr txBox="1"/>
              <p:nvPr/>
            </p:nvSpPr>
            <p:spPr>
              <a:xfrm>
                <a:off x="681877" y="3688444"/>
                <a:ext cx="688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回数</a:t>
                </a:r>
              </a:p>
            </p:txBody>
          </p:sp>
        </p:grp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3B300CB-7666-46E4-996C-F307882A6ECA}"/>
                </a:ext>
              </a:extLst>
            </p:cNvPr>
            <p:cNvSpPr txBox="1"/>
            <p:nvPr/>
          </p:nvSpPr>
          <p:spPr>
            <a:xfrm>
              <a:off x="848884" y="5926266"/>
              <a:ext cx="337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0</a:t>
              </a:r>
              <a:endParaRPr kumimoji="1" lang="ja-JP" altLang="en-US" sz="1600" dirty="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A67BDED-BAE6-48FF-8374-C83F48085BCB}"/>
              </a:ext>
            </a:extLst>
          </p:cNvPr>
          <p:cNvGrpSpPr/>
          <p:nvPr/>
        </p:nvGrpSpPr>
        <p:grpSpPr>
          <a:xfrm>
            <a:off x="323528" y="1188871"/>
            <a:ext cx="5090099" cy="2664479"/>
            <a:chOff x="323528" y="1188871"/>
            <a:chExt cx="5090099" cy="2664479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D7862FF8-DA93-469A-8671-9CB210F2D903}"/>
                </a:ext>
              </a:extLst>
            </p:cNvPr>
            <p:cNvGrpSpPr/>
            <p:nvPr/>
          </p:nvGrpSpPr>
          <p:grpSpPr>
            <a:xfrm>
              <a:off x="323528" y="1188871"/>
              <a:ext cx="5090099" cy="2664479"/>
              <a:chOff x="563206" y="1184967"/>
              <a:chExt cx="5451668" cy="2901397"/>
            </a:xfrm>
          </p:grpSpPr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8591E889-39A7-4632-B420-9EA6DF3665D1}"/>
                  </a:ext>
                </a:extLst>
              </p:cNvPr>
              <p:cNvGrpSpPr/>
              <p:nvPr/>
            </p:nvGrpSpPr>
            <p:grpSpPr>
              <a:xfrm>
                <a:off x="563206" y="1184967"/>
                <a:ext cx="4988963" cy="2901397"/>
                <a:chOff x="563206" y="1184967"/>
                <a:chExt cx="4988963" cy="2901397"/>
              </a:xfrm>
            </p:grpSpPr>
            <p:cxnSp>
              <p:nvCxnSpPr>
                <p:cNvPr id="6" name="直線矢印コネクタ 5">
                  <a:extLst>
                    <a:ext uri="{FF2B5EF4-FFF2-40B4-BE49-F238E27FC236}">
                      <a16:creationId xmlns:a16="http://schemas.microsoft.com/office/drawing/2014/main" id="{00042B34-47D9-49B5-8D2A-2241721C3E0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187624" y="1556792"/>
                  <a:ext cx="0" cy="208823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" name="直線矢印コネクタ 7">
                  <a:extLst>
                    <a:ext uri="{FF2B5EF4-FFF2-40B4-BE49-F238E27FC236}">
                      <a16:creationId xmlns:a16="http://schemas.microsoft.com/office/drawing/2014/main" id="{AD5627FE-F9D1-4990-9157-A62FA78B34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87624" y="3645024"/>
                  <a:ext cx="410445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" name="フリーフォーム: 図形 8">
                  <a:extLst>
                    <a:ext uri="{FF2B5EF4-FFF2-40B4-BE49-F238E27FC236}">
                      <a16:creationId xmlns:a16="http://schemas.microsoft.com/office/drawing/2014/main" id="{183A8D9C-A8DC-4A00-AC7A-D6F9DCF041CE}"/>
                    </a:ext>
                  </a:extLst>
                </p:cNvPr>
                <p:cNvSpPr/>
                <p:nvPr/>
              </p:nvSpPr>
              <p:spPr bwMode="auto">
                <a:xfrm>
                  <a:off x="1207375" y="1888408"/>
                  <a:ext cx="3849349" cy="1750228"/>
                </a:xfrm>
                <a:custGeom>
                  <a:avLst/>
                  <a:gdLst>
                    <a:gd name="connsiteX0" fmla="*/ 0 w 5342811"/>
                    <a:gd name="connsiteY0" fmla="*/ 2534207 h 2543956"/>
                    <a:gd name="connsiteX1" fmla="*/ 671120 w 5342811"/>
                    <a:gd name="connsiteY1" fmla="*/ 2148313 h 2543956"/>
                    <a:gd name="connsiteX2" fmla="*/ 1501630 w 5342811"/>
                    <a:gd name="connsiteY2" fmla="*/ 732 h 2543956"/>
                    <a:gd name="connsiteX3" fmla="*/ 2323751 w 5342811"/>
                    <a:gd name="connsiteY3" fmla="*/ 1913422 h 2543956"/>
                    <a:gd name="connsiteX4" fmla="*/ 4890782 w 5342811"/>
                    <a:gd name="connsiteY4" fmla="*/ 2467095 h 2543956"/>
                    <a:gd name="connsiteX5" fmla="*/ 5327010 w 5342811"/>
                    <a:gd name="connsiteY5" fmla="*/ 2525818 h 2543956"/>
                    <a:gd name="connsiteX0" fmla="*/ 0 w 5427238"/>
                    <a:gd name="connsiteY0" fmla="*/ 2534207 h 2541591"/>
                    <a:gd name="connsiteX1" fmla="*/ 671120 w 5427238"/>
                    <a:gd name="connsiteY1" fmla="*/ 2148313 h 2541591"/>
                    <a:gd name="connsiteX2" fmla="*/ 1501630 w 5427238"/>
                    <a:gd name="connsiteY2" fmla="*/ 732 h 2541591"/>
                    <a:gd name="connsiteX3" fmla="*/ 2323751 w 5427238"/>
                    <a:gd name="connsiteY3" fmla="*/ 1913422 h 2541591"/>
                    <a:gd name="connsiteX4" fmla="*/ 4890782 w 5427238"/>
                    <a:gd name="connsiteY4" fmla="*/ 2467095 h 2541591"/>
                    <a:gd name="connsiteX5" fmla="*/ 5419289 w 5427238"/>
                    <a:gd name="connsiteY5" fmla="*/ 2232203 h 2541591"/>
                    <a:gd name="connsiteX0" fmla="*/ 0 w 4890782"/>
                    <a:gd name="connsiteY0" fmla="*/ 2534207 h 2541591"/>
                    <a:gd name="connsiteX1" fmla="*/ 671120 w 4890782"/>
                    <a:gd name="connsiteY1" fmla="*/ 2148313 h 2541591"/>
                    <a:gd name="connsiteX2" fmla="*/ 1501630 w 4890782"/>
                    <a:gd name="connsiteY2" fmla="*/ 732 h 2541591"/>
                    <a:gd name="connsiteX3" fmla="*/ 2323751 w 4890782"/>
                    <a:gd name="connsiteY3" fmla="*/ 1913422 h 2541591"/>
                    <a:gd name="connsiteX4" fmla="*/ 4890782 w 4890782"/>
                    <a:gd name="connsiteY4" fmla="*/ 2467095 h 2541591"/>
                    <a:gd name="connsiteX0" fmla="*/ 0 w 4890782"/>
                    <a:gd name="connsiteY0" fmla="*/ 2534207 h 2541591"/>
                    <a:gd name="connsiteX1" fmla="*/ 671120 w 4890782"/>
                    <a:gd name="connsiteY1" fmla="*/ 2148313 h 2541591"/>
                    <a:gd name="connsiteX2" fmla="*/ 738232 w 4890782"/>
                    <a:gd name="connsiteY2" fmla="*/ 732 h 2541591"/>
                    <a:gd name="connsiteX3" fmla="*/ 2323751 w 4890782"/>
                    <a:gd name="connsiteY3" fmla="*/ 1913422 h 2541591"/>
                    <a:gd name="connsiteX4" fmla="*/ 4890782 w 4890782"/>
                    <a:gd name="connsiteY4" fmla="*/ 2467095 h 2541591"/>
                    <a:gd name="connsiteX0" fmla="*/ 0 w 4890782"/>
                    <a:gd name="connsiteY0" fmla="*/ 2534207 h 2541591"/>
                    <a:gd name="connsiteX1" fmla="*/ 671120 w 4890782"/>
                    <a:gd name="connsiteY1" fmla="*/ 2148313 h 2541591"/>
                    <a:gd name="connsiteX2" fmla="*/ 1803634 w 4890782"/>
                    <a:gd name="connsiteY2" fmla="*/ 732 h 2541591"/>
                    <a:gd name="connsiteX3" fmla="*/ 2323751 w 4890782"/>
                    <a:gd name="connsiteY3" fmla="*/ 1913422 h 2541591"/>
                    <a:gd name="connsiteX4" fmla="*/ 4890782 w 4890782"/>
                    <a:gd name="connsiteY4" fmla="*/ 2467095 h 2541591"/>
                    <a:gd name="connsiteX0" fmla="*/ 0 w 4890782"/>
                    <a:gd name="connsiteY0" fmla="*/ 2517437 h 2524551"/>
                    <a:gd name="connsiteX1" fmla="*/ 671120 w 4890782"/>
                    <a:gd name="connsiteY1" fmla="*/ 2131543 h 2524551"/>
                    <a:gd name="connsiteX2" fmla="*/ 1518408 w 4890782"/>
                    <a:gd name="connsiteY2" fmla="*/ 740 h 2524551"/>
                    <a:gd name="connsiteX3" fmla="*/ 2323751 w 4890782"/>
                    <a:gd name="connsiteY3" fmla="*/ 1896652 h 2524551"/>
                    <a:gd name="connsiteX4" fmla="*/ 4890782 w 4890782"/>
                    <a:gd name="connsiteY4" fmla="*/ 2450325 h 2524551"/>
                    <a:gd name="connsiteX0" fmla="*/ 0 w 4890782"/>
                    <a:gd name="connsiteY0" fmla="*/ 2534207 h 2541591"/>
                    <a:gd name="connsiteX1" fmla="*/ 671120 w 4890782"/>
                    <a:gd name="connsiteY1" fmla="*/ 2148313 h 2541591"/>
                    <a:gd name="connsiteX2" fmla="*/ 1434518 w 4890782"/>
                    <a:gd name="connsiteY2" fmla="*/ 732 h 2541591"/>
                    <a:gd name="connsiteX3" fmla="*/ 2323751 w 4890782"/>
                    <a:gd name="connsiteY3" fmla="*/ 1913422 h 2541591"/>
                    <a:gd name="connsiteX4" fmla="*/ 4890782 w 4890782"/>
                    <a:gd name="connsiteY4" fmla="*/ 2467095 h 2541591"/>
                    <a:gd name="connsiteX0" fmla="*/ 0 w 4899171"/>
                    <a:gd name="connsiteY0" fmla="*/ 2592930 h 2596765"/>
                    <a:gd name="connsiteX1" fmla="*/ 679509 w 4899171"/>
                    <a:gd name="connsiteY1" fmla="*/ 2148313 h 2596765"/>
                    <a:gd name="connsiteX2" fmla="*/ 1442907 w 4899171"/>
                    <a:gd name="connsiteY2" fmla="*/ 732 h 2596765"/>
                    <a:gd name="connsiteX3" fmla="*/ 2332140 w 4899171"/>
                    <a:gd name="connsiteY3" fmla="*/ 1913422 h 2596765"/>
                    <a:gd name="connsiteX4" fmla="*/ 4899171 w 4899171"/>
                    <a:gd name="connsiteY4" fmla="*/ 2467095 h 2596765"/>
                    <a:gd name="connsiteX0" fmla="*/ 0 w 4899171"/>
                    <a:gd name="connsiteY0" fmla="*/ 2592930 h 2592930"/>
                    <a:gd name="connsiteX1" fmla="*/ 679509 w 4899171"/>
                    <a:gd name="connsiteY1" fmla="*/ 2148313 h 2592930"/>
                    <a:gd name="connsiteX2" fmla="*/ 1442907 w 4899171"/>
                    <a:gd name="connsiteY2" fmla="*/ 732 h 2592930"/>
                    <a:gd name="connsiteX3" fmla="*/ 2332140 w 4899171"/>
                    <a:gd name="connsiteY3" fmla="*/ 1913422 h 2592930"/>
                    <a:gd name="connsiteX4" fmla="*/ 4899171 w 4899171"/>
                    <a:gd name="connsiteY4" fmla="*/ 2467095 h 2592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99171" h="2592930">
                      <a:moveTo>
                        <a:pt x="0" y="2592930"/>
                      </a:moveTo>
                      <a:cubicBezTo>
                        <a:pt x="193646" y="2552383"/>
                        <a:pt x="439025" y="2580346"/>
                        <a:pt x="679509" y="2148313"/>
                      </a:cubicBezTo>
                      <a:cubicBezTo>
                        <a:pt x="919994" y="1716280"/>
                        <a:pt x="1167468" y="39881"/>
                        <a:pt x="1442907" y="732"/>
                      </a:cubicBezTo>
                      <a:cubicBezTo>
                        <a:pt x="1718346" y="-38417"/>
                        <a:pt x="1756096" y="1502362"/>
                        <a:pt x="2332140" y="1913422"/>
                      </a:cubicBezTo>
                      <a:cubicBezTo>
                        <a:pt x="2908184" y="2324483"/>
                        <a:pt x="4383248" y="2413965"/>
                        <a:pt x="4899171" y="2467095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cxnSp>
              <p:nvCxnSpPr>
                <p:cNvPr id="15" name="直線コネクタ 14">
                  <a:extLst>
                    <a:ext uri="{FF2B5EF4-FFF2-40B4-BE49-F238E27FC236}">
                      <a16:creationId xmlns:a16="http://schemas.microsoft.com/office/drawing/2014/main" id="{F0E32CAC-7ABE-49E1-8896-BDE1AA8057DE}"/>
                    </a:ext>
                  </a:extLst>
                </p:cNvPr>
                <p:cNvCxnSpPr>
                  <a:stCxn id="9" idx="2"/>
                </p:cNvCxnSpPr>
                <p:nvPr/>
              </p:nvCxnSpPr>
              <p:spPr bwMode="auto">
                <a:xfrm flipH="1">
                  <a:off x="2339752" y="1888902"/>
                  <a:ext cx="1336" cy="175612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5CEE8B1B-F32B-492B-9A20-E0074DF4A777}"/>
                    </a:ext>
                  </a:extLst>
                </p:cNvPr>
                <p:cNvSpPr txBox="1"/>
                <p:nvPr/>
              </p:nvSpPr>
              <p:spPr>
                <a:xfrm>
                  <a:off x="4544057" y="3717032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/>
                    <a:t>ADC</a:t>
                  </a:r>
                  <a:r>
                    <a:rPr kumimoji="1" lang="ja-JP" altLang="en-US" dirty="0"/>
                    <a:t>値</a:t>
                  </a:r>
                </a:p>
              </p:txBody>
            </p:sp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0C635DAB-5034-4DD3-AD34-CB4CCE8B3C8C}"/>
                    </a:ext>
                  </a:extLst>
                </p:cNvPr>
                <p:cNvSpPr txBox="1"/>
                <p:nvPr/>
              </p:nvSpPr>
              <p:spPr>
                <a:xfrm>
                  <a:off x="860115" y="1184967"/>
                  <a:ext cx="715110" cy="382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dirty="0"/>
                    <a:t>回数</a:t>
                  </a:r>
                </a:p>
              </p:txBody>
            </p: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47EA55A6-B94E-440D-9A66-D3B358A7F552}"/>
                    </a:ext>
                  </a:extLst>
                </p:cNvPr>
                <p:cNvCxnSpPr>
                  <a:stCxn id="9" idx="2"/>
                </p:cNvCxnSpPr>
                <p:nvPr/>
              </p:nvCxnSpPr>
              <p:spPr bwMode="auto">
                <a:xfrm flipH="1" flipV="1">
                  <a:off x="1187624" y="1888408"/>
                  <a:ext cx="1153464" cy="49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35E4FC18-FA5B-44C4-8069-1B943AC097B8}"/>
                    </a:ext>
                  </a:extLst>
                </p:cNvPr>
                <p:cNvSpPr txBox="1"/>
                <p:nvPr/>
              </p:nvSpPr>
              <p:spPr>
                <a:xfrm>
                  <a:off x="563206" y="1730613"/>
                  <a:ext cx="644169" cy="368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/>
                    <a:t>800</a:t>
                  </a:r>
                  <a:endParaRPr kumimoji="1" lang="ja-JP" altLang="en-US" sz="1600" dirty="0"/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328304E3-D52F-4E28-A36E-00878742BC4D}"/>
                    </a:ext>
                  </a:extLst>
                </p:cNvPr>
                <p:cNvSpPr txBox="1"/>
                <p:nvPr/>
              </p:nvSpPr>
              <p:spPr>
                <a:xfrm>
                  <a:off x="2159732" y="3645024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/>
                    <a:t>ⅹ</a:t>
                  </a:r>
                  <a:endParaRPr kumimoji="1" lang="ja-JP" altLang="en-US" dirty="0"/>
                </a:p>
              </p:txBody>
            </p:sp>
          </p:grp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29FFE13F-5B4C-42C3-B434-12D4D7B8EC34}"/>
                  </a:ext>
                </a:extLst>
              </p:cNvPr>
              <p:cNvSpPr/>
              <p:nvPr/>
            </p:nvSpPr>
            <p:spPr bwMode="auto">
              <a:xfrm>
                <a:off x="2850489" y="2996955"/>
                <a:ext cx="567925" cy="648070"/>
              </a:xfrm>
              <a:custGeom>
                <a:avLst/>
                <a:gdLst>
                  <a:gd name="connsiteX0" fmla="*/ 0 w 562062"/>
                  <a:gd name="connsiteY0" fmla="*/ 0 h 620785"/>
                  <a:gd name="connsiteX1" fmla="*/ 260059 w 562062"/>
                  <a:gd name="connsiteY1" fmla="*/ 461394 h 620785"/>
                  <a:gd name="connsiteX2" fmla="*/ 562062 w 562062"/>
                  <a:gd name="connsiteY2" fmla="*/ 620785 h 62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2062" h="620785">
                    <a:moveTo>
                      <a:pt x="0" y="0"/>
                    </a:moveTo>
                    <a:cubicBezTo>
                      <a:pt x="83191" y="178965"/>
                      <a:pt x="166382" y="357930"/>
                      <a:pt x="260059" y="461394"/>
                    </a:cubicBezTo>
                    <a:cubicBezTo>
                      <a:pt x="353736" y="564858"/>
                      <a:pt x="457899" y="592821"/>
                      <a:pt x="562062" y="620785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7F26BAD-B87B-4D28-837E-24395F6E123B}"/>
                  </a:ext>
                </a:extLst>
              </p:cNvPr>
              <p:cNvSpPr txBox="1"/>
              <p:nvPr/>
            </p:nvSpPr>
            <p:spPr>
              <a:xfrm>
                <a:off x="2891958" y="1814792"/>
                <a:ext cx="2470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コモンモード信号のみ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65FDF57-3E41-4702-99F0-2F2BC0CA90A8}"/>
                  </a:ext>
                </a:extLst>
              </p:cNvPr>
              <p:cNvSpPr txBox="1"/>
              <p:nvPr/>
            </p:nvSpPr>
            <p:spPr>
              <a:xfrm>
                <a:off x="3927816" y="2304246"/>
                <a:ext cx="2087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コモンモード信号とシグナル信号</a:t>
                </a:r>
              </a:p>
            </p:txBody>
          </p:sp>
          <p:cxnSp>
            <p:nvCxnSpPr>
              <p:cNvPr id="31" name="直線矢印コネクタ 30">
                <a:extLst>
                  <a:ext uri="{FF2B5EF4-FFF2-40B4-BE49-F238E27FC236}">
                    <a16:creationId xmlns:a16="http://schemas.microsoft.com/office/drawing/2014/main" id="{E3B205E0-00B8-4EE5-8432-7152FA52E4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134451" y="2304246"/>
                <a:ext cx="287996" cy="11425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直線矢印コネクタ 31">
                <a:extLst>
                  <a:ext uri="{FF2B5EF4-FFF2-40B4-BE49-F238E27FC236}">
                    <a16:creationId xmlns:a16="http://schemas.microsoft.com/office/drawing/2014/main" id="{C54E8E21-3A18-45E6-BD01-9CD3ABADEC0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14006" y="2983724"/>
                <a:ext cx="244465" cy="38809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C273AE83-F470-406E-8405-6935A12491B4}"/>
                </a:ext>
              </a:extLst>
            </p:cNvPr>
            <p:cNvSpPr txBox="1"/>
            <p:nvPr/>
          </p:nvSpPr>
          <p:spPr>
            <a:xfrm>
              <a:off x="683568" y="3378478"/>
              <a:ext cx="337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0</a:t>
              </a:r>
              <a:endParaRPr kumimoji="1" lang="ja-JP" altLang="en-US" sz="1600" dirty="0"/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B3162D08-A190-4CA3-BF57-5DD7188BF7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89371" y="3340970"/>
              <a:ext cx="0" cy="117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A7B984D9-2B7F-490B-8909-1C45E716CD9B}"/>
                </a:ext>
              </a:extLst>
            </p:cNvPr>
            <p:cNvSpPr txBox="1"/>
            <p:nvPr/>
          </p:nvSpPr>
          <p:spPr>
            <a:xfrm>
              <a:off x="2782329" y="3465894"/>
              <a:ext cx="4140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63</a:t>
              </a:r>
              <a:endParaRPr kumimoji="1" lang="ja-JP" altLang="en-US" sz="1600" dirty="0"/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8593409-B7CB-4B44-9C88-C7B4D22C8BC2}"/>
              </a:ext>
            </a:extLst>
          </p:cNvPr>
          <p:cNvSpPr/>
          <p:nvPr/>
        </p:nvSpPr>
        <p:spPr>
          <a:xfrm>
            <a:off x="5868144" y="2438471"/>
            <a:ext cx="172354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確率密度関数</a:t>
            </a:r>
            <a:endParaRPr lang="ja-JP" altLang="en-US" sz="20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5DBA937-07D6-4B18-87BE-E167C1B2F39B}"/>
              </a:ext>
            </a:extLst>
          </p:cNvPr>
          <p:cNvSpPr/>
          <p:nvPr/>
        </p:nvSpPr>
        <p:spPr>
          <a:xfrm>
            <a:off x="5868144" y="4342490"/>
            <a:ext cx="172354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累積分布関数</a:t>
            </a:r>
            <a:endParaRPr lang="ja-JP" altLang="en-US" sz="2000" dirty="0"/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51CD5661-5DE8-4A77-AA1E-4187EA56AEF0}"/>
              </a:ext>
            </a:extLst>
          </p:cNvPr>
          <p:cNvSpPr/>
          <p:nvPr/>
        </p:nvSpPr>
        <p:spPr bwMode="auto">
          <a:xfrm>
            <a:off x="6561839" y="3223320"/>
            <a:ext cx="336158" cy="73443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475566"/>
      </p:ext>
    </p:extLst>
  </p:cSld>
  <p:clrMapOvr>
    <a:masterClrMapping/>
  </p:clrMapOvr>
</p:sld>
</file>

<file path=ppt/theme/theme1.xml><?xml version="1.0" encoding="utf-8"?>
<a:theme xmlns:a="http://schemas.openxmlformats.org/drawingml/2006/main" name="NiAS1">
  <a:themeElements>
    <a:clrScheme name="TohokuKiyoyamaA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TohokuKiyoyamaA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TohokuKiyoyamaA2</Template>
  <TotalTime>4333</TotalTime>
  <Words>367</Words>
  <Application>Microsoft Office PowerPoint</Application>
  <PresentationFormat>画面に合わせる (4:3)</PresentationFormat>
  <Paragraphs>89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HG丸ｺﾞｼｯｸM-PRO</vt:lpstr>
      <vt:lpstr>ＭＳ Ｐゴシック</vt:lpstr>
      <vt:lpstr>ＭＳ Ｐ明朝</vt:lpstr>
      <vt:lpstr>Arial</vt:lpstr>
      <vt:lpstr>Calibri</vt:lpstr>
      <vt:lpstr>Times New Roman</vt:lpstr>
      <vt:lpstr>Wingdings</vt:lpstr>
      <vt:lpstr>NiAS1</vt:lpstr>
      <vt:lpstr> 電気電子工学コース  中間発表   FPGAで動作する中央値を用いたフィルタ作成</vt:lpstr>
      <vt:lpstr>CERNのLHC</vt:lpstr>
      <vt:lpstr>ALICE実験におけるQGPの生成</vt:lpstr>
      <vt:lpstr>検出器からのデータフロー</vt:lpstr>
      <vt:lpstr>FPGAとは</vt:lpstr>
      <vt:lpstr>FPGAのLUT</vt:lpstr>
      <vt:lpstr>研究で用いるFPGAの処理</vt:lpstr>
      <vt:lpstr>フィルタの種類と特徴</vt:lpstr>
      <vt:lpstr>中央値フィルタの仕組み</vt:lpstr>
      <vt:lpstr>中央値フィルタのブロック図</vt:lpstr>
      <vt:lpstr>カウンタのブロック図</vt:lpstr>
      <vt:lpstr>カウンタの機能シミュレーション</vt:lpstr>
      <vt:lpstr>まとめ</vt:lpstr>
      <vt:lpstr>今後の課題</vt:lpstr>
      <vt:lpstr>PowerPoint プレゼンテーション</vt:lpstr>
      <vt:lpstr>Counterのコード1</vt:lpstr>
      <vt:lpstr>Counterのコード2</vt:lpstr>
      <vt:lpstr>Counterのシミュレーションコード</vt:lpstr>
      <vt:lpstr>Arria10 ALM</vt:lpstr>
    </vt:vector>
  </TitlesOfParts>
  <Company>ytlab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Dynamically Reconfigurable Interconnection Network for Parallel Image Processing System with Three-Dimensional Structure</dc:title>
  <dc:creator>kiyoyama</dc:creator>
  <cp:lastModifiedBy>tux</cp:lastModifiedBy>
  <cp:revision>539</cp:revision>
  <dcterms:created xsi:type="dcterms:W3CDTF">2008-03-31T14:53:54Z</dcterms:created>
  <dcterms:modified xsi:type="dcterms:W3CDTF">2018-11-05T02:54:01Z</dcterms:modified>
</cp:coreProperties>
</file>